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41"/>
  </p:notesMasterIdLst>
  <p:sldIdLst>
    <p:sldId id="386" r:id="rId3"/>
    <p:sldId id="296" r:id="rId4"/>
    <p:sldId id="295" r:id="rId5"/>
    <p:sldId id="297" r:id="rId6"/>
    <p:sldId id="387" r:id="rId7"/>
    <p:sldId id="388" r:id="rId8"/>
    <p:sldId id="298" r:id="rId9"/>
    <p:sldId id="299" r:id="rId10"/>
    <p:sldId id="300" r:id="rId11"/>
    <p:sldId id="321" r:id="rId12"/>
    <p:sldId id="322" r:id="rId13"/>
    <p:sldId id="323" r:id="rId14"/>
    <p:sldId id="325" r:id="rId15"/>
    <p:sldId id="326" r:id="rId16"/>
    <p:sldId id="327" r:id="rId17"/>
    <p:sldId id="328" r:id="rId18"/>
    <p:sldId id="331" r:id="rId19"/>
    <p:sldId id="324" r:id="rId20"/>
    <p:sldId id="330" r:id="rId21"/>
    <p:sldId id="332" r:id="rId22"/>
    <p:sldId id="335" r:id="rId23"/>
    <p:sldId id="336" r:id="rId24"/>
    <p:sldId id="337" r:id="rId25"/>
    <p:sldId id="338" r:id="rId26"/>
    <p:sldId id="339" r:id="rId27"/>
    <p:sldId id="340" r:id="rId28"/>
    <p:sldId id="341" r:id="rId29"/>
    <p:sldId id="342" r:id="rId30"/>
    <p:sldId id="343" r:id="rId31"/>
    <p:sldId id="344" r:id="rId32"/>
    <p:sldId id="314" r:id="rId33"/>
    <p:sldId id="316" r:id="rId34"/>
    <p:sldId id="318" r:id="rId35"/>
    <p:sldId id="319" r:id="rId36"/>
    <p:sldId id="320" r:id="rId37"/>
    <p:sldId id="257" r:id="rId38"/>
    <p:sldId id="258" r:id="rId39"/>
    <p:sldId id="282" r:id="rId40"/>
    <p:sldId id="280" r:id="rId41"/>
    <p:sldId id="281" r:id="rId42"/>
    <p:sldId id="292" r:id="rId43"/>
    <p:sldId id="293" r:id="rId44"/>
    <p:sldId id="294" r:id="rId45"/>
    <p:sldId id="389" r:id="rId46"/>
    <p:sldId id="390" r:id="rId47"/>
    <p:sldId id="391" r:id="rId48"/>
    <p:sldId id="392" r:id="rId49"/>
    <p:sldId id="393" r:id="rId50"/>
    <p:sldId id="394" r:id="rId51"/>
    <p:sldId id="395" r:id="rId52"/>
    <p:sldId id="301" r:id="rId53"/>
    <p:sldId id="305" r:id="rId54"/>
    <p:sldId id="306" r:id="rId55"/>
    <p:sldId id="396" r:id="rId56"/>
    <p:sldId id="307" r:id="rId57"/>
    <p:sldId id="304" r:id="rId58"/>
    <p:sldId id="303" r:id="rId59"/>
    <p:sldId id="356" r:id="rId60"/>
    <p:sldId id="357" r:id="rId61"/>
    <p:sldId id="278" r:id="rId62"/>
    <p:sldId id="302" r:id="rId63"/>
    <p:sldId id="283" r:id="rId64"/>
    <p:sldId id="284" r:id="rId65"/>
    <p:sldId id="285" r:id="rId66"/>
    <p:sldId id="286" r:id="rId67"/>
    <p:sldId id="287" r:id="rId68"/>
    <p:sldId id="288" r:id="rId69"/>
    <p:sldId id="289" r:id="rId70"/>
    <p:sldId id="397" r:id="rId71"/>
    <p:sldId id="290" r:id="rId72"/>
    <p:sldId id="398" r:id="rId73"/>
    <p:sldId id="399" r:id="rId74"/>
    <p:sldId id="400" r:id="rId75"/>
    <p:sldId id="291" r:id="rId76"/>
    <p:sldId id="279" r:id="rId77"/>
    <p:sldId id="401" r:id="rId78"/>
    <p:sldId id="402" r:id="rId79"/>
    <p:sldId id="263" r:id="rId80"/>
    <p:sldId id="264" r:id="rId81"/>
    <p:sldId id="403" r:id="rId82"/>
    <p:sldId id="345" r:id="rId83"/>
    <p:sldId id="346" r:id="rId84"/>
    <p:sldId id="347" r:id="rId85"/>
    <p:sldId id="348" r:id="rId86"/>
    <p:sldId id="351" r:id="rId87"/>
    <p:sldId id="349" r:id="rId88"/>
    <p:sldId id="352" r:id="rId89"/>
    <p:sldId id="353" r:id="rId90"/>
    <p:sldId id="354" r:id="rId91"/>
    <p:sldId id="350" r:id="rId92"/>
    <p:sldId id="265" r:id="rId93"/>
    <p:sldId id="404" r:id="rId94"/>
    <p:sldId id="405" r:id="rId95"/>
    <p:sldId id="406" r:id="rId96"/>
    <p:sldId id="407" r:id="rId97"/>
    <p:sldId id="408" r:id="rId98"/>
    <p:sldId id="259" r:id="rId99"/>
    <p:sldId id="260" r:id="rId100"/>
    <p:sldId id="261" r:id="rId101"/>
    <p:sldId id="262" r:id="rId102"/>
    <p:sldId id="409" r:id="rId103"/>
    <p:sldId id="410" r:id="rId104"/>
    <p:sldId id="411" r:id="rId105"/>
    <p:sldId id="412" r:id="rId106"/>
    <p:sldId id="266" r:id="rId107"/>
    <p:sldId id="267" r:id="rId108"/>
    <p:sldId id="268" r:id="rId109"/>
    <p:sldId id="413" r:id="rId110"/>
    <p:sldId id="269" r:id="rId111"/>
    <p:sldId id="270" r:id="rId112"/>
    <p:sldId id="271" r:id="rId113"/>
    <p:sldId id="414" r:id="rId114"/>
    <p:sldId id="415" r:id="rId115"/>
    <p:sldId id="416" r:id="rId116"/>
    <p:sldId id="272" r:id="rId117"/>
    <p:sldId id="273" r:id="rId118"/>
    <p:sldId id="417" r:id="rId119"/>
    <p:sldId id="418" r:id="rId120"/>
    <p:sldId id="419" r:id="rId121"/>
    <p:sldId id="420" r:id="rId122"/>
    <p:sldId id="421" r:id="rId123"/>
    <p:sldId id="432" r:id="rId124"/>
    <p:sldId id="423" r:id="rId125"/>
    <p:sldId id="422" r:id="rId126"/>
    <p:sldId id="424" r:id="rId127"/>
    <p:sldId id="425" r:id="rId128"/>
    <p:sldId id="426" r:id="rId129"/>
    <p:sldId id="427" r:id="rId130"/>
    <p:sldId id="428" r:id="rId131"/>
    <p:sldId id="274" r:id="rId132"/>
    <p:sldId id="429" r:id="rId133"/>
    <p:sldId id="275" r:id="rId134"/>
    <p:sldId id="430" r:id="rId135"/>
    <p:sldId id="431" r:id="rId136"/>
    <p:sldId id="276" r:id="rId137"/>
    <p:sldId id="433" r:id="rId138"/>
    <p:sldId id="277" r:id="rId139"/>
    <p:sldId id="523" r:id="rId140"/>
  </p:sldIdLst>
  <p:sldSz cx="12192000" cy="6858000"/>
  <p:notesSz cx="6858000" cy="9144000"/>
  <p:custDataLst>
    <p:tags r:id="rId1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75D590E-49C1-4B94-B437-7842407AAE27}" type="doc">
      <dgm:prSet loTypeId="urn:microsoft.com/office/officeart/2005/8/layout/matrix2" loCatId="matrix" qsTypeId="urn:microsoft.com/office/officeart/2005/8/quickstyle/simple1#1" qsCatId="simple" csTypeId="urn:microsoft.com/office/officeart/2005/8/colors/accent1_2#1" csCatId="accent1" phldr="1"/>
      <dgm:spPr/>
      <dgm:t>
        <a:bodyPr/>
        <a:lstStyle/>
        <a:p>
          <a:endParaRPr lang="zh-CN" altLang="en-US"/>
        </a:p>
      </dgm:t>
    </dgm:pt>
    <dgm:pt modelId="{D888EE11-F6B1-4BAF-885A-D1F7DCDAFF42}">
      <dgm:prSet phldrT="[文本]"/>
      <dgm:spPr>
        <a:solidFill>
          <a:schemeClr val="accent6">
            <a:lumMod val="75000"/>
          </a:schemeClr>
        </a:solidFill>
      </dgm:spPr>
      <dgm:t>
        <a:bodyPr/>
        <a:lstStyle/>
        <a:p>
          <a:r>
            <a:rPr lang="en-US" b="1" dirty="0"/>
            <a:t>Volume</a:t>
          </a:r>
          <a:endParaRPr lang="zh-CN" altLang="en-US" dirty="0"/>
        </a:p>
      </dgm:t>
    </dgm:pt>
    <dgm:pt modelId="{BF21289E-0108-4C00-9E78-B53BF85180F9}" type="parTrans" cxnId="{EDC86C69-918A-416D-93D8-4C30C3F9AB5B}">
      <dgm:prSet/>
      <dgm:spPr/>
      <dgm:t>
        <a:bodyPr/>
        <a:lstStyle/>
        <a:p>
          <a:endParaRPr lang="zh-CN" altLang="en-US"/>
        </a:p>
      </dgm:t>
    </dgm:pt>
    <dgm:pt modelId="{A69C7A0B-5872-4153-A21B-46DBE2D2F5EF}" type="sibTrans" cxnId="{EDC86C69-918A-416D-93D8-4C30C3F9AB5B}">
      <dgm:prSet/>
      <dgm:spPr/>
      <dgm:t>
        <a:bodyPr/>
        <a:lstStyle/>
        <a:p>
          <a:endParaRPr lang="zh-CN" altLang="en-US"/>
        </a:p>
      </dgm:t>
    </dgm:pt>
    <dgm:pt modelId="{6315A3A7-0FA0-43B5-AF2B-142690D56F64}">
      <dgm:prSet phldrT="[文本]"/>
      <dgm:spPr>
        <a:solidFill>
          <a:schemeClr val="accent6">
            <a:lumMod val="75000"/>
          </a:schemeClr>
        </a:solidFill>
      </dgm:spPr>
      <dgm:t>
        <a:bodyPr/>
        <a:lstStyle/>
        <a:p>
          <a:r>
            <a:rPr lang="en-US" b="1" dirty="0"/>
            <a:t>Velocity</a:t>
          </a:r>
          <a:endParaRPr lang="zh-CN" altLang="en-US" dirty="0"/>
        </a:p>
      </dgm:t>
    </dgm:pt>
    <dgm:pt modelId="{C2D4A5E7-4C71-4AE5-B3E4-BB2C43FCD32C}" type="parTrans" cxnId="{F4C238ED-294F-400F-9F87-A1CA5097A9F7}">
      <dgm:prSet/>
      <dgm:spPr/>
      <dgm:t>
        <a:bodyPr/>
        <a:lstStyle/>
        <a:p>
          <a:endParaRPr lang="zh-CN" altLang="en-US"/>
        </a:p>
      </dgm:t>
    </dgm:pt>
    <dgm:pt modelId="{0FB6745E-D34B-4871-A618-381AC72E440A}" type="sibTrans" cxnId="{F4C238ED-294F-400F-9F87-A1CA5097A9F7}">
      <dgm:prSet/>
      <dgm:spPr/>
      <dgm:t>
        <a:bodyPr/>
        <a:lstStyle/>
        <a:p>
          <a:endParaRPr lang="zh-CN" altLang="en-US"/>
        </a:p>
      </dgm:t>
    </dgm:pt>
    <dgm:pt modelId="{27AABF26-098F-48C2-8DE4-F71DDB382D12}">
      <dgm:prSet phldrT="[文本]"/>
      <dgm:spPr>
        <a:solidFill>
          <a:schemeClr val="accent6">
            <a:lumMod val="75000"/>
          </a:schemeClr>
        </a:solidFill>
      </dgm:spPr>
      <dgm:t>
        <a:bodyPr/>
        <a:lstStyle/>
        <a:p>
          <a:r>
            <a:rPr lang="en-US" b="1" dirty="0"/>
            <a:t>Variety</a:t>
          </a:r>
          <a:endParaRPr lang="zh-CN" altLang="en-US" dirty="0"/>
        </a:p>
      </dgm:t>
    </dgm:pt>
    <dgm:pt modelId="{0FF46351-2313-4ECD-A87D-459FB5E2154C}" type="parTrans" cxnId="{7F133C1A-9714-4F89-94C4-68FE259AF33C}">
      <dgm:prSet/>
      <dgm:spPr/>
      <dgm:t>
        <a:bodyPr/>
        <a:lstStyle/>
        <a:p>
          <a:endParaRPr lang="zh-CN" altLang="en-US"/>
        </a:p>
      </dgm:t>
    </dgm:pt>
    <dgm:pt modelId="{CC6D4963-9EBC-4A56-AE1E-213AC1B84D7B}" type="sibTrans" cxnId="{7F133C1A-9714-4F89-94C4-68FE259AF33C}">
      <dgm:prSet/>
      <dgm:spPr/>
      <dgm:t>
        <a:bodyPr/>
        <a:lstStyle/>
        <a:p>
          <a:endParaRPr lang="zh-CN" altLang="en-US"/>
        </a:p>
      </dgm:t>
    </dgm:pt>
    <dgm:pt modelId="{B6504E50-CA4A-4BD4-8F77-D33A0DE6F6BD}">
      <dgm:prSet phldrT="[文本]"/>
      <dgm:spPr>
        <a:solidFill>
          <a:schemeClr val="accent6">
            <a:lumMod val="75000"/>
          </a:schemeClr>
        </a:solidFill>
      </dgm:spPr>
      <dgm:t>
        <a:bodyPr/>
        <a:lstStyle/>
        <a:p>
          <a:r>
            <a:rPr lang="en-US" b="1" dirty="0"/>
            <a:t>Value</a:t>
          </a:r>
          <a:endParaRPr lang="zh-CN" altLang="en-US" dirty="0"/>
        </a:p>
      </dgm:t>
    </dgm:pt>
    <dgm:pt modelId="{23786CDD-5BEE-4E07-85AB-FD70B06481D8}" type="parTrans" cxnId="{D9D3A344-8FEA-4D30-9008-446FC22B0BD4}">
      <dgm:prSet/>
      <dgm:spPr/>
      <dgm:t>
        <a:bodyPr/>
        <a:lstStyle/>
        <a:p>
          <a:endParaRPr lang="zh-CN" altLang="en-US"/>
        </a:p>
      </dgm:t>
    </dgm:pt>
    <dgm:pt modelId="{187FD3F1-ACC7-4BE7-85F2-AA778070B19A}" type="sibTrans" cxnId="{D9D3A344-8FEA-4D30-9008-446FC22B0BD4}">
      <dgm:prSet/>
      <dgm:spPr/>
      <dgm:t>
        <a:bodyPr/>
        <a:lstStyle/>
        <a:p>
          <a:endParaRPr lang="zh-CN" altLang="en-US"/>
        </a:p>
      </dgm:t>
    </dgm:pt>
    <dgm:pt modelId="{CDCECE90-BFCA-4937-AD3C-BDF23DC2CCFF}" type="pres">
      <dgm:prSet presAssocID="{E75D590E-49C1-4B94-B437-7842407AAE27}" presName="matrix" presStyleCnt="0">
        <dgm:presLayoutVars>
          <dgm:chMax val="1"/>
          <dgm:dir/>
          <dgm:resizeHandles val="exact"/>
        </dgm:presLayoutVars>
      </dgm:prSet>
      <dgm:spPr/>
    </dgm:pt>
    <dgm:pt modelId="{04DCDB72-C017-431C-B799-DE6C63D4C75C}" type="pres">
      <dgm:prSet presAssocID="{E75D590E-49C1-4B94-B437-7842407AAE27}" presName="axisShape" presStyleLbl="bgShp" presStyleIdx="0" presStyleCnt="1"/>
      <dgm:spPr>
        <a:solidFill>
          <a:schemeClr val="accent5">
            <a:lumMod val="25000"/>
          </a:schemeClr>
        </a:solidFill>
      </dgm:spPr>
    </dgm:pt>
    <dgm:pt modelId="{B81D3447-BABA-4661-A664-8D0EA2DBD7C4}" type="pres">
      <dgm:prSet presAssocID="{E75D590E-49C1-4B94-B437-7842407AAE27}" presName="rect1" presStyleLbl="node1" presStyleIdx="0" presStyleCnt="4">
        <dgm:presLayoutVars>
          <dgm:chMax val="0"/>
          <dgm:chPref val="0"/>
          <dgm:bulletEnabled val="1"/>
        </dgm:presLayoutVars>
      </dgm:prSet>
      <dgm:spPr/>
    </dgm:pt>
    <dgm:pt modelId="{800887D6-67A4-485C-A700-C34846AF0238}" type="pres">
      <dgm:prSet presAssocID="{E75D590E-49C1-4B94-B437-7842407AAE27}" presName="rect2" presStyleLbl="node1" presStyleIdx="1" presStyleCnt="4">
        <dgm:presLayoutVars>
          <dgm:chMax val="0"/>
          <dgm:chPref val="0"/>
          <dgm:bulletEnabled val="1"/>
        </dgm:presLayoutVars>
      </dgm:prSet>
      <dgm:spPr/>
    </dgm:pt>
    <dgm:pt modelId="{D80397DD-0F10-4768-9BDA-7CFAC74FAC8D}" type="pres">
      <dgm:prSet presAssocID="{E75D590E-49C1-4B94-B437-7842407AAE27}" presName="rect3" presStyleLbl="node1" presStyleIdx="2" presStyleCnt="4">
        <dgm:presLayoutVars>
          <dgm:chMax val="0"/>
          <dgm:chPref val="0"/>
          <dgm:bulletEnabled val="1"/>
        </dgm:presLayoutVars>
      </dgm:prSet>
      <dgm:spPr/>
    </dgm:pt>
    <dgm:pt modelId="{412F753A-9F37-492E-9FDE-1297C98FB21C}" type="pres">
      <dgm:prSet presAssocID="{E75D590E-49C1-4B94-B437-7842407AAE27}" presName="rect4" presStyleLbl="node1" presStyleIdx="3" presStyleCnt="4">
        <dgm:presLayoutVars>
          <dgm:chMax val="0"/>
          <dgm:chPref val="0"/>
          <dgm:bulletEnabled val="1"/>
        </dgm:presLayoutVars>
      </dgm:prSet>
      <dgm:spPr/>
    </dgm:pt>
  </dgm:ptLst>
  <dgm:cxnLst>
    <dgm:cxn modelId="{42B6E40F-4683-4D76-8DB5-9AA709B9BDB8}" type="presOf" srcId="{E75D590E-49C1-4B94-B437-7842407AAE27}" destId="{CDCECE90-BFCA-4937-AD3C-BDF23DC2CCFF}" srcOrd="0" destOrd="0" presId="urn:microsoft.com/office/officeart/2005/8/layout/matrix2"/>
    <dgm:cxn modelId="{7F133C1A-9714-4F89-94C4-68FE259AF33C}" srcId="{E75D590E-49C1-4B94-B437-7842407AAE27}" destId="{27AABF26-098F-48C2-8DE4-F71DDB382D12}" srcOrd="2" destOrd="0" parTransId="{0FF46351-2313-4ECD-A87D-459FB5E2154C}" sibTransId="{CC6D4963-9EBC-4A56-AE1E-213AC1B84D7B}"/>
    <dgm:cxn modelId="{D9D3A344-8FEA-4D30-9008-446FC22B0BD4}" srcId="{E75D590E-49C1-4B94-B437-7842407AAE27}" destId="{B6504E50-CA4A-4BD4-8F77-D33A0DE6F6BD}" srcOrd="3" destOrd="0" parTransId="{23786CDD-5BEE-4E07-85AB-FD70B06481D8}" sibTransId="{187FD3F1-ACC7-4BE7-85F2-AA778070B19A}"/>
    <dgm:cxn modelId="{EDC86C69-918A-416D-93D8-4C30C3F9AB5B}" srcId="{E75D590E-49C1-4B94-B437-7842407AAE27}" destId="{D888EE11-F6B1-4BAF-885A-D1F7DCDAFF42}" srcOrd="0" destOrd="0" parTransId="{BF21289E-0108-4C00-9E78-B53BF85180F9}" sibTransId="{A69C7A0B-5872-4153-A21B-46DBE2D2F5EF}"/>
    <dgm:cxn modelId="{477E3C4C-6BD5-4611-BAE9-B974C4280C2E}" type="presOf" srcId="{D888EE11-F6B1-4BAF-885A-D1F7DCDAFF42}" destId="{B81D3447-BABA-4661-A664-8D0EA2DBD7C4}" srcOrd="0" destOrd="0" presId="urn:microsoft.com/office/officeart/2005/8/layout/matrix2"/>
    <dgm:cxn modelId="{A8B53E98-9C12-4E28-9C2D-94E48C88622C}" type="presOf" srcId="{27AABF26-098F-48C2-8DE4-F71DDB382D12}" destId="{D80397DD-0F10-4768-9BDA-7CFAC74FAC8D}" srcOrd="0" destOrd="0" presId="urn:microsoft.com/office/officeart/2005/8/layout/matrix2"/>
    <dgm:cxn modelId="{9F3518E2-6B1F-42E5-A4FE-A4FAED09380D}" type="presOf" srcId="{B6504E50-CA4A-4BD4-8F77-D33A0DE6F6BD}" destId="{412F753A-9F37-492E-9FDE-1297C98FB21C}" srcOrd="0" destOrd="0" presId="urn:microsoft.com/office/officeart/2005/8/layout/matrix2"/>
    <dgm:cxn modelId="{F4C238ED-294F-400F-9F87-A1CA5097A9F7}" srcId="{E75D590E-49C1-4B94-B437-7842407AAE27}" destId="{6315A3A7-0FA0-43B5-AF2B-142690D56F64}" srcOrd="1" destOrd="0" parTransId="{C2D4A5E7-4C71-4AE5-B3E4-BB2C43FCD32C}" sibTransId="{0FB6745E-D34B-4871-A618-381AC72E440A}"/>
    <dgm:cxn modelId="{AF9A30FC-B459-4010-8064-569CEF775E84}" type="presOf" srcId="{6315A3A7-0FA0-43B5-AF2B-142690D56F64}" destId="{800887D6-67A4-485C-A700-C34846AF0238}" srcOrd="0" destOrd="0" presId="urn:microsoft.com/office/officeart/2005/8/layout/matrix2"/>
    <dgm:cxn modelId="{E613C4F2-3AC4-477B-B2CA-12321F816DA2}" type="presParOf" srcId="{CDCECE90-BFCA-4937-AD3C-BDF23DC2CCFF}" destId="{04DCDB72-C017-431C-B799-DE6C63D4C75C}" srcOrd="0" destOrd="0" presId="urn:microsoft.com/office/officeart/2005/8/layout/matrix2"/>
    <dgm:cxn modelId="{826DB792-BA70-4678-9457-A0E26F031717}" type="presParOf" srcId="{CDCECE90-BFCA-4937-AD3C-BDF23DC2CCFF}" destId="{B81D3447-BABA-4661-A664-8D0EA2DBD7C4}" srcOrd="1" destOrd="0" presId="urn:microsoft.com/office/officeart/2005/8/layout/matrix2"/>
    <dgm:cxn modelId="{085B8232-731D-48C9-8993-22D7EACF0C4E}" type="presParOf" srcId="{CDCECE90-BFCA-4937-AD3C-BDF23DC2CCFF}" destId="{800887D6-67A4-485C-A700-C34846AF0238}" srcOrd="2" destOrd="0" presId="urn:microsoft.com/office/officeart/2005/8/layout/matrix2"/>
    <dgm:cxn modelId="{4FA4A012-1A6C-4ABC-9C33-9D6B383BBE07}" type="presParOf" srcId="{CDCECE90-BFCA-4937-AD3C-BDF23DC2CCFF}" destId="{D80397DD-0F10-4768-9BDA-7CFAC74FAC8D}" srcOrd="3" destOrd="0" presId="urn:microsoft.com/office/officeart/2005/8/layout/matrix2"/>
    <dgm:cxn modelId="{E74CA7C2-09F7-4BFC-885F-BAA5E1075007}" type="presParOf" srcId="{CDCECE90-BFCA-4937-AD3C-BDF23DC2CCFF}" destId="{412F753A-9F37-492E-9FDE-1297C98FB21C}" srcOrd="4" destOrd="0" presId="urn:microsoft.com/office/officeart/2005/8/layout/matrix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CDB72-C017-431C-B799-DE6C63D4C75C}">
      <dsp:nvSpPr>
        <dsp:cNvPr id="0" name=""/>
        <dsp:cNvSpPr/>
      </dsp:nvSpPr>
      <dsp:spPr>
        <a:xfrm>
          <a:off x="1016000" y="0"/>
          <a:ext cx="4064000" cy="4064000"/>
        </a:xfrm>
        <a:prstGeom prst="quadArrow">
          <a:avLst>
            <a:gd name="adj1" fmla="val 2000"/>
            <a:gd name="adj2" fmla="val 4000"/>
            <a:gd name="adj3" fmla="val 5000"/>
          </a:avLst>
        </a:prstGeom>
        <a:solidFill>
          <a:schemeClr val="accent5">
            <a:lumMod val="25000"/>
          </a:schemeClr>
        </a:solidFill>
        <a:ln>
          <a:noFill/>
        </a:ln>
        <a:effectLst/>
      </dsp:spPr>
      <dsp:style>
        <a:lnRef idx="0">
          <a:scrgbClr r="0" g="0" b="0"/>
        </a:lnRef>
        <a:fillRef idx="1">
          <a:scrgbClr r="0" g="0" b="0"/>
        </a:fillRef>
        <a:effectRef idx="0">
          <a:scrgbClr r="0" g="0" b="0"/>
        </a:effectRef>
        <a:fontRef idx="minor"/>
      </dsp:style>
    </dsp:sp>
    <dsp:sp modelId="{B81D3447-BABA-4661-A664-8D0EA2DBD7C4}">
      <dsp:nvSpPr>
        <dsp:cNvPr id="0" name=""/>
        <dsp:cNvSpPr/>
      </dsp:nvSpPr>
      <dsp:spPr>
        <a:xfrm>
          <a:off x="1280160" y="264160"/>
          <a:ext cx="1625600" cy="16256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Volume</a:t>
          </a:r>
          <a:endParaRPr lang="zh-CN" altLang="en-US" sz="2700" kern="1200" dirty="0"/>
        </a:p>
      </dsp:txBody>
      <dsp:txXfrm>
        <a:off x="1359515" y="343515"/>
        <a:ext cx="1466890" cy="1466890"/>
      </dsp:txXfrm>
    </dsp:sp>
    <dsp:sp modelId="{800887D6-67A4-485C-A700-C34846AF0238}">
      <dsp:nvSpPr>
        <dsp:cNvPr id="0" name=""/>
        <dsp:cNvSpPr/>
      </dsp:nvSpPr>
      <dsp:spPr>
        <a:xfrm>
          <a:off x="3190240" y="264160"/>
          <a:ext cx="1625600" cy="16256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Velocity</a:t>
          </a:r>
          <a:endParaRPr lang="zh-CN" altLang="en-US" sz="2700" kern="1200" dirty="0"/>
        </a:p>
      </dsp:txBody>
      <dsp:txXfrm>
        <a:off x="3269595" y="343515"/>
        <a:ext cx="1466890" cy="1466890"/>
      </dsp:txXfrm>
    </dsp:sp>
    <dsp:sp modelId="{D80397DD-0F10-4768-9BDA-7CFAC74FAC8D}">
      <dsp:nvSpPr>
        <dsp:cNvPr id="0" name=""/>
        <dsp:cNvSpPr/>
      </dsp:nvSpPr>
      <dsp:spPr>
        <a:xfrm>
          <a:off x="1280160" y="2174240"/>
          <a:ext cx="1625600" cy="16256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Variety</a:t>
          </a:r>
          <a:endParaRPr lang="zh-CN" altLang="en-US" sz="2700" kern="1200" dirty="0"/>
        </a:p>
      </dsp:txBody>
      <dsp:txXfrm>
        <a:off x="1359515" y="2253595"/>
        <a:ext cx="1466890" cy="1466890"/>
      </dsp:txXfrm>
    </dsp:sp>
    <dsp:sp modelId="{412F753A-9F37-492E-9FDE-1297C98FB21C}">
      <dsp:nvSpPr>
        <dsp:cNvPr id="0" name=""/>
        <dsp:cNvSpPr/>
      </dsp:nvSpPr>
      <dsp:spPr>
        <a:xfrm>
          <a:off x="3190240" y="2174240"/>
          <a:ext cx="1625600" cy="16256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Value</a:t>
          </a:r>
          <a:endParaRPr lang="zh-CN" altLang="en-US" sz="2700" kern="1200" dirty="0"/>
        </a:p>
      </dsp:txBody>
      <dsp:txXfrm>
        <a:off x="3269595" y="2253595"/>
        <a:ext cx="146689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12-15T08:14:40"/>
    </inkml:context>
    <inkml:brush xml:id="br0">
      <inkml:brushProperty name="width" value="0.09701" units="cm"/>
      <inkml:brushProperty name="height" value="0.09701" units="cm"/>
      <inkml:brushProperty name="color" value="#FF0000"/>
    </inkml:brush>
  </inkml:definitions>
  <inkml:trace contextRef="#ctx0" brushRef="#br0">799 612,'24'0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633-F5B7-4534-804A-E3882359FFB0}" type="datetimeFigureOut">
              <a:rPr lang="zh-CN" altLang="en-US" smtClean="0"/>
              <a:t>2023/12/16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A18AE-A216-40B2-9FA1-B5D4486EDFF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4A18AE-A216-40B2-9FA1-B5D4486EDFFA}" type="slidenum">
              <a:rPr lang="zh-CN" altLang="en-US" smtClean="0"/>
              <a:t>137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93F7F3-2E04-4088-8C1F-EC78F0CD260E}" type="datetimeFigureOut">
              <a:rPr lang="zh-CN" altLang="en-US" smtClean="0"/>
              <a:t>2023/12/16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99DFA1-92EF-4737-8566-5467410A307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9DFA1-92EF-4737-8566-5467410A30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93F7F3-2E04-4088-8C1F-EC78F0CD260E}" type="datetimeFigureOut">
              <a:rPr lang="zh-CN" altLang="en-US" smtClean="0"/>
              <a:t>2023/12/16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9DFA1-92EF-4737-8566-5467410A30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4.svg"/></Relationships>
</file>

<file path=ppt/slides/_rels/slide10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1.png"/><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01.xml.rels><?xml version="1.0" encoding="UTF-8" standalone="yes"?>
<Relationships xmlns="http://schemas.openxmlformats.org/package/2006/relationships"><Relationship Id="rId3" Type="http://schemas.openxmlformats.org/officeDocument/2006/relationships/image" Target="../media/image45.GIF"/><Relationship Id="rId7" Type="http://schemas.openxmlformats.org/officeDocument/2006/relationships/image" Target="../media/image3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46.png"/></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04.xml.rels><?xml version="1.0" encoding="UTF-8" standalone="yes"?>
<Relationships xmlns="http://schemas.openxmlformats.org/package/2006/relationships"><Relationship Id="rId3" Type="http://schemas.openxmlformats.org/officeDocument/2006/relationships/image" Target="../media/image48.GIF"/><Relationship Id="rId7"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4.sv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34.svg"/></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1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3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5.jpeg"/><Relationship Id="rId4" Type="http://schemas.openxmlformats.org/officeDocument/2006/relationships/image" Target="../media/image54.emf"/></Relationships>
</file>

<file path=ppt/slides/_rels/slide1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jpeg"/><Relationship Id="rId7"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1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62.GIF"/></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3.GIF"/><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64.png"/></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34.svg"/></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3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68.GIF"/><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69.GIF"/></Relationships>
</file>

<file path=ppt/slides/_rels/slide13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9.png"/><Relationship Id="rId7"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730.png"/></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74.jpe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6.xml"/><Relationship Id="rId7" Type="http://schemas.openxmlformats.org/officeDocument/2006/relationships/image" Target="../media/image1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2.png"/><Relationship Id="rId2" Type="http://schemas.openxmlformats.org/officeDocument/2006/relationships/tags" Target="../tags/tag8.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oleObject" Target="../embeddings/oleObject2.bin"/><Relationship Id="rId4" Type="http://schemas.openxmlformats.org/officeDocument/2006/relationships/image" Target="../media/image3.png"/><Relationship Id="rId9"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4.svg"/></Relationships>
</file>

<file path=ppt/slides/_rels/slide8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74.xml"/><Relationship Id="rId7" Type="http://schemas.openxmlformats.org/officeDocument/2006/relationships/image" Target="../media/image24.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png"/><Relationship Id="rId5" Type="http://schemas.openxmlformats.org/officeDocument/2006/relationships/slideLayout" Target="../slideLayouts/slideLayout2.xml"/><Relationship Id="rId10" Type="http://schemas.openxmlformats.org/officeDocument/2006/relationships/image" Target="../media/image2.png"/><Relationship Id="rId4" Type="http://schemas.openxmlformats.org/officeDocument/2006/relationships/tags" Target="../tags/tag75.xml"/><Relationship Id="rId9"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1.xml"/><Relationship Id="rId7" Type="http://schemas.openxmlformats.org/officeDocument/2006/relationships/image" Target="../media/image2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6.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GIF"/></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9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3.png"/><Relationship Id="rId7" Type="http://schemas.openxmlformats.org/officeDocument/2006/relationships/diagramQuickStyle" Target="../diagrams/quickStyle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4.svg"/><Relationship Id="rId9" Type="http://schemas.microsoft.com/office/2007/relationships/diagramDrawing" Target="../diagrams/drawing1.xml"/></Relationships>
</file>

<file path=ppt/slides/_rels/slide9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0.png"/></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大计基串讲</a:t>
            </a:r>
            <a:r>
              <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part.1</a:t>
            </a:r>
          </a:p>
        </p:txBody>
      </p:sp>
      <p:sp>
        <p:nvSpPr>
          <p:cNvPr id="3" name="矩形 2"/>
          <p:cNvSpPr/>
          <p:nvPr/>
        </p:nvSpPr>
        <p:spPr>
          <a:xfrm>
            <a:off x="2193289" y="1965324"/>
            <a:ext cx="5921049" cy="2554545"/>
          </a:xfrm>
          <a:prstGeom prst="rect">
            <a:avLst/>
          </a:prstGeom>
          <a:noFill/>
          <a:ln>
            <a:noFill/>
          </a:ln>
        </p:spPr>
        <p:txBody>
          <a:bodyPr wrap="square" rtlCol="0" anchor="t">
            <a:spAutoFit/>
          </a:bodyPr>
          <a:lstStyle/>
          <a:p>
            <a:r>
              <a:rPr lang="zh-CN" altLang="en-US" sz="3200" b="1" dirty="0">
                <a:solidFill>
                  <a:schemeClr val="tx1"/>
                </a:solidFill>
                <a:effectLst>
                  <a:outerShdw blurRad="38100" dist="19050" dir="2700000" algn="tl" rotWithShape="0">
                    <a:schemeClr val="dk1">
                      <a:alpha val="40000"/>
                    </a:schemeClr>
                  </a:outerShdw>
                </a:effectLst>
              </a:rPr>
              <a:t>第一章</a:t>
            </a:r>
            <a:r>
              <a:rPr lang="en-US" altLang="zh-CN" sz="3200" b="1" dirty="0">
                <a:solidFill>
                  <a:schemeClr val="tx1"/>
                </a:solidFill>
                <a:effectLst>
                  <a:outerShdw blurRad="38100" dist="19050" dir="2700000" algn="tl" rotWithShape="0">
                    <a:schemeClr val="dk1">
                      <a:alpha val="40000"/>
                    </a:schemeClr>
                  </a:outerShdw>
                </a:effectLst>
              </a:rPr>
              <a:t>  </a:t>
            </a:r>
            <a:r>
              <a:rPr lang="zh-CN" altLang="en-US" sz="3200" b="1" dirty="0">
                <a:solidFill>
                  <a:schemeClr val="tx1"/>
                </a:solidFill>
                <a:effectLst>
                  <a:outerShdw blurRad="38100" dist="19050" dir="2700000" algn="tl" rotWithShape="0">
                    <a:schemeClr val="dk1">
                      <a:alpha val="40000"/>
                    </a:schemeClr>
                  </a:outerShdw>
                </a:effectLst>
              </a:rPr>
              <a:t>基于计算机的问题求解</a:t>
            </a:r>
            <a:endParaRPr lang="en-US" altLang="zh-CN" sz="3200" b="1" dirty="0">
              <a:solidFill>
                <a:schemeClr val="tx1"/>
              </a:solidFill>
              <a:effectLst>
                <a:outerShdw blurRad="38100" dist="19050" dir="2700000" algn="tl" rotWithShape="0">
                  <a:schemeClr val="dk1">
                    <a:alpha val="40000"/>
                  </a:schemeClr>
                </a:outerShdw>
              </a:effectLst>
            </a:endParaRPr>
          </a:p>
          <a:p>
            <a:endParaRPr lang="zh-CN" altLang="en-US" sz="3200" b="1" dirty="0">
              <a:solidFill>
                <a:schemeClr val="tx1"/>
              </a:solidFill>
              <a:effectLst>
                <a:outerShdw blurRad="38100" dist="19050" dir="2700000" algn="tl" rotWithShape="0">
                  <a:schemeClr val="dk1">
                    <a:alpha val="40000"/>
                  </a:schemeClr>
                </a:outerShdw>
              </a:effectLst>
            </a:endParaRPr>
          </a:p>
          <a:p>
            <a:pPr algn="l"/>
            <a:r>
              <a:rPr lang="zh-CN" altLang="en-US" sz="3200" b="1" dirty="0">
                <a:solidFill>
                  <a:schemeClr val="tx1"/>
                </a:solidFill>
                <a:effectLst>
                  <a:outerShdw blurRad="38100" dist="19050" dir="2700000" algn="tl" rotWithShape="0">
                    <a:schemeClr val="dk1">
                      <a:alpha val="40000"/>
                    </a:schemeClr>
                  </a:outerShdw>
                </a:effectLst>
              </a:rPr>
              <a:t>第二章</a:t>
            </a:r>
            <a:r>
              <a:rPr lang="en-US" altLang="zh-CN" sz="3200" b="1" dirty="0">
                <a:solidFill>
                  <a:schemeClr val="tx1"/>
                </a:solidFill>
                <a:effectLst>
                  <a:outerShdw blurRad="38100" dist="19050" dir="2700000" algn="tl" rotWithShape="0">
                    <a:schemeClr val="dk1">
                      <a:alpha val="40000"/>
                    </a:schemeClr>
                  </a:outerShdw>
                </a:effectLst>
              </a:rPr>
              <a:t>  </a:t>
            </a:r>
            <a:r>
              <a:rPr lang="zh-CN" altLang="en-US" sz="3200" b="1" dirty="0">
                <a:solidFill>
                  <a:schemeClr val="tx1"/>
                </a:solidFill>
                <a:effectLst>
                  <a:outerShdw blurRad="38100" dist="19050" dir="2700000" algn="tl" rotWithShape="0">
                    <a:schemeClr val="dk1">
                      <a:alpha val="40000"/>
                    </a:schemeClr>
                  </a:outerShdw>
                </a:effectLst>
              </a:rPr>
              <a:t>计算机信息数字化基础</a:t>
            </a:r>
            <a:endParaRPr lang="en-US" altLang="zh-CN" sz="3200" b="1" dirty="0">
              <a:solidFill>
                <a:schemeClr val="tx1"/>
              </a:solidFill>
              <a:effectLst>
                <a:outerShdw blurRad="38100" dist="19050" dir="2700000" algn="tl" rotWithShape="0">
                  <a:schemeClr val="dk1">
                    <a:alpha val="40000"/>
                  </a:schemeClr>
                </a:outerShdw>
              </a:effectLst>
            </a:endParaRPr>
          </a:p>
          <a:p>
            <a:pPr algn="l"/>
            <a:endParaRPr lang="en-US" altLang="zh-CN" sz="3200" b="1" dirty="0">
              <a:solidFill>
                <a:schemeClr val="tx1"/>
              </a:solidFill>
              <a:effectLst>
                <a:outerShdw blurRad="38100" dist="19050" dir="2700000" algn="tl" rotWithShape="0">
                  <a:schemeClr val="dk1">
                    <a:alpha val="40000"/>
                  </a:schemeClr>
                </a:outerShdw>
              </a:effectLst>
            </a:endParaRPr>
          </a:p>
          <a:p>
            <a:pPr algn="l"/>
            <a:r>
              <a:rPr lang="zh-CN" altLang="en-US" sz="3200" b="1" dirty="0">
                <a:solidFill>
                  <a:schemeClr val="tx1"/>
                </a:solidFill>
                <a:effectLst>
                  <a:outerShdw blurRad="38100" dist="19050" dir="2700000" algn="tl" rotWithShape="0">
                    <a:schemeClr val="dk1">
                      <a:alpha val="40000"/>
                    </a:schemeClr>
                  </a:outerShdw>
                </a:effectLst>
              </a:rPr>
              <a:t>第七章</a:t>
            </a:r>
            <a:r>
              <a:rPr lang="en-US" altLang="zh-CN" sz="3200" b="1" dirty="0">
                <a:effectLst>
                  <a:outerShdw blurRad="38100" dist="19050" dir="2700000" algn="tl" rotWithShape="0">
                    <a:schemeClr val="dk1">
                      <a:alpha val="40000"/>
                    </a:schemeClr>
                  </a:outerShdw>
                </a:effectLst>
              </a:rPr>
              <a:t>  </a:t>
            </a:r>
            <a:r>
              <a:rPr lang="zh-CN" altLang="en-US" sz="3200" b="1" dirty="0">
                <a:effectLst>
                  <a:outerShdw blurRad="38100" dist="19050" dir="2700000" algn="tl" rotWithShape="0">
                    <a:schemeClr val="dk1">
                      <a:alpha val="40000"/>
                    </a:schemeClr>
                  </a:outerShdw>
                </a:effectLst>
              </a:rPr>
              <a:t>计算与计算学科</a:t>
            </a:r>
            <a:endParaRPr lang="zh-CN" altLang="en-US" sz="3200" b="1" dirty="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8504555" y="5601970"/>
            <a:ext cx="1751965" cy="418465"/>
          </a:xfrm>
          <a:prstGeom prst="rect">
            <a:avLst/>
          </a:prstGeom>
          <a:noFill/>
        </p:spPr>
        <p:txBody>
          <a:bodyPr wrap="square" rtlCol="0">
            <a:noAutofit/>
          </a:bodyPr>
          <a:lstStyle/>
          <a:p>
            <a:r>
              <a:rPr lang="en-US" altLang="zh-CN" b="1"/>
              <a:t>2023.12.15</a:t>
            </a:r>
          </a:p>
        </p:txBody>
      </p:sp>
      <p:pic>
        <p:nvPicPr>
          <p:cNvPr id="15"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6" name="文本框 15"/>
          <p:cNvSpPr txBox="1"/>
          <p:nvPr/>
        </p:nvSpPr>
        <p:spPr>
          <a:xfrm>
            <a:off x="5053330" y="6322695"/>
            <a:ext cx="3491865" cy="398780"/>
          </a:xfrm>
          <a:prstGeom prst="rect">
            <a:avLst/>
          </a:prstGeom>
          <a:noFill/>
        </p:spPr>
        <p:txBody>
          <a:bodyPr wrap="square" rtlCol="0">
            <a:spAutoFit/>
          </a:bodyPr>
          <a:lstStyle/>
          <a:p>
            <a:r>
              <a:rPr lang="zh-CN" altLang="en-US" sz="2000" dirty="0">
                <a:latin typeface="汉仪黑方简" panose="00020600040101010101" charset="-122"/>
                <a:ea typeface="汉仪黑方简" panose="00020600040101010101" charset="-122"/>
              </a:rPr>
              <a:t>网络开拓者协会</a:t>
            </a:r>
          </a:p>
        </p:txBody>
      </p:sp>
      <p:pic>
        <p:nvPicPr>
          <p:cNvPr id="17" name="图片 16"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8" name="Text Box 3"/>
          <p:cNvSpPr txBox="1">
            <a:spLocks noChangeArrowheads="1"/>
          </p:cNvSpPr>
          <p:nvPr/>
        </p:nvSpPr>
        <p:spPr bwMode="auto">
          <a:xfrm>
            <a:off x="1437177" y="1522790"/>
            <a:ext cx="9028226" cy="3194721"/>
          </a:xfrm>
          <a:prstGeom prst="rect">
            <a:avLst/>
          </a:prstGeom>
          <a:noFill/>
          <a:ln w="9525">
            <a:noFill/>
            <a:miter lim="800000"/>
          </a:ln>
          <a:effectLst/>
        </p:spPr>
        <p:txBody>
          <a:bodyPr wrap="square">
            <a:spAutoFit/>
          </a:bodyPr>
          <a:lstStyle/>
          <a:p>
            <a:pPr>
              <a:lnSpc>
                <a:spcPct val="180000"/>
              </a:lnSpc>
              <a:defRPr/>
            </a:pPr>
            <a:r>
              <a:rPr lang="zh-CN" altLang="en-US" sz="2800" b="1" dirty="0">
                <a:latin typeface="华文仿宋" panose="02010600040101010101" pitchFamily="2" charset="-122"/>
                <a:ea typeface="华文仿宋" panose="02010600040101010101" pitchFamily="2" charset="-122"/>
              </a:rPr>
              <a:t>十进制	</a:t>
            </a:r>
            <a:r>
              <a:rPr lang="en-US" altLang="zh-CN"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R</a:t>
            </a:r>
            <a:r>
              <a:rPr lang="en-US" altLang="zh-CN" sz="2800" b="1" dirty="0">
                <a:latin typeface="华文仿宋" panose="02010600040101010101" pitchFamily="2" charset="-122"/>
                <a:ea typeface="华文仿宋" panose="02010600040101010101" pitchFamily="2" charset="-122"/>
              </a:rPr>
              <a:t>=10</a:t>
            </a:r>
            <a:r>
              <a:rPr lang="zh-CN" altLang="en-US" sz="2800" b="1" dirty="0">
                <a:latin typeface="华文仿宋" panose="02010600040101010101" pitchFamily="2" charset="-122"/>
                <a:ea typeface="华文仿宋" panose="02010600040101010101" pitchFamily="2" charset="-122"/>
              </a:rPr>
              <a:t>，只可使用</a:t>
            </a:r>
            <a:r>
              <a:rPr lang="en-US" altLang="zh-CN" sz="2800" b="1" dirty="0">
                <a:latin typeface="华文仿宋" panose="02010600040101010101" pitchFamily="2" charset="-122"/>
                <a:ea typeface="华文仿宋" panose="02010600040101010101" pitchFamily="2" charset="-122"/>
              </a:rPr>
              <a:t>0,1,2,3,4,5,6,7,8,9</a:t>
            </a:r>
          </a:p>
          <a:p>
            <a:pPr>
              <a:lnSpc>
                <a:spcPct val="180000"/>
              </a:lnSpc>
              <a:defRPr/>
            </a:pPr>
            <a:r>
              <a:rPr lang="zh-CN" altLang="en-US" sz="2800" b="1" dirty="0">
                <a:latin typeface="华文仿宋" panose="02010600040101010101" pitchFamily="2" charset="-122"/>
                <a:ea typeface="华文仿宋" panose="02010600040101010101" pitchFamily="2" charset="-122"/>
              </a:rPr>
              <a:t>二进制	</a:t>
            </a:r>
            <a:r>
              <a:rPr lang="en-US" altLang="zh-CN"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R</a:t>
            </a:r>
            <a:r>
              <a:rPr lang="en-US" altLang="zh-CN" sz="2800" b="1" dirty="0">
                <a:latin typeface="华文仿宋" panose="02010600040101010101" pitchFamily="2" charset="-122"/>
                <a:ea typeface="华文仿宋" panose="02010600040101010101" pitchFamily="2" charset="-122"/>
              </a:rPr>
              <a:t>=2 </a:t>
            </a:r>
            <a:r>
              <a:rPr lang="zh-CN" altLang="en-US" sz="2800" b="1" dirty="0">
                <a:latin typeface="华文仿宋" panose="02010600040101010101" pitchFamily="2" charset="-122"/>
                <a:ea typeface="华文仿宋" panose="02010600040101010101" pitchFamily="2" charset="-122"/>
              </a:rPr>
              <a:t>，只可使用</a:t>
            </a:r>
            <a:r>
              <a:rPr lang="en-US" altLang="zh-CN" sz="2800" b="1" dirty="0">
                <a:latin typeface="华文仿宋" panose="02010600040101010101" pitchFamily="2" charset="-122"/>
                <a:ea typeface="华文仿宋" panose="02010600040101010101" pitchFamily="2" charset="-122"/>
              </a:rPr>
              <a:t>0,1</a:t>
            </a:r>
          </a:p>
          <a:p>
            <a:pPr>
              <a:lnSpc>
                <a:spcPct val="180000"/>
              </a:lnSpc>
              <a:defRPr/>
            </a:pPr>
            <a:r>
              <a:rPr lang="zh-CN" altLang="en-US" sz="2800" b="1" dirty="0">
                <a:latin typeface="华文仿宋" panose="02010600040101010101" pitchFamily="2" charset="-122"/>
                <a:ea typeface="华文仿宋" panose="02010600040101010101" pitchFamily="2" charset="-122"/>
              </a:rPr>
              <a:t>八进制	</a:t>
            </a:r>
            <a:r>
              <a:rPr lang="en-US" altLang="zh-CN"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R</a:t>
            </a:r>
            <a:r>
              <a:rPr lang="en-US" altLang="zh-CN" sz="2800" b="1" dirty="0">
                <a:latin typeface="华文仿宋" panose="02010600040101010101" pitchFamily="2" charset="-122"/>
                <a:ea typeface="华文仿宋" panose="02010600040101010101" pitchFamily="2" charset="-122"/>
              </a:rPr>
              <a:t>=8 </a:t>
            </a:r>
            <a:r>
              <a:rPr lang="zh-CN" altLang="en-US" sz="2800" b="1" dirty="0">
                <a:latin typeface="华文仿宋" panose="02010600040101010101" pitchFamily="2" charset="-122"/>
                <a:ea typeface="华文仿宋" panose="02010600040101010101" pitchFamily="2" charset="-122"/>
              </a:rPr>
              <a:t>，只可使用</a:t>
            </a:r>
            <a:r>
              <a:rPr lang="en-US" altLang="zh-CN" sz="2800" b="1" dirty="0">
                <a:latin typeface="华文仿宋" panose="02010600040101010101" pitchFamily="2" charset="-122"/>
                <a:ea typeface="华文仿宋" panose="02010600040101010101" pitchFamily="2" charset="-122"/>
              </a:rPr>
              <a:t>0,1,2,3,4,5,6,7</a:t>
            </a:r>
          </a:p>
          <a:p>
            <a:pPr>
              <a:lnSpc>
                <a:spcPct val="180000"/>
              </a:lnSpc>
              <a:defRPr/>
            </a:pPr>
            <a:r>
              <a:rPr lang="zh-CN" altLang="en-US" sz="2800" b="1" dirty="0">
                <a:latin typeface="华文仿宋" panose="02010600040101010101" pitchFamily="2" charset="-122"/>
                <a:ea typeface="华文仿宋" panose="02010600040101010101" pitchFamily="2" charset="-122"/>
              </a:rPr>
              <a:t>十六进制	</a:t>
            </a:r>
            <a:r>
              <a:rPr lang="en-US" altLang="zh-CN" sz="2800" b="1" dirty="0">
                <a:effectLst>
                  <a:outerShdw blurRad="38100" dist="38100" dir="2700000" algn="tl">
                    <a:srgbClr val="C0C0C0"/>
                  </a:outerShdw>
                </a:effectLst>
                <a:latin typeface="华文仿宋" panose="02010600040101010101" pitchFamily="2" charset="-122"/>
                <a:ea typeface="华文仿宋" panose="02010600040101010101" pitchFamily="2" charset="-122"/>
              </a:rPr>
              <a:t>R</a:t>
            </a:r>
            <a:r>
              <a:rPr lang="en-US" altLang="zh-CN" sz="2800" b="1" dirty="0">
                <a:latin typeface="华文仿宋" panose="02010600040101010101" pitchFamily="2" charset="-122"/>
                <a:ea typeface="华文仿宋" panose="02010600040101010101" pitchFamily="2" charset="-122"/>
              </a:rPr>
              <a:t>=16 </a:t>
            </a:r>
            <a:r>
              <a:rPr lang="zh-CN" altLang="en-US" sz="2800" b="1" dirty="0">
                <a:latin typeface="华文仿宋" panose="02010600040101010101" pitchFamily="2" charset="-122"/>
                <a:ea typeface="华文仿宋" panose="02010600040101010101" pitchFamily="2" charset="-122"/>
              </a:rPr>
              <a:t>，只可使用</a:t>
            </a:r>
            <a:r>
              <a:rPr lang="en-US" altLang="zh-CN" sz="2800" b="1" dirty="0">
                <a:latin typeface="华文仿宋" panose="02010600040101010101" pitchFamily="2" charset="-122"/>
                <a:ea typeface="华文仿宋" panose="02010600040101010101" pitchFamily="2" charset="-122"/>
              </a:rPr>
              <a:t>0,1,2,3,4,5,6,7,8,9,A,B,C,D,E,F</a:t>
            </a:r>
          </a:p>
        </p:txBody>
      </p:sp>
      <p:sp>
        <p:nvSpPr>
          <p:cNvPr id="19" name="Text Box 4"/>
          <p:cNvSpPr txBox="1">
            <a:spLocks noChangeArrowheads="1"/>
          </p:cNvSpPr>
          <p:nvPr/>
        </p:nvSpPr>
        <p:spPr bwMode="auto">
          <a:xfrm>
            <a:off x="3070970" y="5125965"/>
            <a:ext cx="5427661" cy="646331"/>
          </a:xfrm>
          <a:prstGeom prst="rect">
            <a:avLst/>
          </a:prstGeom>
          <a:noFill/>
          <a:ln w="9525">
            <a:noFill/>
            <a:miter lim="800000"/>
          </a:ln>
          <a:effectLst/>
        </p:spPr>
        <p:txBody>
          <a:bodyPr wrap="square">
            <a:spAutoFit/>
          </a:bodyPr>
          <a:lstStyle/>
          <a:p>
            <a:pPr>
              <a:defRPr/>
            </a:pPr>
            <a:r>
              <a:rPr lang="en-US" altLang="zh-CN" sz="3600" dirty="0">
                <a:solidFill>
                  <a:srgbClr val="FF0000"/>
                </a:solidFill>
                <a:latin typeface="微软雅黑" panose="020B0503020204020204" pitchFamily="34" charset="-122"/>
                <a:ea typeface="微软雅黑" panose="020B0503020204020204" pitchFamily="34" charset="-122"/>
              </a:rPr>
              <a:t>“</a:t>
            </a:r>
            <a:r>
              <a:rPr lang="zh-CN" altLang="en-US" sz="3600" dirty="0">
                <a:solidFill>
                  <a:srgbClr val="FF0000"/>
                </a:solidFill>
                <a:latin typeface="微软雅黑" panose="020B0503020204020204" pitchFamily="34" charset="-122"/>
                <a:ea typeface="微软雅黑" panose="020B0503020204020204" pitchFamily="34" charset="-122"/>
              </a:rPr>
              <a:t>逢</a:t>
            </a:r>
            <a:r>
              <a:rPr lang="en-US" altLang="zh-CN" sz="3600" dirty="0">
                <a:solidFill>
                  <a:srgbClr val="FF0000"/>
                </a:solidFill>
                <a:latin typeface="微软雅黑" panose="020B0503020204020204" pitchFamily="34" charset="-122"/>
                <a:ea typeface="微软雅黑" panose="020B0503020204020204" pitchFamily="34" charset="-122"/>
              </a:rPr>
              <a:t>R</a:t>
            </a:r>
            <a:r>
              <a:rPr lang="zh-CN" altLang="en-US" sz="3600" dirty="0">
                <a:solidFill>
                  <a:srgbClr val="FF0000"/>
                </a:solidFill>
                <a:latin typeface="微软雅黑" panose="020B0503020204020204" pitchFamily="34" charset="-122"/>
                <a:ea typeface="微软雅黑" panose="020B0503020204020204" pitchFamily="34" charset="-122"/>
              </a:rPr>
              <a:t>进一，借一当</a:t>
            </a:r>
            <a:r>
              <a:rPr lang="en-US" altLang="zh-CN" sz="3600" dirty="0">
                <a:solidFill>
                  <a:srgbClr val="FF0000"/>
                </a:solidFill>
                <a:latin typeface="微软雅黑" panose="020B0503020204020204" pitchFamily="34" charset="-122"/>
                <a:ea typeface="微软雅黑" panose="020B0503020204020204" pitchFamily="34" charset="-122"/>
              </a:rPr>
              <a:t>R”</a:t>
            </a:r>
          </a:p>
        </p:txBody>
      </p:sp>
      <p:sp>
        <p:nvSpPr>
          <p:cNvPr id="20" name="Text Box 9"/>
          <p:cNvSpPr txBox="1">
            <a:spLocks noChangeArrowheads="1"/>
          </p:cNvSpPr>
          <p:nvPr/>
        </p:nvSpPr>
        <p:spPr bwMode="auto">
          <a:xfrm>
            <a:off x="1327183" y="964936"/>
            <a:ext cx="9138220" cy="6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3125" tIns="38025" rIns="73125" bIns="73125"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latin typeface="华文仿宋" panose="02010600040101010101" pitchFamily="2" charset="-122"/>
                <a:ea typeface="华文仿宋" panose="02010600040101010101" pitchFamily="2" charset="-122"/>
              </a:rPr>
              <a:t>  </a:t>
            </a:r>
            <a:r>
              <a:rPr lang="zh-CN" altLang="en-US" sz="3200" b="1" dirty="0">
                <a:latin typeface="华文仿宋" panose="02010600040101010101" pitchFamily="2" charset="-122"/>
                <a:ea typeface="华文仿宋" panose="02010600040101010101" pitchFamily="2" charset="-122"/>
              </a:rPr>
              <a:t>数制中所含数字符号的个数称为</a:t>
            </a:r>
            <a:r>
              <a:rPr lang="zh-CN" altLang="en-US" sz="3200" b="1" dirty="0">
                <a:solidFill>
                  <a:srgbClr val="C00000"/>
                </a:solidFill>
                <a:latin typeface="华文仿宋" panose="02010600040101010101" pitchFamily="2" charset="-122"/>
                <a:ea typeface="华文仿宋" panose="02010600040101010101" pitchFamily="2" charset="-122"/>
              </a:rPr>
              <a:t>基数</a:t>
            </a:r>
            <a:r>
              <a:rPr lang="zh-CN" altLang="en-US" sz="3200" b="1" dirty="0">
                <a:latin typeface="华文仿宋" panose="02010600040101010101" pitchFamily="2" charset="-122"/>
                <a:ea typeface="华文仿宋" panose="02010600040101010101" pitchFamily="2" charset="-122"/>
              </a:rPr>
              <a:t>，用</a:t>
            </a:r>
            <a:r>
              <a:rPr lang="en-US" altLang="zh-CN" sz="3200" b="1" dirty="0">
                <a:latin typeface="华文仿宋" panose="02010600040101010101" pitchFamily="2" charset="-122"/>
                <a:ea typeface="华文仿宋" panose="02010600040101010101" pitchFamily="2" charset="-122"/>
              </a:rPr>
              <a:t>R</a:t>
            </a:r>
            <a:r>
              <a:rPr lang="zh-CN" altLang="en-US" sz="3200" b="1" dirty="0">
                <a:latin typeface="华文仿宋" panose="02010600040101010101" pitchFamily="2" charset="-122"/>
                <a:ea typeface="华文仿宋" panose="02010600040101010101" pitchFamily="2" charset="-122"/>
              </a:rPr>
              <a:t>表示</a:t>
            </a:r>
            <a:endParaRPr lang="zh-CN" altLang="en-US" sz="3200" dirty="0">
              <a:latin typeface="华文仿宋" panose="02010600040101010101" pitchFamily="2" charset="-122"/>
              <a:ea typeface="华文仿宋" panose="02010600040101010101" pitchFamily="2" charset="-122"/>
            </a:endParaRPr>
          </a:p>
        </p:txBody>
      </p:sp>
      <p:pic>
        <p:nvPicPr>
          <p:cNvPr id="11" name="图片 10"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7" name="图形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797" y="3434797"/>
            <a:ext cx="4847771" cy="2289477"/>
          </a:xfrm>
          <a:prstGeom prst="rect">
            <a:avLst/>
          </a:prstGeom>
        </p:spPr>
      </p:pic>
      <p:sp>
        <p:nvSpPr>
          <p:cNvPr id="8" name="椭圆 7"/>
          <p:cNvSpPr/>
          <p:nvPr/>
        </p:nvSpPr>
        <p:spPr>
          <a:xfrm>
            <a:off x="577201" y="3429000"/>
            <a:ext cx="718458" cy="7184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271484" y="3363536"/>
            <a:ext cx="2873831" cy="26408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201" y="1088806"/>
            <a:ext cx="11037597" cy="1815882"/>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矢量图</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又称图形</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由公式生成</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具有存储容量小和放大不失真的特点</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缺点是难以表示复杂真实的图片</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在</a:t>
            </a:r>
            <a:r>
              <a:rPr lang="en-US" altLang="zh-CN" sz="2800" dirty="0">
                <a:latin typeface="仿宋" panose="02010609060101010101" pitchFamily="49" charset="-122"/>
                <a:ea typeface="仿宋" panose="02010609060101010101" pitchFamily="49" charset="-122"/>
              </a:rPr>
              <a:t>ppt</a:t>
            </a:r>
            <a:r>
              <a:rPr lang="zh-CN" altLang="en-US" sz="2800" dirty="0">
                <a:latin typeface="仿宋" panose="02010609060101010101" pitchFamily="49" charset="-122"/>
                <a:ea typeface="仿宋" panose="02010609060101010101" pitchFamily="49" charset="-122"/>
              </a:rPr>
              <a:t>和</a:t>
            </a:r>
            <a:r>
              <a:rPr lang="en-US" altLang="zh-CN" sz="2800" dirty="0">
                <a:latin typeface="仿宋" panose="02010609060101010101" pitchFamily="49" charset="-122"/>
                <a:ea typeface="仿宋" panose="02010609060101010101" pitchFamily="49" charset="-122"/>
              </a:rPr>
              <a:t>word</a:t>
            </a:r>
            <a:r>
              <a:rPr lang="zh-CN" altLang="en-US" sz="2800" dirty="0">
                <a:latin typeface="仿宋" panose="02010609060101010101" pitchFamily="49" charset="-122"/>
                <a:ea typeface="仿宋" panose="02010609060101010101" pitchFamily="49" charset="-122"/>
              </a:rPr>
              <a:t>中插入的各种图形</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图标都是矢量图</a:t>
            </a:r>
            <a:endParaRPr lang="en-US" altLang="zh-CN" sz="2800" dirty="0">
              <a:latin typeface="仿宋" panose="02010609060101010101" pitchFamily="49" charset="-122"/>
              <a:ea typeface="仿宋" panose="02010609060101010101" pitchFamily="49" charset="-122"/>
            </a:endParaRPr>
          </a:p>
        </p:txBody>
      </p:sp>
      <p:pic>
        <p:nvPicPr>
          <p:cNvPr id="12" name="图形 11" descr="计算机"/>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5911" y="2703286"/>
            <a:ext cx="2169886" cy="2169886"/>
          </a:xfrm>
          <a:prstGeom prst="rect">
            <a:avLst/>
          </a:prstGeom>
        </p:spPr>
      </p:pic>
      <p:sp>
        <p:nvSpPr>
          <p:cNvPr id="13" name="箭头: 右 12"/>
          <p:cNvSpPr/>
          <p:nvPr/>
        </p:nvSpPr>
        <p:spPr>
          <a:xfrm rot="891172">
            <a:off x="1339589" y="3840241"/>
            <a:ext cx="1045028" cy="478972"/>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4" name="矩形 13"/>
          <p:cNvSpPr/>
          <p:nvPr/>
        </p:nvSpPr>
        <p:spPr>
          <a:xfrm rot="1641250">
            <a:off x="177486" y="4763111"/>
            <a:ext cx="3857146"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放大不失真</a:t>
            </a: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文本框 14"/>
          <p:cNvSpPr txBox="1"/>
          <p:nvPr/>
        </p:nvSpPr>
        <p:spPr>
          <a:xfrm>
            <a:off x="1456806" y="60707"/>
            <a:ext cx="679819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图片</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矢量图</a:t>
            </a:r>
            <a:endParaRPr lang="en-US" altLang="zh-CN" sz="4400" dirty="0">
              <a:latin typeface="仿宋" panose="02010609060101010101" pitchFamily="49" charset="-122"/>
              <a:ea typeface="仿宋" panose="02010609060101010101" pitchFamily="49" charset="-122"/>
            </a:endParaRPr>
          </a:p>
        </p:txBody>
      </p:sp>
      <p:pic>
        <p:nvPicPr>
          <p:cNvPr id="10" name="图片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3" grpId="0" animBg="1"/>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56806" y="60707"/>
            <a:ext cx="679819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视频</a:t>
            </a:r>
            <a:endParaRPr lang="en-US" altLang="zh-CN" sz="4400" dirty="0">
              <a:latin typeface="仿宋" panose="02010609060101010101" pitchFamily="49" charset="-122"/>
              <a:ea typeface="仿宋" panose="02010609060101010101" pitchFamily="49" charset="-122"/>
            </a:endParaRPr>
          </a:p>
        </p:txBody>
      </p:sp>
      <p:sp>
        <p:nvSpPr>
          <p:cNvPr id="9" name="文本框 8"/>
          <p:cNvSpPr txBox="1"/>
          <p:nvPr/>
        </p:nvSpPr>
        <p:spPr>
          <a:xfrm>
            <a:off x="845316" y="1183586"/>
            <a:ext cx="7620596" cy="2246769"/>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由一连串连续的图片组成</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容量的计算由图像容量与音频容量组成</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图像容量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帧率*时间*单幅图像的容量</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即播放的所有图像的容量之和</a:t>
            </a:r>
            <a:r>
              <a:rPr lang="en-US" altLang="zh-CN" sz="2800" dirty="0">
                <a:latin typeface="仿宋" panose="02010609060101010101" pitchFamily="49" charset="-122"/>
                <a:ea typeface="仿宋" panose="02010609060101010101" pitchFamily="49" charset="-122"/>
              </a:rPr>
              <a:t>)</a:t>
            </a:r>
          </a:p>
          <a:p>
            <a:r>
              <a:rPr lang="zh-CN" altLang="en-US" sz="2800" dirty="0">
                <a:latin typeface="仿宋" panose="02010609060101010101" pitchFamily="49" charset="-122"/>
                <a:ea typeface="仿宋" panose="02010609060101010101" pitchFamily="49" charset="-122"/>
              </a:rPr>
              <a:t>未压缩的格式一般为 </a:t>
            </a:r>
            <a:r>
              <a:rPr lang="en-US" altLang="zh-CN" sz="2800" dirty="0">
                <a:latin typeface="仿宋" panose="02010609060101010101" pitchFamily="49" charset="-122"/>
                <a:ea typeface="仿宋" panose="02010609060101010101" pitchFamily="49" charset="-122"/>
              </a:rPr>
              <a:t>.</a:t>
            </a:r>
            <a:r>
              <a:rPr lang="en-US" altLang="zh-CN" sz="2800" dirty="0" err="1">
                <a:latin typeface="仿宋" panose="02010609060101010101" pitchFamily="49" charset="-122"/>
                <a:ea typeface="仿宋" panose="02010609060101010101" pitchFamily="49" charset="-122"/>
              </a:rPr>
              <a:t>avi</a:t>
            </a:r>
            <a:endParaRPr lang="en-US" altLang="zh-CN" sz="28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7775" y="3416967"/>
            <a:ext cx="2601686" cy="260168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318" y="3416967"/>
            <a:ext cx="2601686" cy="2601686"/>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6862" y="3416968"/>
            <a:ext cx="2601686" cy="2601686"/>
          </a:xfrm>
          <a:prstGeom prst="rect">
            <a:avLst/>
          </a:prstGeom>
        </p:spPr>
      </p:pic>
      <p:pic>
        <p:nvPicPr>
          <p:cNvPr id="8" name="图片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369167" y="60707"/>
            <a:ext cx="547487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压缩方案与文件格式</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1005115" y="972737"/>
            <a:ext cx="9354005" cy="5262979"/>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数据压缩的目的就是通过减少冗余信息来减小数据的大小。这样做可以提高数据传输的效率和节省存储空间。压缩可以分为两种类型：</a:t>
            </a:r>
            <a:r>
              <a:rPr lang="zh-CN" altLang="en-US" sz="2400" b="1" dirty="0">
                <a:latin typeface="仿宋" panose="02010609060101010101" pitchFamily="49" charset="-122"/>
                <a:ea typeface="仿宋" panose="02010609060101010101" pitchFamily="49" charset="-122"/>
              </a:rPr>
              <a:t>无损压缩和有损压缩</a:t>
            </a:r>
            <a:r>
              <a:rPr lang="zh-CN" altLang="en-US" sz="2400" dirty="0">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endParaRPr lang="zh-CN" altLang="en-US" sz="24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无损压缩</a:t>
            </a:r>
            <a:r>
              <a:rPr lang="zh-CN" altLang="en-US" sz="2400" dirty="0">
                <a:latin typeface="仿宋" panose="02010609060101010101" pitchFamily="49" charset="-122"/>
                <a:ea typeface="仿宋" panose="02010609060101010101" pitchFamily="49" charset="-122"/>
              </a:rPr>
              <a:t>是一种数据压缩方法，它在压缩和解压缩过程中保持数据的完整性，确保原始数据与压缩后的数据完全相同。这种方法通常用于文本、程序代码和其他需要完整保留的数据类型。</a:t>
            </a:r>
            <a:r>
              <a:rPr lang="zh-CN" altLang="en-US" sz="2400" dirty="0">
                <a:solidFill>
                  <a:srgbClr val="FF0000"/>
                </a:solidFill>
                <a:latin typeface="仿宋" panose="02010609060101010101" pitchFamily="49" charset="-122"/>
                <a:ea typeface="仿宋" panose="02010609060101010101" pitchFamily="49" charset="-122"/>
              </a:rPr>
              <a:t>无损压缩算法通过识别和消除数据中的冗余部分来工作，例如，通过找出并压缩重复的数据序列。</a:t>
            </a:r>
          </a:p>
          <a:p>
            <a:pPr marL="457200" indent="-4572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有损压缩</a:t>
            </a:r>
            <a:r>
              <a:rPr lang="zh-CN" altLang="en-US" sz="2400" dirty="0">
                <a:latin typeface="仿宋" panose="02010609060101010101" pitchFamily="49" charset="-122"/>
                <a:ea typeface="仿宋" panose="02010609060101010101" pitchFamily="49" charset="-122"/>
              </a:rPr>
              <a:t>则允许在压缩过程中丢失一些信息，通常用于图像、视频和音频文件，因为这些文件类型的数据量很大，而且人类的感官系统对于细微的变化不太敏感。</a:t>
            </a:r>
            <a:r>
              <a:rPr lang="zh-CN" altLang="en-US" sz="2400" dirty="0">
                <a:solidFill>
                  <a:srgbClr val="FF0000"/>
                </a:solidFill>
                <a:latin typeface="仿宋" panose="02010609060101010101" pitchFamily="49" charset="-122"/>
                <a:ea typeface="仿宋" panose="02010609060101010101" pitchFamily="49" charset="-122"/>
              </a:rPr>
              <a:t>有损压缩通过减少数据的精度来减小文件大小，这通常会导致质量的下降，但如果压缩得当，这种质量损失对于用户来说是不可察觉的。</a:t>
            </a:r>
            <a:endParaRPr lang="en-US" altLang="zh-CN" sz="2400" dirty="0">
              <a:solidFill>
                <a:srgbClr val="FF0000"/>
              </a:solidFill>
              <a:latin typeface="仿宋" panose="02010609060101010101" pitchFamily="49" charset="-122"/>
              <a:ea typeface="仿宋" panose="02010609060101010101" pitchFamily="49" charset="-122"/>
            </a:endParaRPr>
          </a:p>
        </p:txBody>
      </p:sp>
      <p:pic>
        <p:nvPicPr>
          <p:cNvPr id="10"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369167" y="60707"/>
            <a:ext cx="547487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压缩方案与文件格式</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1005115" y="972737"/>
            <a:ext cx="9354005" cy="2246769"/>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仿宋" panose="02010609060101010101" pitchFamily="49" charset="-122"/>
                <a:ea typeface="仿宋" panose="02010609060101010101" pitchFamily="49" charset="-122"/>
              </a:rPr>
              <a:t>JPEG    </a:t>
            </a: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.jpg</a:t>
            </a:r>
          </a:p>
          <a:p>
            <a:pPr marL="457200" indent="-457200">
              <a:buFont typeface="Arial" panose="020B0604020202020204" pitchFamily="34" charset="0"/>
              <a:buChar char="•"/>
            </a:pPr>
            <a:r>
              <a:rPr lang="en-US" altLang="zh-CN" sz="2800" dirty="0">
                <a:latin typeface="仿宋" panose="02010609060101010101" pitchFamily="49" charset="-122"/>
                <a:ea typeface="仿宋" panose="02010609060101010101" pitchFamily="49" charset="-122"/>
              </a:rPr>
              <a:t>MP3     </a:t>
            </a: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.mp3</a:t>
            </a:r>
          </a:p>
          <a:p>
            <a:pPr marL="457200" indent="-457200">
              <a:buFont typeface="Arial" panose="020B0604020202020204" pitchFamily="34" charset="0"/>
              <a:buChar char="•"/>
            </a:pPr>
            <a:r>
              <a:rPr lang="en-US" altLang="zh-CN" sz="2800" dirty="0">
                <a:latin typeface="仿宋" panose="02010609060101010101" pitchFamily="49" charset="-122"/>
                <a:ea typeface="仿宋" panose="02010609060101010101" pitchFamily="49" charset="-122"/>
              </a:rPr>
              <a:t>MPEG-4  </a:t>
            </a: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.mp4</a:t>
            </a:r>
          </a:p>
          <a:p>
            <a:pPr marL="457200" indent="-457200">
              <a:buFont typeface="Arial" panose="020B0604020202020204" pitchFamily="34" charset="0"/>
              <a:buChar char="•"/>
            </a:pPr>
            <a:r>
              <a:rPr lang="en-US" altLang="zh-CN" sz="2800" dirty="0">
                <a:latin typeface="仿宋" panose="02010609060101010101" pitchFamily="49" charset="-122"/>
                <a:ea typeface="仿宋" panose="02010609060101010101" pitchFamily="49" charset="-122"/>
              </a:rPr>
              <a:t>GIF     </a:t>
            </a: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.gif</a:t>
            </a:r>
          </a:p>
          <a:p>
            <a:pPr marL="457200" indent="-457200">
              <a:buFont typeface="Arial" panose="020B0604020202020204" pitchFamily="34" charset="0"/>
              <a:buChar char="•"/>
            </a:pPr>
            <a:r>
              <a:rPr lang="en-US" altLang="zh-CN" sz="2800" dirty="0">
                <a:latin typeface="仿宋" panose="02010609060101010101" pitchFamily="49" charset="-122"/>
                <a:ea typeface="仿宋" panose="02010609060101010101" pitchFamily="49" charset="-122"/>
              </a:rPr>
              <a:t>…</a:t>
            </a:r>
          </a:p>
        </p:txBody>
      </p:sp>
      <p:sp>
        <p:nvSpPr>
          <p:cNvPr id="9" name="文本框 8"/>
          <p:cNvSpPr txBox="1"/>
          <p:nvPr/>
        </p:nvSpPr>
        <p:spPr>
          <a:xfrm>
            <a:off x="719311" y="3319219"/>
            <a:ext cx="10963836" cy="2677656"/>
          </a:xfrm>
          <a:prstGeom prst="rect">
            <a:avLst/>
          </a:prstGeom>
          <a:noFill/>
        </p:spPr>
        <p:txBody>
          <a:bodyPr wrap="square" rtlCol="0">
            <a:spAutoFit/>
          </a:bodyPr>
          <a:lstStyle/>
          <a:p>
            <a:pPr algn="ctr"/>
            <a:r>
              <a:rPr lang="zh-CN" altLang="en-US" sz="2800" dirty="0">
                <a:latin typeface="黑体" panose="02010609060101010101" charset="-122"/>
                <a:ea typeface="黑体" panose="02010609060101010101" charset="-122"/>
              </a:rPr>
              <a:t>将一段时长</a:t>
            </a:r>
            <a:r>
              <a:rPr lang="en-US" altLang="zh-CN" sz="2800" dirty="0">
                <a:latin typeface="黑体" panose="02010609060101010101" charset="-122"/>
                <a:ea typeface="黑体" panose="02010609060101010101" charset="-122"/>
              </a:rPr>
              <a:t>2</a:t>
            </a:r>
            <a:r>
              <a:rPr lang="zh-CN" altLang="en-US" sz="2800" dirty="0">
                <a:latin typeface="黑体" panose="02010609060101010101" charset="-122"/>
                <a:ea typeface="黑体" panose="02010609060101010101" charset="-122"/>
              </a:rPr>
              <a:t>分钟</a:t>
            </a:r>
            <a:r>
              <a:rPr lang="en-US" altLang="zh-CN" sz="2800" dirty="0">
                <a:latin typeface="黑体" panose="02010609060101010101" charset="-122"/>
                <a:ea typeface="黑体" panose="02010609060101010101" charset="-122"/>
              </a:rPr>
              <a:t>,</a:t>
            </a:r>
            <a:r>
              <a:rPr lang="zh-CN" altLang="en-US" sz="2800" dirty="0">
                <a:latin typeface="黑体" panose="02010609060101010101" charset="-122"/>
                <a:ea typeface="黑体" panose="02010609060101010101" charset="-122"/>
              </a:rPr>
              <a:t>画面</a:t>
            </a:r>
            <a:r>
              <a:rPr lang="en-US" altLang="zh-CN" sz="2800" dirty="0">
                <a:latin typeface="黑体" panose="02010609060101010101" charset="-122"/>
                <a:ea typeface="黑体" panose="02010609060101010101" charset="-122"/>
              </a:rPr>
              <a:t>1140*900</a:t>
            </a:r>
            <a:r>
              <a:rPr lang="zh-CN" altLang="en-US" sz="2800" dirty="0">
                <a:latin typeface="黑体" panose="02010609060101010101" charset="-122"/>
                <a:ea typeface="黑体" panose="02010609060101010101" charset="-122"/>
              </a:rPr>
              <a:t>像素、</a:t>
            </a:r>
            <a:r>
              <a:rPr lang="en-US" altLang="zh-CN" sz="2800" dirty="0">
                <a:latin typeface="黑体" panose="02010609060101010101" charset="-122"/>
                <a:ea typeface="黑体" panose="02010609060101010101" charset="-122"/>
              </a:rPr>
              <a:t>24</a:t>
            </a:r>
            <a:r>
              <a:rPr lang="zh-CN" altLang="en-US" sz="2800" dirty="0">
                <a:latin typeface="黑体" panose="02010609060101010101" charset="-122"/>
                <a:ea typeface="黑体" panose="02010609060101010101" charset="-122"/>
              </a:rPr>
              <a:t>位、</a:t>
            </a:r>
            <a:r>
              <a:rPr lang="en-US" altLang="zh-CN" sz="2800" dirty="0">
                <a:latin typeface="黑体" panose="02010609060101010101" charset="-122"/>
                <a:ea typeface="黑体" panose="02010609060101010101" charset="-122"/>
              </a:rPr>
              <a:t>25fps</a:t>
            </a:r>
            <a:r>
              <a:rPr lang="zh-CN" altLang="en-US" sz="2800" dirty="0">
                <a:latin typeface="黑体" panose="02010609060101010101" charset="-122"/>
                <a:ea typeface="黑体" panose="02010609060101010101" charset="-122"/>
              </a:rPr>
              <a:t>的无声视频压缩为</a:t>
            </a:r>
            <a:r>
              <a:rPr lang="en-US" altLang="zh-CN" sz="2800" dirty="0">
                <a:latin typeface="黑体" panose="02010609060101010101" charset="-122"/>
                <a:ea typeface="黑体" panose="02010609060101010101" charset="-122"/>
              </a:rPr>
              <a:t>MP4</a:t>
            </a:r>
            <a:r>
              <a:rPr lang="zh-CN" altLang="en-US" sz="2800" dirty="0">
                <a:latin typeface="黑体" panose="02010609060101010101" charset="-122"/>
                <a:ea typeface="黑体" panose="02010609060101010101" charset="-122"/>
              </a:rPr>
              <a:t>格式文件压缩后的</a:t>
            </a:r>
            <a:r>
              <a:rPr lang="en-US" altLang="zh-CN" sz="2800" dirty="0">
                <a:latin typeface="黑体" panose="02010609060101010101" charset="-122"/>
                <a:ea typeface="黑体" panose="02010609060101010101" charset="-122"/>
              </a:rPr>
              <a:t>MP4</a:t>
            </a:r>
            <a:r>
              <a:rPr lang="zh-CN" altLang="en-US" sz="2800" dirty="0">
                <a:latin typeface="黑体" panose="02010609060101010101" charset="-122"/>
                <a:ea typeface="黑体" panose="02010609060101010101" charset="-122"/>
              </a:rPr>
              <a:t>格式文件大小为</a:t>
            </a:r>
            <a:r>
              <a:rPr lang="en-US" altLang="zh-CN" sz="2800" dirty="0">
                <a:latin typeface="黑体" panose="02010609060101010101" charset="-122"/>
                <a:ea typeface="黑体" panose="02010609060101010101" charset="-122"/>
              </a:rPr>
              <a:t>880MB,</a:t>
            </a:r>
            <a:r>
              <a:rPr lang="zh-CN" altLang="en-US" sz="2800" dirty="0">
                <a:latin typeface="黑体" panose="02010609060101010101" charset="-122"/>
                <a:ea typeface="黑体" panose="02010609060101010101" charset="-122"/>
              </a:rPr>
              <a:t>则其压缩比约为</a:t>
            </a:r>
            <a:endParaRPr lang="en-US" altLang="zh-CN" sz="2800" dirty="0">
              <a:latin typeface="黑体" panose="02010609060101010101" charset="-122"/>
              <a:ea typeface="黑体" panose="02010609060101010101" charset="-122"/>
            </a:endParaRPr>
          </a:p>
          <a:p>
            <a:pPr algn="ctr"/>
            <a:r>
              <a:rPr lang="en-US" altLang="zh-CN" sz="2800" dirty="0">
                <a:latin typeface="黑体" panose="02010609060101010101" charset="-122"/>
                <a:ea typeface="黑体" panose="02010609060101010101" charset="-122"/>
              </a:rPr>
              <a:t>A.8:1 B.9:1 C.10:1 D.88:1</a:t>
            </a:r>
          </a:p>
          <a:p>
            <a:pPr algn="ctr"/>
            <a:endParaRPr lang="en-US" altLang="zh-CN" sz="2800" dirty="0">
              <a:latin typeface="黑体" panose="02010609060101010101" charset="-122"/>
              <a:ea typeface="黑体" panose="02010609060101010101" charset="-122"/>
            </a:endParaRPr>
          </a:p>
          <a:p>
            <a:pPr algn="ctr"/>
            <a:r>
              <a:rPr lang="en-US" altLang="zh-CN" sz="2800" dirty="0">
                <a:latin typeface="仿宋" panose="02010609060101010101" pitchFamily="49" charset="-122"/>
                <a:ea typeface="仿宋" panose="02010609060101010101" pitchFamily="49" charset="-122"/>
              </a:rPr>
              <a:t>2*60*25*1140*900*24/1024/1024/8=8806 MB</a:t>
            </a:r>
          </a:p>
          <a:p>
            <a:pPr algn="ctr"/>
            <a:r>
              <a:rPr lang="zh-CN" altLang="en-US" sz="2800" dirty="0">
                <a:latin typeface="仿宋" panose="02010609060101010101" pitchFamily="49" charset="-122"/>
                <a:ea typeface="仿宋" panose="02010609060101010101" pitchFamily="49" charset="-122"/>
              </a:rPr>
              <a:t>约为</a:t>
            </a:r>
            <a:r>
              <a:rPr lang="en-US" altLang="zh-CN" sz="2800" dirty="0">
                <a:latin typeface="仿宋" panose="02010609060101010101" pitchFamily="49" charset="-122"/>
                <a:ea typeface="仿宋" panose="02010609060101010101" pitchFamily="49" charset="-122"/>
              </a:rPr>
              <a:t>10:1</a:t>
            </a:r>
          </a:p>
        </p:txBody>
      </p:sp>
      <p:pic>
        <p:nvPicPr>
          <p:cNvPr id="10"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352552" y="78969"/>
            <a:ext cx="1930399"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数据库</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1005115" y="972737"/>
            <a:ext cx="9354005" cy="5693866"/>
          </a:xfrm>
          <a:prstGeom prst="rect">
            <a:avLst/>
          </a:prstGeom>
          <a:noFill/>
        </p:spPr>
        <p:txBody>
          <a:bodyPr wrap="square">
            <a:spAutoFit/>
          </a:bodyPr>
          <a:lstStyle/>
          <a:p>
            <a:r>
              <a:rPr lang="zh-CN" altLang="en-US" sz="2800" dirty="0">
                <a:latin typeface="黑体" panose="02010609060101010101" charset="-122"/>
                <a:ea typeface="黑体" panose="02010609060101010101" charset="-122"/>
              </a:rPr>
              <a:t>有很多很多概念但是考的不大多</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无法理解的地方记得问</a:t>
            </a:r>
            <a:r>
              <a:rPr lang="en-US" altLang="zh-CN" sz="2800" dirty="0">
                <a:latin typeface="黑体" panose="02010609060101010101" charset="-122"/>
                <a:ea typeface="黑体" panose="02010609060101010101" charset="-122"/>
              </a:rPr>
              <a:t>AI</a:t>
            </a:r>
          </a:p>
          <a:p>
            <a:r>
              <a:rPr lang="zh-CN" altLang="en-US" sz="2800" dirty="0">
                <a:latin typeface="仿宋" panose="02010609060101010101" pitchFamily="49" charset="-122"/>
                <a:ea typeface="仿宋" panose="02010609060101010101" pitchFamily="49" charset="-122"/>
              </a:rPr>
              <a:t>基本概念</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数据库</a:t>
            </a:r>
            <a:r>
              <a:rPr lang="en-US" altLang="zh-CN" sz="2800" dirty="0">
                <a:latin typeface="仿宋" panose="02010609060101010101" pitchFamily="49" charset="-122"/>
                <a:ea typeface="仿宋" panose="02010609060101010101" pitchFamily="49" charset="-122"/>
              </a:rPr>
              <a:t>DB</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数据库管理系统</a:t>
            </a:r>
            <a:r>
              <a:rPr lang="en-US" altLang="zh-CN" sz="2800" dirty="0">
                <a:latin typeface="仿宋" panose="02010609060101010101" pitchFamily="49" charset="-122"/>
                <a:ea typeface="仿宋" panose="02010609060101010101" pitchFamily="49" charset="-122"/>
              </a:rPr>
              <a:t>DBMS</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数据库系统</a:t>
            </a:r>
            <a:r>
              <a:rPr lang="en-US" altLang="zh-CN" sz="2800" dirty="0">
                <a:latin typeface="仿宋" panose="02010609060101010101" pitchFamily="49" charset="-122"/>
                <a:ea typeface="仿宋" panose="02010609060101010101" pitchFamily="49" charset="-122"/>
              </a:rPr>
              <a:t>DBS</a:t>
            </a:r>
          </a:p>
          <a:p>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发展历程</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人工管理阶段</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文件管理阶段</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数据库系统管理阶段</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endParaRPr lang="en-US" altLang="zh-CN" sz="2800" dirty="0">
              <a:latin typeface="黑体" panose="02010609060101010101" charset="-122"/>
              <a:ea typeface="黑体" panose="0201060906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276679"/>
            <a:ext cx="3048000" cy="3048000"/>
          </a:xfrm>
          <a:prstGeom prst="rect">
            <a:avLst/>
          </a:prstGeom>
        </p:spPr>
      </p:pic>
      <p:pic>
        <p:nvPicPr>
          <p:cNvPr id="11"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8351" y="7340"/>
            <a:ext cx="4337049" cy="6886039"/>
          </a:xfrm>
          <a:prstGeom prst="rect">
            <a:avLst/>
          </a:prstGeom>
        </p:spPr>
      </p:pic>
      <p:pic>
        <p:nvPicPr>
          <p:cNvPr id="5" name="图片 1"/>
          <p:cNvPicPr>
            <a:picLocks noChangeAspect="1" noChangeArrowheads="1"/>
          </p:cNvPicPr>
          <p:nvPr/>
        </p:nvPicPr>
        <p:blipFill>
          <a:blip r:embed="rId7">
            <a:extLst>
              <a:ext uri="{28A0092B-C50C-407E-A947-70E740481C1C}">
                <a14:useLocalDpi xmlns:a14="http://schemas.microsoft.com/office/drawing/2010/main" val="0"/>
              </a:ext>
            </a:extLst>
          </a:blip>
          <a:srcRect l="31967" t="34801" r="35567" b="16299"/>
          <a:stretch>
            <a:fillRect/>
          </a:stretch>
        </p:blipFill>
        <p:spPr bwMode="auto">
          <a:xfrm>
            <a:off x="5758318" y="706263"/>
            <a:ext cx="5119687"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20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500"/>
                                        <p:tgtEl>
                                          <p:spTgt spid="8">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500"/>
                                        <p:tgtEl>
                                          <p:spTgt spid="8">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Effect transition="in" filter="fade">
                                      <p:cBhvr>
                                        <p:cTn id="40" dur="500"/>
                                        <p:tgtEl>
                                          <p:spTgt spid="8">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fade">
                                      <p:cBhvr>
                                        <p:cTn id="43" dur="500"/>
                                        <p:tgtEl>
                                          <p:spTgt spid="8">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10" end="10"/>
                                            </p:txEl>
                                          </p:spTgt>
                                        </p:tgtEl>
                                        <p:attrNameLst>
                                          <p:attrName>style.visibility</p:attrName>
                                        </p:attrNameLst>
                                      </p:cBhvr>
                                      <p:to>
                                        <p:strVal val="visible"/>
                                      </p:to>
                                    </p:set>
                                    <p:animEffect transition="in" filter="fade">
                                      <p:cBhvr>
                                        <p:cTn id="46" dur="500"/>
                                        <p:tgtEl>
                                          <p:spTgt spid="8">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708945" y="66836"/>
            <a:ext cx="1930399"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数据库</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789202" y="1092996"/>
            <a:ext cx="9389848" cy="3970318"/>
          </a:xfrm>
          <a:prstGeom prst="rect">
            <a:avLst/>
          </a:prstGeom>
          <a:noFill/>
        </p:spPr>
        <p:txBody>
          <a:bodyPr wrap="square">
            <a:spAutoFit/>
          </a:bodyPr>
          <a:lstStyle/>
          <a:p>
            <a:r>
              <a:rPr lang="zh-CN" altLang="en-US" sz="2800" dirty="0">
                <a:latin typeface="仿宋" panose="02010609060101010101" pitchFamily="49" charset="-122"/>
                <a:ea typeface="仿宋" panose="02010609060101010101" pitchFamily="49" charset="-122"/>
              </a:rPr>
              <a:t>体系结构</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外模式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反映了数据库的用户观</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模式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反映了数据库系统的整体观</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内模式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反映了数据库的存储观</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两级映射</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外模式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模式映射</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定义了该外模式与模式之间的对应关系</a:t>
            </a: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模式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内模式映射</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定义了数据库的全局逻辑结构和存储结构之间的对应关系</a:t>
            </a:r>
            <a:endParaRPr lang="en-US" altLang="zh-CN" sz="2800" dirty="0">
              <a:latin typeface="仿宋" panose="02010609060101010101" pitchFamily="49" charset="-122"/>
              <a:ea typeface="仿宋" panose="02010609060101010101" pitchFamily="49" charset="-122"/>
            </a:endParaRPr>
          </a:p>
        </p:txBody>
      </p:sp>
      <p:pic>
        <p:nvPicPr>
          <p:cNvPr id="11" name="图片 10"/>
          <p:cNvPicPr>
            <a:picLocks noChangeAspect="1"/>
          </p:cNvPicPr>
          <p:nvPr/>
        </p:nvPicPr>
        <p:blipFill>
          <a:blip r:embed="rId3"/>
          <a:stretch>
            <a:fillRect/>
          </a:stretch>
        </p:blipFill>
        <p:spPr>
          <a:xfrm>
            <a:off x="7909378" y="136525"/>
            <a:ext cx="3819709" cy="2703081"/>
          </a:xfrm>
          <a:prstGeom prst="rect">
            <a:avLst/>
          </a:prstGeom>
        </p:spPr>
      </p:pic>
      <p:pic>
        <p:nvPicPr>
          <p:cNvPr id="14"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317172" y="82552"/>
            <a:ext cx="1930399"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数据库</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1014224" y="1277538"/>
            <a:ext cx="9838870" cy="3970318"/>
          </a:xfrm>
          <a:prstGeom prst="rect">
            <a:avLst/>
          </a:prstGeom>
          <a:noFill/>
        </p:spPr>
        <p:txBody>
          <a:bodyPr wrap="square">
            <a:spAutoFit/>
          </a:bodyPr>
          <a:lstStyle/>
          <a:p>
            <a:r>
              <a:rPr lang="zh-CN" altLang="en-US" sz="2800" dirty="0">
                <a:latin typeface="仿宋" panose="02010609060101010101" pitchFamily="49" charset="-122"/>
                <a:ea typeface="仿宋" panose="02010609060101010101" pitchFamily="49" charset="-122"/>
              </a:rPr>
              <a:t>数据模型</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实体 现实中可以互相区别的事物</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联系 实体内部与外部的联系</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一对一</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一对多</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多对多</a:t>
            </a:r>
            <a:endParaRPr lang="en-US" altLang="zh-CN" sz="2800" dirty="0">
              <a:latin typeface="黑体" panose="02010609060101010101" charset="-122"/>
              <a:ea typeface="黑体" panose="02010609060101010101"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属性 实体或者联系具有的特性</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键 </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即关键字</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标注实体唯一性的属性 如学号</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身份证号</a:t>
            </a:r>
            <a:endParaRPr lang="en-US" altLang="zh-CN" sz="2800" dirty="0">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域 属性的取值范围</a:t>
            </a:r>
            <a:endParaRPr lang="en-US" altLang="zh-CN" sz="28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234622" y="95361"/>
            <a:ext cx="8588828" cy="769441"/>
          </a:xfrm>
          <a:prstGeom prst="rect">
            <a:avLst/>
          </a:prstGeom>
          <a:noFill/>
        </p:spPr>
        <p:txBody>
          <a:bodyPr wrap="square" rtlCol="0">
            <a:spAutoFit/>
          </a:bodyPr>
          <a:lstStyle/>
          <a:p>
            <a:r>
              <a:rPr lang="en-US" altLang="zh-CN" sz="4400" dirty="0">
                <a:latin typeface="仿宋" panose="02010609060101010101" pitchFamily="49" charset="-122"/>
                <a:ea typeface="仿宋" panose="02010609060101010101" pitchFamily="49" charset="-122"/>
              </a:rPr>
              <a:t>ER</a:t>
            </a:r>
            <a:r>
              <a:rPr lang="zh-CN" altLang="en-US" sz="4400" dirty="0">
                <a:latin typeface="仿宋" panose="02010609060101010101" pitchFamily="49" charset="-122"/>
                <a:ea typeface="仿宋" panose="02010609060101010101" pitchFamily="49" charset="-122"/>
              </a:rPr>
              <a:t>图</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673100" y="1001670"/>
            <a:ext cx="5688240" cy="1815882"/>
          </a:xfrm>
          <a:prstGeom prst="rect">
            <a:avLst/>
          </a:prstGeom>
          <a:noFill/>
        </p:spPr>
        <p:txBody>
          <a:bodyPr wrap="square">
            <a:spAutoFit/>
          </a:bodyPr>
          <a:lstStyle/>
          <a:p>
            <a:r>
              <a:rPr lang="en-US" altLang="zh-CN" sz="2800" b="1" dirty="0">
                <a:latin typeface="仿宋" panose="02010609060101010101" pitchFamily="49" charset="-122"/>
                <a:ea typeface="仿宋" panose="02010609060101010101" pitchFamily="49" charset="-122"/>
              </a:rPr>
              <a:t>ER</a:t>
            </a:r>
            <a:r>
              <a:rPr lang="zh-CN" altLang="en-US" sz="2800" b="1" dirty="0">
                <a:latin typeface="仿宋" panose="02010609060101010101" pitchFamily="49" charset="-122"/>
                <a:ea typeface="仿宋" panose="02010609060101010101" pitchFamily="49" charset="-122"/>
              </a:rPr>
              <a:t>图</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实体</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联系</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属性</a:t>
            </a:r>
            <a:endParaRPr lang="en-US" altLang="zh-CN" sz="2800" dirty="0">
              <a:latin typeface="仿宋" panose="02010609060101010101" pitchFamily="49" charset="-122"/>
              <a:ea typeface="仿宋" panose="02010609060101010101" pitchFamily="49" charset="-122"/>
            </a:endParaRPr>
          </a:p>
        </p:txBody>
      </p:sp>
      <p:sp>
        <p:nvSpPr>
          <p:cNvPr id="9" name="矩形 8"/>
          <p:cNvSpPr/>
          <p:nvPr/>
        </p:nvSpPr>
        <p:spPr>
          <a:xfrm>
            <a:off x="5689602" y="1413518"/>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实体</a:t>
            </a:r>
          </a:p>
        </p:txBody>
      </p:sp>
      <p:sp>
        <p:nvSpPr>
          <p:cNvPr id="10" name="椭圆 9"/>
          <p:cNvSpPr/>
          <p:nvPr/>
        </p:nvSpPr>
        <p:spPr>
          <a:xfrm>
            <a:off x="7795987" y="228894"/>
            <a:ext cx="1409700" cy="6285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1" name="流程图: 决策 10"/>
          <p:cNvSpPr/>
          <p:nvPr/>
        </p:nvSpPr>
        <p:spPr>
          <a:xfrm>
            <a:off x="7568294" y="1286040"/>
            <a:ext cx="1865086" cy="103777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联系</a:t>
            </a:r>
          </a:p>
        </p:txBody>
      </p:sp>
      <p:sp>
        <p:nvSpPr>
          <p:cNvPr id="12" name="文本框 11"/>
          <p:cNvSpPr txBox="1"/>
          <p:nvPr/>
        </p:nvSpPr>
        <p:spPr>
          <a:xfrm>
            <a:off x="627746" y="3180226"/>
            <a:ext cx="10816768" cy="2308324"/>
          </a:xfrm>
          <a:prstGeom prst="rect">
            <a:avLst/>
          </a:prstGeom>
          <a:noFill/>
        </p:spPr>
        <p:txBody>
          <a:bodyPr wrap="square">
            <a:spAutoFit/>
          </a:bodyPr>
          <a:lstStyle/>
          <a:p>
            <a:r>
              <a:rPr lang="zh-CN" altLang="en-US" sz="2400" dirty="0">
                <a:latin typeface="仿宋" panose="02010609060101010101" pitchFamily="49" charset="-122"/>
                <a:ea typeface="仿宋" panose="02010609060101010101" pitchFamily="49" charset="-122"/>
              </a:rPr>
              <a:t>画</a:t>
            </a:r>
            <a:r>
              <a:rPr lang="en-US" altLang="zh-CN" sz="2400" dirty="0">
                <a:latin typeface="仿宋" panose="02010609060101010101" pitchFamily="49" charset="-122"/>
                <a:ea typeface="仿宋" panose="02010609060101010101" pitchFamily="49" charset="-122"/>
              </a:rPr>
              <a:t>ER</a:t>
            </a:r>
            <a:r>
              <a:rPr lang="zh-CN" altLang="en-US" sz="2400" dirty="0">
                <a:latin typeface="仿宋" panose="02010609060101010101" pitchFamily="49" charset="-122"/>
                <a:ea typeface="仿宋" panose="02010609060101010101" pitchFamily="49" charset="-122"/>
              </a:rPr>
              <a:t>图（实体关系图）时，以下是一些重要的要领：</a:t>
            </a:r>
          </a:p>
          <a:p>
            <a:pPr marL="457200" indent="-457200">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确定所有的实体集合：识别系统中的主要实体，如人员、物品、事件等。</a:t>
            </a:r>
          </a:p>
          <a:p>
            <a:pPr marL="457200" indent="-457200">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选择实体集应包含的属性：为每个实体定义特性，如姓名、价格、日期等。</a:t>
            </a:r>
          </a:p>
          <a:p>
            <a:pPr marL="457200" indent="-457200">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确定实体集之间的联系：描述实体之间的相互关系，如一对一、一对多或多对多。</a:t>
            </a:r>
          </a:p>
          <a:p>
            <a:pPr marL="457200" indent="-457200">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确定联系的类型：在表示联系的线旁注明是</a:t>
            </a:r>
            <a:r>
              <a:rPr lang="en-US" altLang="zh-CN" sz="2400" dirty="0">
                <a:latin typeface="仿宋" panose="02010609060101010101" pitchFamily="49" charset="-122"/>
                <a:ea typeface="仿宋" panose="02010609060101010101" pitchFamily="49" charset="-122"/>
              </a:rPr>
              <a:t>1</a:t>
            </a:r>
            <a:r>
              <a:rPr lang="zh-CN" altLang="en-US" sz="2400" dirty="0">
                <a:latin typeface="仿宋" panose="02010609060101010101" pitchFamily="49" charset="-122"/>
                <a:ea typeface="仿宋" panose="02010609060101010101" pitchFamily="49" charset="-122"/>
              </a:rPr>
              <a:t>或</a:t>
            </a:r>
            <a:r>
              <a:rPr lang="en-US" altLang="zh-CN" sz="2400" dirty="0">
                <a:latin typeface="仿宋" panose="02010609060101010101" pitchFamily="49" charset="-122"/>
                <a:ea typeface="仿宋" panose="02010609060101010101" pitchFamily="49" charset="-122"/>
              </a:rPr>
              <a:t>n</a:t>
            </a:r>
            <a:r>
              <a:rPr lang="zh-CN" altLang="en-US" sz="2400" dirty="0">
                <a:latin typeface="仿宋" panose="02010609060101010101" pitchFamily="49" charset="-122"/>
                <a:ea typeface="仿宋" panose="02010609060101010101" pitchFamily="49" charset="-122"/>
              </a:rPr>
              <a:t>（多）来表示联系的类型</a:t>
            </a:r>
            <a:endParaRPr lang="en-US" altLang="zh-CN" sz="2400" dirty="0">
              <a:latin typeface="仿宋" panose="02010609060101010101" pitchFamily="49" charset="-122"/>
              <a:ea typeface="仿宋" panose="02010609060101010101" pitchFamily="49" charset="-122"/>
            </a:endParaRPr>
          </a:p>
        </p:txBody>
      </p:sp>
      <p:pic>
        <p:nvPicPr>
          <p:cNvPr id="13"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14" name="矩形 13"/>
          <p:cNvSpPr/>
          <p:nvPr/>
        </p:nvSpPr>
        <p:spPr>
          <a:xfrm>
            <a:off x="10129614" y="1431183"/>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实体</a:t>
            </a:r>
          </a:p>
        </p:txBody>
      </p:sp>
      <p:sp>
        <p:nvSpPr>
          <p:cNvPr id="17" name="椭圆 16"/>
          <p:cNvSpPr/>
          <p:nvPr/>
        </p:nvSpPr>
        <p:spPr>
          <a:xfrm>
            <a:off x="4032250" y="1420789"/>
            <a:ext cx="1206954" cy="7042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8" name="椭圆 17"/>
          <p:cNvSpPr/>
          <p:nvPr/>
        </p:nvSpPr>
        <p:spPr>
          <a:xfrm>
            <a:off x="9869717" y="2634962"/>
            <a:ext cx="1508125" cy="74748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sp>
        <p:nvSpPr>
          <p:cNvPr id="19" name="椭圆 18"/>
          <p:cNvSpPr/>
          <p:nvPr/>
        </p:nvSpPr>
        <p:spPr>
          <a:xfrm>
            <a:off x="6426198" y="2546024"/>
            <a:ext cx="1305832" cy="636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属性</a:t>
            </a:r>
          </a:p>
        </p:txBody>
      </p:sp>
      <p:cxnSp>
        <p:nvCxnSpPr>
          <p:cNvPr id="21" name="直接连接符 20"/>
          <p:cNvCxnSpPr>
            <a:stCxn id="17" idx="6"/>
            <a:endCxn id="9" idx="1"/>
          </p:cNvCxnSpPr>
          <p:nvPr/>
        </p:nvCxnSpPr>
        <p:spPr>
          <a:xfrm>
            <a:off x="5239204" y="1772922"/>
            <a:ext cx="450398" cy="14339"/>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a:stCxn id="10" idx="4"/>
            <a:endCxn id="11" idx="0"/>
          </p:cNvCxnSpPr>
          <p:nvPr/>
        </p:nvCxnSpPr>
        <p:spPr>
          <a:xfrm>
            <a:off x="8500837" y="857453"/>
            <a:ext cx="0" cy="428587"/>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9" idx="3"/>
            <a:endCxn id="11" idx="1"/>
          </p:cNvCxnSpPr>
          <p:nvPr/>
        </p:nvCxnSpPr>
        <p:spPr>
          <a:xfrm>
            <a:off x="6937830" y="1787261"/>
            <a:ext cx="630464" cy="17665"/>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a:stCxn id="14" idx="1"/>
            <a:endCxn id="11" idx="3"/>
          </p:cNvCxnSpPr>
          <p:nvPr/>
        </p:nvCxnSpPr>
        <p:spPr>
          <a:xfrm flipH="1">
            <a:off x="9433380" y="1804926"/>
            <a:ext cx="696234"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a:stCxn id="19" idx="0"/>
            <a:endCxn id="9" idx="2"/>
          </p:cNvCxnSpPr>
          <p:nvPr/>
        </p:nvCxnSpPr>
        <p:spPr>
          <a:xfrm flipH="1" flipV="1">
            <a:off x="6313716" y="2161004"/>
            <a:ext cx="765398" cy="385020"/>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a:stCxn id="18" idx="0"/>
            <a:endCxn id="14" idx="2"/>
          </p:cNvCxnSpPr>
          <p:nvPr/>
        </p:nvCxnSpPr>
        <p:spPr>
          <a:xfrm flipV="1">
            <a:off x="10623780" y="2178669"/>
            <a:ext cx="129948" cy="45629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p:bldP spid="14" grpId="0" animBg="1"/>
      <p:bldP spid="17" grpId="0" animBg="1"/>
      <p:bldP spid="18" grpId="0" animBg="1"/>
      <p:bldP spid="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234622" y="95361"/>
            <a:ext cx="8588828" cy="769441"/>
          </a:xfrm>
          <a:prstGeom prst="rect">
            <a:avLst/>
          </a:prstGeom>
          <a:noFill/>
        </p:spPr>
        <p:txBody>
          <a:bodyPr wrap="square" rtlCol="0">
            <a:spAutoFit/>
          </a:bodyPr>
          <a:lstStyle/>
          <a:p>
            <a:r>
              <a:rPr lang="en-US" altLang="zh-CN" sz="4400" dirty="0">
                <a:latin typeface="仿宋" panose="02010609060101010101" pitchFamily="49" charset="-122"/>
                <a:ea typeface="仿宋" panose="02010609060101010101" pitchFamily="49" charset="-122"/>
              </a:rPr>
              <a:t>ER</a:t>
            </a:r>
            <a:r>
              <a:rPr lang="zh-CN" altLang="en-US" sz="4400" dirty="0">
                <a:latin typeface="仿宋" panose="02010609060101010101" pitchFamily="49" charset="-122"/>
                <a:ea typeface="仿宋" panose="02010609060101010101" pitchFamily="49" charset="-122"/>
              </a:rPr>
              <a:t>图</a:t>
            </a:r>
            <a:endParaRPr lang="en-US" altLang="zh-CN" sz="4400" dirty="0">
              <a:latin typeface="仿宋" panose="02010609060101010101" pitchFamily="49" charset="-122"/>
              <a:ea typeface="仿宋" panose="02010609060101010101" pitchFamily="49" charset="-122"/>
            </a:endParaRPr>
          </a:p>
        </p:txBody>
      </p:sp>
      <p:pic>
        <p:nvPicPr>
          <p:cNvPr id="13"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pic>
        <p:nvPicPr>
          <p:cNvPr id="15" name="图片 14"/>
          <p:cNvPicPr>
            <a:picLocks noChangeAspect="1"/>
          </p:cNvPicPr>
          <p:nvPr/>
        </p:nvPicPr>
        <p:blipFill>
          <a:blip r:embed="rId5"/>
          <a:stretch>
            <a:fillRect/>
          </a:stretch>
        </p:blipFill>
        <p:spPr>
          <a:xfrm>
            <a:off x="1714100" y="1017829"/>
            <a:ext cx="8896749" cy="5102171"/>
          </a:xfrm>
          <a:prstGeom prst="rect">
            <a:avLst/>
          </a:prstGeom>
        </p:spPr>
      </p:pic>
      <p:cxnSp>
        <p:nvCxnSpPr>
          <p:cNvPr id="16" name="直接连接符 15"/>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209550" y="843585"/>
            <a:ext cx="11937999" cy="4893647"/>
          </a:xfrm>
          <a:prstGeom prst="rect">
            <a:avLst/>
          </a:prstGeom>
          <a:noFill/>
        </p:spPr>
        <p:txBody>
          <a:bodyPr wrap="square">
            <a:spAutoFit/>
          </a:bodyPr>
          <a:lstStyle/>
          <a:p>
            <a:pPr algn="l"/>
            <a:r>
              <a:rPr lang="zh-CN" altLang="en-US" sz="2400" b="0" i="0" dirty="0">
                <a:solidFill>
                  <a:srgbClr val="111111"/>
                </a:solidFill>
                <a:effectLst/>
                <a:latin typeface="仿宋" panose="02010609060101010101" pitchFamily="49" charset="-122"/>
                <a:ea typeface="仿宋" panose="02010609060101010101" pitchFamily="49" charset="-122"/>
              </a:rPr>
              <a:t>以一个简单的</a:t>
            </a:r>
            <a:r>
              <a:rPr lang="zh-CN" altLang="en-US" sz="2400" b="1" i="0" dirty="0">
                <a:solidFill>
                  <a:srgbClr val="111111"/>
                </a:solidFill>
                <a:effectLst/>
                <a:latin typeface="仿宋" panose="02010609060101010101" pitchFamily="49" charset="-122"/>
                <a:ea typeface="仿宋" panose="02010609060101010101" pitchFamily="49" charset="-122"/>
              </a:rPr>
              <a:t>图书馆管理系统</a:t>
            </a:r>
            <a:r>
              <a:rPr lang="zh-CN" altLang="en-US" sz="2400" b="0" i="0" dirty="0">
                <a:solidFill>
                  <a:srgbClr val="111111"/>
                </a:solidFill>
                <a:effectLst/>
                <a:latin typeface="仿宋" panose="02010609060101010101" pitchFamily="49" charset="-122"/>
                <a:ea typeface="仿宋" panose="02010609060101010101" pitchFamily="49" charset="-122"/>
              </a:rPr>
              <a:t>为例来分析如何画</a:t>
            </a:r>
            <a:r>
              <a:rPr lang="en-US" altLang="zh-CN" sz="2400" b="0" i="0" dirty="0">
                <a:solidFill>
                  <a:srgbClr val="111111"/>
                </a:solidFill>
                <a:effectLst/>
                <a:latin typeface="仿宋" panose="02010609060101010101" pitchFamily="49" charset="-122"/>
                <a:ea typeface="仿宋" panose="02010609060101010101" pitchFamily="49" charset="-122"/>
              </a:rPr>
              <a:t>ER</a:t>
            </a:r>
            <a:r>
              <a:rPr lang="zh-CN" altLang="en-US" sz="2400" b="0" i="0" dirty="0">
                <a:solidFill>
                  <a:srgbClr val="111111"/>
                </a:solidFill>
                <a:effectLst/>
                <a:latin typeface="仿宋" panose="02010609060101010101" pitchFamily="49" charset="-122"/>
                <a:ea typeface="仿宋" panose="02010609060101010101" pitchFamily="49" charset="-122"/>
              </a:rPr>
              <a:t>图。</a:t>
            </a:r>
          </a:p>
          <a:p>
            <a:pPr marL="342900" indent="-342900" algn="l">
              <a:buFont typeface="Arial" panose="020B0604020202020204" pitchFamily="34" charset="0"/>
              <a:buChar char="•"/>
            </a:pPr>
            <a:r>
              <a:rPr lang="zh-CN" altLang="en-US" sz="2400" b="0" i="0" dirty="0">
                <a:solidFill>
                  <a:srgbClr val="111111"/>
                </a:solidFill>
                <a:effectLst/>
                <a:latin typeface="仿宋" panose="02010609060101010101" pitchFamily="49" charset="-122"/>
                <a:ea typeface="仿宋" panose="02010609060101010101" pitchFamily="49" charset="-122"/>
              </a:rPr>
              <a:t>首先，我们需要确定系统中的主要</a:t>
            </a:r>
            <a:r>
              <a:rPr lang="zh-CN" altLang="en-US" sz="2400" b="1" i="0" dirty="0">
                <a:solidFill>
                  <a:srgbClr val="111111"/>
                </a:solidFill>
                <a:effectLst/>
                <a:latin typeface="仿宋" panose="02010609060101010101" pitchFamily="49" charset="-122"/>
                <a:ea typeface="仿宋" panose="02010609060101010101" pitchFamily="49" charset="-122"/>
              </a:rPr>
              <a:t>实体</a:t>
            </a:r>
            <a:r>
              <a:rPr lang="zh-CN" altLang="en-US" sz="2400" b="0" i="0" dirty="0">
                <a:solidFill>
                  <a:srgbClr val="111111"/>
                </a:solidFill>
                <a:effectLst/>
                <a:latin typeface="仿宋" panose="02010609060101010101" pitchFamily="49" charset="-122"/>
                <a:ea typeface="仿宋" panose="02010609060101010101" pitchFamily="49" charset="-122"/>
              </a:rPr>
              <a:t>。</a:t>
            </a:r>
            <a:r>
              <a:rPr lang="en-US" altLang="zh-CN" sz="2400" b="0" i="0" dirty="0">
                <a:solidFill>
                  <a:srgbClr val="111111"/>
                </a:solidFill>
                <a:effectLst/>
                <a:latin typeface="仿宋" panose="02010609060101010101" pitchFamily="49" charset="-122"/>
                <a:ea typeface="仿宋" panose="02010609060101010101" pitchFamily="49" charset="-122"/>
              </a:rPr>
              <a:t>(</a:t>
            </a:r>
            <a:r>
              <a:rPr lang="zh-CN" altLang="en-US" sz="2400" b="0" i="0" dirty="0">
                <a:solidFill>
                  <a:srgbClr val="111111"/>
                </a:solidFill>
                <a:effectLst/>
                <a:latin typeface="仿宋" panose="02010609060101010101" pitchFamily="49" charset="-122"/>
                <a:ea typeface="仿宋" panose="02010609060101010101" pitchFamily="49" charset="-122"/>
              </a:rPr>
              <a:t>一般信息来自于题目</a:t>
            </a:r>
            <a:r>
              <a:rPr lang="en-US" altLang="zh-CN" sz="2400" b="0" i="0" dirty="0">
                <a:solidFill>
                  <a:srgbClr val="111111"/>
                </a:solidFill>
                <a:effectLst/>
                <a:latin typeface="仿宋" panose="02010609060101010101" pitchFamily="49" charset="-122"/>
                <a:ea typeface="仿宋" panose="02010609060101010101" pitchFamily="49" charset="-122"/>
              </a:rPr>
              <a:t>)</a:t>
            </a:r>
          </a:p>
          <a:p>
            <a:pPr marL="342900" indent="-342900" algn="l">
              <a:buFont typeface="Arial" panose="020B0604020202020204" pitchFamily="34" charset="0"/>
              <a:buChar char="•"/>
            </a:pPr>
            <a:r>
              <a:rPr lang="zh-CN" altLang="en-US" sz="2400" b="0" i="0" dirty="0">
                <a:solidFill>
                  <a:srgbClr val="111111"/>
                </a:solidFill>
                <a:effectLst/>
                <a:latin typeface="仿宋" panose="02010609060101010101" pitchFamily="49" charset="-122"/>
                <a:ea typeface="仿宋" panose="02010609060101010101" pitchFamily="49" charset="-122"/>
              </a:rPr>
              <a:t>在图书馆管理系统中，可能的</a:t>
            </a:r>
            <a:r>
              <a:rPr lang="zh-CN" altLang="en-US" sz="2400" b="1" i="0" dirty="0">
                <a:solidFill>
                  <a:srgbClr val="111111"/>
                </a:solidFill>
                <a:effectLst/>
                <a:latin typeface="仿宋" panose="02010609060101010101" pitchFamily="49" charset="-122"/>
                <a:ea typeface="仿宋" panose="02010609060101010101" pitchFamily="49" charset="-122"/>
              </a:rPr>
              <a:t>实体</a:t>
            </a:r>
            <a:r>
              <a:rPr lang="zh-CN" altLang="en-US" sz="2400" b="0" i="0" dirty="0">
                <a:solidFill>
                  <a:srgbClr val="111111"/>
                </a:solidFill>
                <a:effectLst/>
                <a:latin typeface="仿宋" panose="02010609060101010101" pitchFamily="49" charset="-122"/>
                <a:ea typeface="仿宋" panose="02010609060101010101" pitchFamily="49" charset="-122"/>
              </a:rPr>
              <a:t>包括：</a:t>
            </a: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图书</a:t>
            </a: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读者</a:t>
            </a:r>
            <a:endParaRPr lang="en-US" altLang="zh-CN" sz="2400" dirty="0">
              <a:solidFill>
                <a:srgbClr val="111111"/>
              </a:solidFill>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400" b="0" i="0" dirty="0">
                <a:solidFill>
                  <a:srgbClr val="111111"/>
                </a:solidFill>
                <a:effectLst/>
                <a:latin typeface="仿宋" panose="02010609060101010101" pitchFamily="49" charset="-122"/>
                <a:ea typeface="仿宋" panose="02010609060101010101" pitchFamily="49" charset="-122"/>
              </a:rPr>
              <a:t>接下来，我们为每个</a:t>
            </a:r>
            <a:r>
              <a:rPr lang="zh-CN" altLang="en-US" sz="2400" b="1" i="0" dirty="0">
                <a:solidFill>
                  <a:srgbClr val="111111"/>
                </a:solidFill>
                <a:effectLst/>
                <a:latin typeface="仿宋" panose="02010609060101010101" pitchFamily="49" charset="-122"/>
                <a:ea typeface="仿宋" panose="02010609060101010101" pitchFamily="49" charset="-122"/>
              </a:rPr>
              <a:t>实体</a:t>
            </a:r>
            <a:r>
              <a:rPr lang="zh-CN" altLang="en-US" sz="2400" b="0" i="0" dirty="0">
                <a:solidFill>
                  <a:srgbClr val="111111"/>
                </a:solidFill>
                <a:effectLst/>
                <a:latin typeface="仿宋" panose="02010609060101010101" pitchFamily="49" charset="-122"/>
                <a:ea typeface="仿宋" panose="02010609060101010101" pitchFamily="49" charset="-122"/>
              </a:rPr>
              <a:t>定义</a:t>
            </a:r>
            <a:r>
              <a:rPr lang="zh-CN" altLang="en-US" sz="2400" b="1" i="0" dirty="0">
                <a:solidFill>
                  <a:srgbClr val="111111"/>
                </a:solidFill>
                <a:effectLst/>
                <a:latin typeface="仿宋" panose="02010609060101010101" pitchFamily="49" charset="-122"/>
                <a:ea typeface="仿宋" panose="02010609060101010101" pitchFamily="49" charset="-122"/>
              </a:rPr>
              <a:t>属性</a:t>
            </a:r>
            <a:r>
              <a:rPr lang="zh-CN" altLang="en-US" sz="2400" b="0" i="0" dirty="0">
                <a:solidFill>
                  <a:srgbClr val="111111"/>
                </a:solidFill>
                <a:effectLst/>
                <a:latin typeface="仿宋" panose="02010609060101010101" pitchFamily="49" charset="-122"/>
                <a:ea typeface="仿宋" panose="02010609060101010101" pitchFamily="49" charset="-122"/>
              </a:rPr>
              <a:t>。例如：</a:t>
            </a:r>
            <a:endParaRPr lang="en-US" altLang="zh-CN" sz="2400" b="0" i="0" dirty="0">
              <a:solidFill>
                <a:srgbClr val="111111"/>
              </a:solidFill>
              <a:effectLst/>
              <a:latin typeface="仿宋" panose="02010609060101010101" pitchFamily="49" charset="-122"/>
              <a:ea typeface="仿宋" panose="02010609060101010101" pitchFamily="49" charset="-122"/>
            </a:endParaRP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图书可能有属性：书名、作者、</a:t>
            </a:r>
            <a:r>
              <a:rPr lang="en-US" altLang="zh-CN" sz="2400" b="0" i="0" dirty="0">
                <a:solidFill>
                  <a:srgbClr val="111111"/>
                </a:solidFill>
                <a:effectLst/>
                <a:latin typeface="仿宋" panose="02010609060101010101" pitchFamily="49" charset="-122"/>
                <a:ea typeface="仿宋" panose="02010609060101010101" pitchFamily="49" charset="-122"/>
              </a:rPr>
              <a:t>ISBN</a:t>
            </a:r>
            <a:r>
              <a:rPr lang="zh-CN" altLang="en-US" sz="2400" b="0" i="0" dirty="0">
                <a:solidFill>
                  <a:srgbClr val="111111"/>
                </a:solidFill>
                <a:effectLst/>
                <a:latin typeface="仿宋" panose="02010609060101010101" pitchFamily="49" charset="-122"/>
                <a:ea typeface="仿宋" panose="02010609060101010101" pitchFamily="49" charset="-122"/>
              </a:rPr>
              <a:t>号、出版社等。</a:t>
            </a: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读者可能有属性：姓名、读者编号、联系方式等。</a:t>
            </a:r>
          </a:p>
          <a:p>
            <a:pPr marL="342900" indent="-342900" algn="l">
              <a:buFont typeface="Arial" panose="020B0604020202020204" pitchFamily="34" charset="0"/>
              <a:buChar char="•"/>
            </a:pPr>
            <a:r>
              <a:rPr lang="zh-CN" altLang="en-US" sz="2400" b="0" i="0" dirty="0">
                <a:solidFill>
                  <a:srgbClr val="111111"/>
                </a:solidFill>
                <a:effectLst/>
                <a:latin typeface="仿宋" panose="02010609060101010101" pitchFamily="49" charset="-122"/>
                <a:ea typeface="仿宋" panose="02010609060101010101" pitchFamily="49" charset="-122"/>
              </a:rPr>
              <a:t>然后，我们确定</a:t>
            </a:r>
            <a:r>
              <a:rPr lang="zh-CN" altLang="en-US" sz="2400" b="1" i="0" dirty="0">
                <a:solidFill>
                  <a:srgbClr val="111111"/>
                </a:solidFill>
                <a:effectLst/>
                <a:latin typeface="仿宋" panose="02010609060101010101" pitchFamily="49" charset="-122"/>
                <a:ea typeface="仿宋" panose="02010609060101010101" pitchFamily="49" charset="-122"/>
              </a:rPr>
              <a:t>实体</a:t>
            </a:r>
            <a:r>
              <a:rPr lang="zh-CN" altLang="en-US" sz="2400" b="0" i="0" dirty="0">
                <a:solidFill>
                  <a:srgbClr val="111111"/>
                </a:solidFill>
                <a:effectLst/>
                <a:latin typeface="仿宋" panose="02010609060101010101" pitchFamily="49" charset="-122"/>
                <a:ea typeface="仿宋" panose="02010609060101010101" pitchFamily="49" charset="-122"/>
              </a:rPr>
              <a:t>之间的</a:t>
            </a:r>
            <a:r>
              <a:rPr lang="zh-CN" altLang="en-US" sz="2400" b="1" i="0" dirty="0">
                <a:solidFill>
                  <a:srgbClr val="111111"/>
                </a:solidFill>
                <a:effectLst/>
                <a:latin typeface="仿宋" panose="02010609060101010101" pitchFamily="49" charset="-122"/>
                <a:ea typeface="仿宋" panose="02010609060101010101" pitchFamily="49" charset="-122"/>
              </a:rPr>
              <a:t>联系</a:t>
            </a:r>
            <a:r>
              <a:rPr lang="zh-CN" altLang="en-US" sz="2400" b="0" i="0" dirty="0">
                <a:solidFill>
                  <a:srgbClr val="111111"/>
                </a:solidFill>
                <a:effectLst/>
                <a:latin typeface="仿宋" panose="02010609060101010101" pitchFamily="49" charset="-122"/>
                <a:ea typeface="仿宋" panose="02010609060101010101" pitchFamily="49" charset="-122"/>
              </a:rPr>
              <a:t>。例如：</a:t>
            </a: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一个读者可以借阅多本图书，但一本图书同时只能被一个读者借阅。这是一个</a:t>
            </a:r>
            <a:r>
              <a:rPr lang="zh-CN" altLang="en-US" sz="2400" b="1" i="0" dirty="0">
                <a:solidFill>
                  <a:srgbClr val="111111"/>
                </a:solidFill>
                <a:effectLst/>
                <a:latin typeface="仿宋" panose="02010609060101010101" pitchFamily="49" charset="-122"/>
                <a:ea typeface="仿宋" panose="02010609060101010101" pitchFamily="49" charset="-122"/>
              </a:rPr>
              <a:t>一对多</a:t>
            </a:r>
            <a:r>
              <a:rPr lang="zh-CN" altLang="en-US" sz="2400" b="0" i="0" dirty="0">
                <a:solidFill>
                  <a:srgbClr val="111111"/>
                </a:solidFill>
                <a:effectLst/>
                <a:latin typeface="仿宋" panose="02010609060101010101" pitchFamily="49" charset="-122"/>
                <a:ea typeface="仿宋" panose="02010609060101010101" pitchFamily="49" charset="-122"/>
              </a:rPr>
              <a:t>的关系。</a:t>
            </a:r>
          </a:p>
          <a:p>
            <a:pPr marL="800100" lvl="1" indent="-342900">
              <a:buFont typeface="Wingdings" panose="05000000000000000000" pitchFamily="2" charset="2"/>
              <a:buChar char="Ø"/>
            </a:pPr>
            <a:r>
              <a:rPr lang="zh-CN" altLang="en-US" sz="2400" b="0" i="0" dirty="0">
                <a:solidFill>
                  <a:srgbClr val="111111"/>
                </a:solidFill>
                <a:effectLst/>
                <a:latin typeface="仿宋" panose="02010609060101010101" pitchFamily="49" charset="-122"/>
                <a:ea typeface="仿宋" panose="02010609060101010101" pitchFamily="49" charset="-122"/>
              </a:rPr>
              <a:t>借阅记录则是读者和图书之间的联系，记录了哪位读者借阅了哪本图书。</a:t>
            </a:r>
            <a:endParaRPr lang="en-US" altLang="zh-CN" sz="2400" b="0" i="0" dirty="0">
              <a:solidFill>
                <a:srgbClr val="111111"/>
              </a:solidFill>
              <a:effectLst/>
              <a:latin typeface="仿宋" panose="02010609060101010101" pitchFamily="49" charset="-122"/>
              <a:ea typeface="仿宋" panose="02010609060101010101" pitchFamily="49" charset="-122"/>
            </a:endParaRPr>
          </a:p>
          <a:p>
            <a:pPr marL="800100" lvl="1" indent="-342900">
              <a:buFont typeface="Wingdings" panose="05000000000000000000" pitchFamily="2" charset="2"/>
              <a:buChar char="Ø"/>
            </a:pPr>
            <a:r>
              <a:rPr lang="zh-CN" altLang="en-US" sz="2400" dirty="0">
                <a:solidFill>
                  <a:srgbClr val="111111"/>
                </a:solidFill>
                <a:latin typeface="仿宋" panose="02010609060101010101" pitchFamily="49" charset="-122"/>
                <a:ea typeface="仿宋" panose="02010609060101010101" pitchFamily="49" charset="-122"/>
              </a:rPr>
              <a:t>借阅记录可能有属性：借阅日期、归还日期、借阅状态等。</a:t>
            </a:r>
          </a:p>
        </p:txBody>
      </p:sp>
      <p:sp>
        <p:nvSpPr>
          <p:cNvPr id="10" name="文本框 9"/>
          <p:cNvSpPr txBox="1"/>
          <p:nvPr/>
        </p:nvSpPr>
        <p:spPr>
          <a:xfrm>
            <a:off x="1234622" y="95361"/>
            <a:ext cx="8588828" cy="769441"/>
          </a:xfrm>
          <a:prstGeom prst="rect">
            <a:avLst/>
          </a:prstGeom>
          <a:noFill/>
        </p:spPr>
        <p:txBody>
          <a:bodyPr wrap="square" rtlCol="0">
            <a:spAutoFit/>
          </a:bodyPr>
          <a:lstStyle/>
          <a:p>
            <a:r>
              <a:rPr lang="en-US" altLang="zh-CN" sz="4400" dirty="0">
                <a:latin typeface="仿宋" panose="02010609060101010101" pitchFamily="49" charset="-122"/>
                <a:ea typeface="仿宋" panose="02010609060101010101" pitchFamily="49" charset="-122"/>
              </a:rPr>
              <a:t>ER</a:t>
            </a:r>
            <a:r>
              <a:rPr lang="zh-CN" altLang="en-US" sz="4400" dirty="0">
                <a:latin typeface="仿宋" panose="02010609060101010101" pitchFamily="49" charset="-122"/>
                <a:ea typeface="仿宋" panose="02010609060101010101" pitchFamily="49" charset="-122"/>
              </a:rPr>
              <a:t>图</a:t>
            </a:r>
            <a:endParaRPr lang="en-US" altLang="zh-CN" sz="4400" dirty="0">
              <a:latin typeface="仿宋" panose="02010609060101010101" pitchFamily="49" charset="-122"/>
              <a:ea typeface="仿宋" panose="02010609060101010101" pitchFamily="49" charset="-122"/>
            </a:endParaRPr>
          </a:p>
        </p:txBody>
      </p:sp>
      <p:pic>
        <p:nvPicPr>
          <p:cNvPr id="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5"/>
          <p:cNvSpPr txBox="1">
            <a:spLocks noChangeArrowheads="1"/>
          </p:cNvSpPr>
          <p:nvPr/>
        </p:nvSpPr>
        <p:spPr bwMode="auto">
          <a:xfrm>
            <a:off x="1524000" y="1425260"/>
            <a:ext cx="4530725" cy="523220"/>
          </a:xfrm>
          <a:prstGeom prst="rect">
            <a:avLst/>
          </a:prstGeom>
          <a:noFill/>
          <a:ln w="9525" algn="ctr">
            <a:noFill/>
            <a:miter lim="800000"/>
          </a:ln>
        </p:spPr>
        <p:txBody>
          <a:bodyPr>
            <a:spAutoFit/>
          </a:bodyPr>
          <a:lstStyle/>
          <a:p>
            <a:pPr eaLnBrk="1" hangingPunct="1">
              <a:spcBef>
                <a:spcPct val="50000"/>
              </a:spcBef>
            </a:pPr>
            <a:r>
              <a:rPr lang="zh-CN" altLang="en-US" sz="2800" b="1" dirty="0"/>
              <a:t>   不同数制数的表示：</a:t>
            </a:r>
            <a:endParaRPr lang="zh-CN" altLang="en-US" sz="2800" dirty="0"/>
          </a:p>
        </p:txBody>
      </p:sp>
      <p:sp>
        <p:nvSpPr>
          <p:cNvPr id="11" name="Text Box 7"/>
          <p:cNvSpPr txBox="1">
            <a:spLocks noChangeArrowheads="1"/>
          </p:cNvSpPr>
          <p:nvPr/>
        </p:nvSpPr>
        <p:spPr bwMode="auto">
          <a:xfrm>
            <a:off x="1820581" y="2075724"/>
            <a:ext cx="2017713" cy="3387725"/>
          </a:xfrm>
          <a:prstGeom prst="rect">
            <a:avLst/>
          </a:prstGeom>
          <a:noFill/>
          <a:ln w="9525" algn="ctr">
            <a:noFill/>
            <a:miter lim="800000"/>
          </a:ln>
        </p:spPr>
        <p:txBody>
          <a:bodyPr>
            <a:spAutoFit/>
          </a:bodyPr>
          <a:lstStyle/>
          <a:p>
            <a:pPr eaLnBrk="1" hangingPunct="1">
              <a:lnSpc>
                <a:spcPct val="150000"/>
              </a:lnSpc>
            </a:pPr>
            <a:r>
              <a:rPr kumimoji="0" lang="en-US" altLang="zh-CN" sz="3600" b="1" dirty="0">
                <a:solidFill>
                  <a:srgbClr val="FF0000"/>
                </a:solidFill>
              </a:rPr>
              <a:t>(</a:t>
            </a:r>
            <a:r>
              <a:rPr kumimoji="0" lang="en-US" altLang="zh-CN" sz="3600" b="1" dirty="0"/>
              <a:t>1</a:t>
            </a:r>
            <a:r>
              <a:rPr lang="en-US" altLang="zh-CN" sz="3600" b="1" dirty="0"/>
              <a:t>001</a:t>
            </a:r>
            <a:r>
              <a:rPr lang="en-US" altLang="zh-CN" sz="3600" b="1" dirty="0">
                <a:solidFill>
                  <a:srgbClr val="FF0000"/>
                </a:solidFill>
              </a:rPr>
              <a:t>)</a:t>
            </a:r>
            <a:r>
              <a:rPr lang="en-US" altLang="zh-CN" sz="3600" b="1" baseline="-25000" dirty="0">
                <a:solidFill>
                  <a:srgbClr val="FF0000"/>
                </a:solidFill>
              </a:rPr>
              <a:t>2</a:t>
            </a:r>
          </a:p>
          <a:p>
            <a:pPr eaLnBrk="1" hangingPunct="1">
              <a:lnSpc>
                <a:spcPct val="150000"/>
              </a:lnSpc>
            </a:pPr>
            <a:r>
              <a:rPr lang="en-US" altLang="zh-CN" sz="3600" b="1" dirty="0">
                <a:solidFill>
                  <a:srgbClr val="FF0000"/>
                </a:solidFill>
              </a:rPr>
              <a:t>(</a:t>
            </a:r>
            <a:r>
              <a:rPr lang="en-US" altLang="zh-CN" sz="3600" b="1" dirty="0"/>
              <a:t>1001</a:t>
            </a:r>
            <a:r>
              <a:rPr lang="en-US" altLang="zh-CN" sz="3600" b="1" dirty="0">
                <a:solidFill>
                  <a:srgbClr val="FF0000"/>
                </a:solidFill>
              </a:rPr>
              <a:t>)</a:t>
            </a:r>
            <a:r>
              <a:rPr lang="en-US" altLang="zh-CN" sz="3600" b="1" baseline="-25000" dirty="0">
                <a:solidFill>
                  <a:srgbClr val="FF0000"/>
                </a:solidFill>
              </a:rPr>
              <a:t>8</a:t>
            </a:r>
          </a:p>
          <a:p>
            <a:pPr eaLnBrk="1" hangingPunct="1">
              <a:lnSpc>
                <a:spcPct val="150000"/>
              </a:lnSpc>
            </a:pPr>
            <a:r>
              <a:rPr lang="en-US" altLang="zh-CN" sz="3600" b="1" dirty="0">
                <a:solidFill>
                  <a:srgbClr val="FF0000"/>
                </a:solidFill>
              </a:rPr>
              <a:t>(</a:t>
            </a:r>
            <a:r>
              <a:rPr lang="en-US" altLang="zh-CN" sz="3600" b="1" dirty="0"/>
              <a:t>1001</a:t>
            </a:r>
            <a:r>
              <a:rPr lang="en-US" altLang="zh-CN" sz="3600" b="1" dirty="0">
                <a:solidFill>
                  <a:srgbClr val="FF0000"/>
                </a:solidFill>
              </a:rPr>
              <a:t>)</a:t>
            </a:r>
            <a:r>
              <a:rPr lang="en-US" altLang="zh-CN" sz="3600" b="1" baseline="-25000" dirty="0">
                <a:solidFill>
                  <a:srgbClr val="FF0000"/>
                </a:solidFill>
              </a:rPr>
              <a:t>10</a:t>
            </a:r>
          </a:p>
          <a:p>
            <a:pPr eaLnBrk="1" hangingPunct="1">
              <a:lnSpc>
                <a:spcPct val="150000"/>
              </a:lnSpc>
            </a:pPr>
            <a:r>
              <a:rPr lang="en-US" altLang="zh-CN" sz="3600" b="1" dirty="0">
                <a:solidFill>
                  <a:srgbClr val="FF0000"/>
                </a:solidFill>
              </a:rPr>
              <a:t>(</a:t>
            </a:r>
            <a:r>
              <a:rPr lang="en-US" altLang="zh-CN" sz="3600" b="1" dirty="0"/>
              <a:t>1001</a:t>
            </a:r>
            <a:r>
              <a:rPr lang="en-US" altLang="zh-CN" sz="3600" b="1" dirty="0">
                <a:solidFill>
                  <a:srgbClr val="FF0000"/>
                </a:solidFill>
              </a:rPr>
              <a:t>)</a:t>
            </a:r>
            <a:r>
              <a:rPr lang="en-US" altLang="zh-CN" sz="3600" b="1" baseline="-25000" dirty="0">
                <a:solidFill>
                  <a:srgbClr val="FF0000"/>
                </a:solidFill>
              </a:rPr>
              <a:t>16</a:t>
            </a:r>
          </a:p>
        </p:txBody>
      </p:sp>
      <p:sp>
        <p:nvSpPr>
          <p:cNvPr id="12" name="AutoShape 9"/>
          <p:cNvSpPr>
            <a:spLocks noChangeArrowheads="1"/>
          </p:cNvSpPr>
          <p:nvPr/>
        </p:nvSpPr>
        <p:spPr bwMode="auto">
          <a:xfrm>
            <a:off x="3587800" y="2491079"/>
            <a:ext cx="431800" cy="287338"/>
          </a:xfrm>
          <a:prstGeom prst="leftRightArrow">
            <a:avLst>
              <a:gd name="adj1" fmla="val 50000"/>
              <a:gd name="adj2" fmla="val 30055"/>
            </a:avLst>
          </a:prstGeom>
          <a:solidFill>
            <a:schemeClr val="bg1">
              <a:lumMod val="65000"/>
            </a:schemeClr>
          </a:solidFill>
          <a:ln w="9525" algn="ctr">
            <a:noFill/>
            <a:miter lim="800000"/>
          </a:ln>
        </p:spPr>
        <p:txBody>
          <a:bodyPr wrap="none" anchor="ctr"/>
          <a:lstStyle/>
          <a:p>
            <a:pPr algn="ctr" eaLnBrk="1" hangingPunct="1"/>
            <a:endParaRPr lang="zh-CN" altLang="en-US"/>
          </a:p>
        </p:txBody>
      </p:sp>
      <p:sp>
        <p:nvSpPr>
          <p:cNvPr id="13" name="AutoShape 10"/>
          <p:cNvSpPr>
            <a:spLocks noChangeArrowheads="1"/>
          </p:cNvSpPr>
          <p:nvPr/>
        </p:nvSpPr>
        <p:spPr bwMode="auto">
          <a:xfrm>
            <a:off x="3587800" y="3351820"/>
            <a:ext cx="431800" cy="287338"/>
          </a:xfrm>
          <a:prstGeom prst="leftRightArrow">
            <a:avLst>
              <a:gd name="adj1" fmla="val 50000"/>
              <a:gd name="adj2" fmla="val 30055"/>
            </a:avLst>
          </a:prstGeom>
          <a:solidFill>
            <a:schemeClr val="bg1">
              <a:lumMod val="65000"/>
            </a:schemeClr>
          </a:solidFill>
          <a:ln w="9525" algn="ctr">
            <a:noFill/>
            <a:miter lim="800000"/>
          </a:ln>
        </p:spPr>
        <p:txBody>
          <a:bodyPr wrap="none" anchor="ctr"/>
          <a:lstStyle/>
          <a:p>
            <a:pPr algn="ctr" eaLnBrk="1" hangingPunct="1"/>
            <a:endParaRPr lang="zh-CN" altLang="en-US"/>
          </a:p>
        </p:txBody>
      </p:sp>
      <p:sp>
        <p:nvSpPr>
          <p:cNvPr id="15" name="AutoShape 11"/>
          <p:cNvSpPr>
            <a:spLocks noChangeArrowheads="1"/>
          </p:cNvSpPr>
          <p:nvPr/>
        </p:nvSpPr>
        <p:spPr bwMode="auto">
          <a:xfrm>
            <a:off x="3596032" y="4169056"/>
            <a:ext cx="431800" cy="287337"/>
          </a:xfrm>
          <a:prstGeom prst="leftRightArrow">
            <a:avLst>
              <a:gd name="adj1" fmla="val 50000"/>
              <a:gd name="adj2" fmla="val 30055"/>
            </a:avLst>
          </a:prstGeom>
          <a:solidFill>
            <a:schemeClr val="bg1">
              <a:lumMod val="65000"/>
            </a:schemeClr>
          </a:solidFill>
          <a:ln w="9525" algn="ctr">
            <a:noFill/>
            <a:miter lim="800000"/>
          </a:ln>
        </p:spPr>
        <p:txBody>
          <a:bodyPr wrap="none" anchor="ctr"/>
          <a:lstStyle/>
          <a:p>
            <a:pPr algn="ctr" eaLnBrk="1" hangingPunct="1"/>
            <a:endParaRPr lang="zh-CN" altLang="en-US"/>
          </a:p>
        </p:txBody>
      </p:sp>
      <p:sp>
        <p:nvSpPr>
          <p:cNvPr id="16" name="AutoShape 12"/>
          <p:cNvSpPr>
            <a:spLocks noChangeArrowheads="1"/>
          </p:cNvSpPr>
          <p:nvPr/>
        </p:nvSpPr>
        <p:spPr bwMode="auto">
          <a:xfrm>
            <a:off x="3587800" y="4913645"/>
            <a:ext cx="431800" cy="287338"/>
          </a:xfrm>
          <a:prstGeom prst="leftRightArrow">
            <a:avLst>
              <a:gd name="adj1" fmla="val 50000"/>
              <a:gd name="adj2" fmla="val 30055"/>
            </a:avLst>
          </a:prstGeom>
          <a:solidFill>
            <a:schemeClr val="bg1">
              <a:lumMod val="65000"/>
            </a:schemeClr>
          </a:solidFill>
          <a:ln w="9525" algn="ctr">
            <a:noFill/>
            <a:miter lim="800000"/>
          </a:ln>
        </p:spPr>
        <p:txBody>
          <a:bodyPr wrap="none" anchor="ctr"/>
          <a:lstStyle/>
          <a:p>
            <a:pPr algn="ctr" eaLnBrk="1" hangingPunct="1"/>
            <a:endParaRPr lang="zh-CN" altLang="en-US"/>
          </a:p>
        </p:txBody>
      </p:sp>
      <p:sp>
        <p:nvSpPr>
          <p:cNvPr id="17" name="Text Box 13"/>
          <p:cNvSpPr txBox="1">
            <a:spLocks noChangeArrowheads="1"/>
          </p:cNvSpPr>
          <p:nvPr/>
        </p:nvSpPr>
        <p:spPr bwMode="auto">
          <a:xfrm>
            <a:off x="4144987" y="2108569"/>
            <a:ext cx="6691314" cy="3416320"/>
          </a:xfrm>
          <a:prstGeom prst="rect">
            <a:avLst/>
          </a:prstGeom>
          <a:noFill/>
          <a:ln w="9525" algn="ctr">
            <a:noFill/>
            <a:miter lim="800000"/>
          </a:ln>
        </p:spPr>
        <p:txBody>
          <a:bodyPr wrap="square">
            <a:spAutoFit/>
          </a:bodyPr>
          <a:lstStyle/>
          <a:p>
            <a:pPr eaLnBrk="1" hangingPunct="1">
              <a:lnSpc>
                <a:spcPct val="150000"/>
              </a:lnSpc>
            </a:pPr>
            <a:r>
              <a:rPr kumimoji="0" lang="en-US" altLang="zh-CN" sz="3600" b="1" dirty="0"/>
              <a:t>1</a:t>
            </a:r>
            <a:r>
              <a:rPr lang="en-US" altLang="zh-CN" sz="3600" b="1" dirty="0"/>
              <a:t>001</a:t>
            </a:r>
            <a:r>
              <a:rPr lang="en-US" altLang="zh-CN" sz="3600" b="1" dirty="0">
                <a:solidFill>
                  <a:srgbClr val="FF0000"/>
                </a:solidFill>
              </a:rPr>
              <a:t>B</a:t>
            </a:r>
            <a:r>
              <a:rPr lang="en-US" altLang="zh-CN" sz="3600" b="1" dirty="0">
                <a:solidFill>
                  <a:srgbClr val="A50021"/>
                </a:solidFill>
              </a:rPr>
              <a:t>          </a:t>
            </a:r>
            <a:r>
              <a:rPr lang="zh-CN" altLang="en-US" b="1" dirty="0"/>
              <a:t>二进制 </a:t>
            </a:r>
            <a:r>
              <a:rPr lang="en-US" altLang="zh-CN" b="1" dirty="0"/>
              <a:t>Binary</a:t>
            </a:r>
            <a:endParaRPr lang="en-US" altLang="zh-CN" b="1" baseline="-25000" dirty="0"/>
          </a:p>
          <a:p>
            <a:pPr eaLnBrk="1" hangingPunct="1">
              <a:lnSpc>
                <a:spcPct val="150000"/>
              </a:lnSpc>
            </a:pPr>
            <a:r>
              <a:rPr lang="en-US" altLang="zh-CN" sz="3600" b="1" dirty="0"/>
              <a:t>1001</a:t>
            </a:r>
            <a:r>
              <a:rPr lang="en-US" altLang="zh-CN" sz="3600" b="1" dirty="0">
                <a:solidFill>
                  <a:srgbClr val="FF0000"/>
                </a:solidFill>
              </a:rPr>
              <a:t>O</a:t>
            </a:r>
            <a:r>
              <a:rPr lang="en-US" altLang="zh-CN" sz="3600" b="1" dirty="0"/>
              <a:t>(</a:t>
            </a:r>
            <a:r>
              <a:rPr lang="en-US" altLang="zh-CN" sz="3600" b="1" dirty="0">
                <a:solidFill>
                  <a:srgbClr val="FF0000"/>
                </a:solidFill>
              </a:rPr>
              <a:t>Q</a:t>
            </a:r>
            <a:r>
              <a:rPr lang="en-US" altLang="zh-CN" sz="3600" b="1" dirty="0"/>
              <a:t>)    </a:t>
            </a:r>
            <a:r>
              <a:rPr lang="zh-CN" altLang="en-US" b="1" dirty="0"/>
              <a:t>八进制 </a:t>
            </a:r>
            <a:r>
              <a:rPr lang="en-US" altLang="zh-CN" b="1" dirty="0"/>
              <a:t>Octal</a:t>
            </a:r>
            <a:endParaRPr lang="en-US" altLang="zh-CN" b="1" baseline="-25000" dirty="0"/>
          </a:p>
          <a:p>
            <a:pPr eaLnBrk="1" hangingPunct="1">
              <a:lnSpc>
                <a:spcPct val="150000"/>
              </a:lnSpc>
            </a:pPr>
            <a:r>
              <a:rPr lang="en-US" altLang="zh-CN" sz="3600" b="1" dirty="0"/>
              <a:t>1001</a:t>
            </a:r>
            <a:r>
              <a:rPr lang="en-US" altLang="zh-CN" sz="3600" b="1" dirty="0">
                <a:solidFill>
                  <a:srgbClr val="FF0000"/>
                </a:solidFill>
              </a:rPr>
              <a:t>D</a:t>
            </a:r>
            <a:r>
              <a:rPr lang="en-US" altLang="zh-CN" sz="3600" b="1" dirty="0"/>
              <a:t>          </a:t>
            </a:r>
            <a:r>
              <a:rPr lang="zh-CN" altLang="en-US" b="1" dirty="0"/>
              <a:t>十进制 </a:t>
            </a:r>
            <a:r>
              <a:rPr lang="en-US" altLang="zh-CN" b="1" dirty="0"/>
              <a:t>Decimal</a:t>
            </a:r>
            <a:endParaRPr lang="en-US" altLang="zh-CN" b="1" baseline="-25000" dirty="0"/>
          </a:p>
          <a:p>
            <a:pPr eaLnBrk="1" hangingPunct="1">
              <a:lnSpc>
                <a:spcPct val="150000"/>
              </a:lnSpc>
            </a:pPr>
            <a:r>
              <a:rPr lang="en-US" altLang="zh-CN" sz="3600" b="1" dirty="0"/>
              <a:t>1001</a:t>
            </a:r>
            <a:r>
              <a:rPr lang="en-US" altLang="zh-CN" sz="3600" b="1" dirty="0">
                <a:solidFill>
                  <a:srgbClr val="FF0000"/>
                </a:solidFill>
              </a:rPr>
              <a:t>H </a:t>
            </a:r>
            <a:r>
              <a:rPr lang="en-US" altLang="zh-CN" sz="3600" b="1" dirty="0">
                <a:solidFill>
                  <a:srgbClr val="A50021"/>
                </a:solidFill>
              </a:rPr>
              <a:t>         </a:t>
            </a:r>
            <a:r>
              <a:rPr lang="zh-CN" altLang="en-US" b="1" dirty="0"/>
              <a:t>十六进制 </a:t>
            </a:r>
            <a:r>
              <a:rPr lang="en-US" altLang="zh-CN" b="1" dirty="0"/>
              <a:t>Hexadecimal</a:t>
            </a:r>
            <a:endParaRPr lang="en-US" altLang="zh-CN" b="1" baseline="-25000" dirty="0"/>
          </a:p>
        </p:txBody>
      </p:sp>
      <p:pic>
        <p:nvPicPr>
          <p:cNvPr id="19" name="图片 18"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5" grpId="0" animBg="1"/>
      <p:bldP spid="16" grpId="0" animBg="1"/>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7" name="矩形 16"/>
          <p:cNvSpPr/>
          <p:nvPr/>
        </p:nvSpPr>
        <p:spPr>
          <a:xfrm>
            <a:off x="2833914" y="3403784"/>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读者</a:t>
            </a:r>
          </a:p>
        </p:txBody>
      </p:sp>
      <p:sp>
        <p:nvSpPr>
          <p:cNvPr id="18" name="矩形 17"/>
          <p:cNvSpPr/>
          <p:nvPr/>
        </p:nvSpPr>
        <p:spPr>
          <a:xfrm>
            <a:off x="6977743" y="3403784"/>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图书</a:t>
            </a:r>
          </a:p>
        </p:txBody>
      </p:sp>
      <p:sp>
        <p:nvSpPr>
          <p:cNvPr id="19" name="流程图: 决策 18"/>
          <p:cNvSpPr/>
          <p:nvPr/>
        </p:nvSpPr>
        <p:spPr>
          <a:xfrm>
            <a:off x="4865913" y="3403784"/>
            <a:ext cx="1433286" cy="747486"/>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借阅</a:t>
            </a:r>
          </a:p>
        </p:txBody>
      </p:sp>
      <p:cxnSp>
        <p:nvCxnSpPr>
          <p:cNvPr id="20" name="直接连接符 19"/>
          <p:cNvCxnSpPr>
            <a:stCxn id="17" idx="3"/>
            <a:endCxn id="19" idx="1"/>
          </p:cNvCxnSpPr>
          <p:nvPr/>
        </p:nvCxnSpPr>
        <p:spPr>
          <a:xfrm>
            <a:off x="4082142" y="3777527"/>
            <a:ext cx="783771"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a:stCxn id="19" idx="3"/>
            <a:endCxn id="18" idx="1"/>
          </p:cNvCxnSpPr>
          <p:nvPr/>
        </p:nvCxnSpPr>
        <p:spPr>
          <a:xfrm>
            <a:off x="6299199" y="3777527"/>
            <a:ext cx="678544" cy="0"/>
          </a:xfrm>
          <a:prstGeom prst="line">
            <a:avLst/>
          </a:prstGeom>
        </p:spPr>
        <p:style>
          <a:lnRef idx="1">
            <a:schemeClr val="dk1"/>
          </a:lnRef>
          <a:fillRef idx="0">
            <a:schemeClr val="dk1"/>
          </a:fillRef>
          <a:effectRef idx="0">
            <a:schemeClr val="dk1"/>
          </a:effectRef>
          <a:fontRef idx="minor">
            <a:schemeClr val="tx1"/>
          </a:fontRef>
        </p:style>
      </p:cxnSp>
      <p:sp>
        <p:nvSpPr>
          <p:cNvPr id="22" name="文本框 21"/>
          <p:cNvSpPr txBox="1"/>
          <p:nvPr/>
        </p:nvSpPr>
        <p:spPr>
          <a:xfrm flipH="1">
            <a:off x="6381808" y="3345570"/>
            <a:ext cx="306494" cy="369332"/>
          </a:xfrm>
          <a:prstGeom prst="rect">
            <a:avLst/>
          </a:prstGeom>
          <a:noFill/>
        </p:spPr>
        <p:txBody>
          <a:bodyPr wrap="square" rtlCol="0">
            <a:spAutoFit/>
          </a:bodyPr>
          <a:lstStyle/>
          <a:p>
            <a:r>
              <a:rPr lang="en-US" altLang="zh-CN" dirty="0"/>
              <a:t>n</a:t>
            </a:r>
            <a:endParaRPr lang="zh-CN" altLang="en-US" dirty="0"/>
          </a:p>
        </p:txBody>
      </p:sp>
      <p:sp>
        <p:nvSpPr>
          <p:cNvPr id="23" name="文本框 22"/>
          <p:cNvSpPr txBox="1"/>
          <p:nvPr/>
        </p:nvSpPr>
        <p:spPr>
          <a:xfrm flipH="1">
            <a:off x="4491324" y="3331042"/>
            <a:ext cx="306494" cy="369332"/>
          </a:xfrm>
          <a:prstGeom prst="rect">
            <a:avLst/>
          </a:prstGeom>
          <a:noFill/>
        </p:spPr>
        <p:txBody>
          <a:bodyPr wrap="square" rtlCol="0">
            <a:spAutoFit/>
          </a:bodyPr>
          <a:lstStyle/>
          <a:p>
            <a:r>
              <a:rPr lang="en-US" altLang="zh-CN" dirty="0"/>
              <a:t>1</a:t>
            </a:r>
            <a:endParaRPr lang="zh-CN" altLang="en-US" dirty="0"/>
          </a:p>
        </p:txBody>
      </p:sp>
      <p:cxnSp>
        <p:nvCxnSpPr>
          <p:cNvPr id="24" name="直接连接符 23"/>
          <p:cNvCxnSpPr>
            <a:stCxn id="25" idx="0"/>
            <a:endCxn id="19" idx="2"/>
          </p:cNvCxnSpPr>
          <p:nvPr/>
        </p:nvCxnSpPr>
        <p:spPr>
          <a:xfrm flipV="1">
            <a:off x="5056347" y="4151270"/>
            <a:ext cx="526209" cy="537028"/>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4270692" y="4688298"/>
            <a:ext cx="1571309"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借阅日期</a:t>
            </a:r>
          </a:p>
        </p:txBody>
      </p:sp>
      <p:cxnSp>
        <p:nvCxnSpPr>
          <p:cNvPr id="26" name="直接连接符 25"/>
          <p:cNvCxnSpPr>
            <a:stCxn id="27" idx="0"/>
            <a:endCxn id="19" idx="2"/>
          </p:cNvCxnSpPr>
          <p:nvPr/>
        </p:nvCxnSpPr>
        <p:spPr>
          <a:xfrm flipH="1" flipV="1">
            <a:off x="5582556" y="4151270"/>
            <a:ext cx="1480006" cy="537027"/>
          </a:xfrm>
          <a:prstGeom prst="line">
            <a:avLst/>
          </a:prstGeom>
        </p:spPr>
        <p:style>
          <a:lnRef idx="1">
            <a:schemeClr val="dk1"/>
          </a:lnRef>
          <a:fillRef idx="0">
            <a:schemeClr val="dk1"/>
          </a:fillRef>
          <a:effectRef idx="0">
            <a:schemeClr val="dk1"/>
          </a:effectRef>
          <a:fontRef idx="minor">
            <a:schemeClr val="tx1"/>
          </a:fontRef>
        </p:style>
      </p:cxnSp>
      <p:sp>
        <p:nvSpPr>
          <p:cNvPr id="27" name="椭圆 26"/>
          <p:cNvSpPr/>
          <p:nvPr/>
        </p:nvSpPr>
        <p:spPr>
          <a:xfrm>
            <a:off x="6229353" y="4688297"/>
            <a:ext cx="1666418"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归还日期</a:t>
            </a:r>
          </a:p>
        </p:txBody>
      </p:sp>
      <p:cxnSp>
        <p:nvCxnSpPr>
          <p:cNvPr id="28" name="直接连接符 27"/>
          <p:cNvCxnSpPr>
            <a:stCxn id="29" idx="0"/>
          </p:cNvCxnSpPr>
          <p:nvPr/>
        </p:nvCxnSpPr>
        <p:spPr>
          <a:xfrm flipV="1">
            <a:off x="2611208" y="4151270"/>
            <a:ext cx="422505" cy="685856"/>
          </a:xfrm>
          <a:prstGeom prst="line">
            <a:avLst/>
          </a:prstGeom>
        </p:spPr>
        <p:style>
          <a:lnRef idx="1">
            <a:schemeClr val="dk1"/>
          </a:lnRef>
          <a:fillRef idx="0">
            <a:schemeClr val="dk1"/>
          </a:fillRef>
          <a:effectRef idx="0">
            <a:schemeClr val="dk1"/>
          </a:effectRef>
          <a:fontRef idx="minor">
            <a:schemeClr val="tx1"/>
          </a:fontRef>
        </p:style>
      </p:cxnSp>
      <p:sp>
        <p:nvSpPr>
          <p:cNvPr id="29" name="椭圆 28"/>
          <p:cNvSpPr/>
          <p:nvPr/>
        </p:nvSpPr>
        <p:spPr>
          <a:xfrm>
            <a:off x="2011586" y="4837126"/>
            <a:ext cx="1199244"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姓名</a:t>
            </a:r>
          </a:p>
        </p:txBody>
      </p:sp>
      <p:sp>
        <p:nvSpPr>
          <p:cNvPr id="30" name="椭圆 29"/>
          <p:cNvSpPr/>
          <p:nvPr/>
        </p:nvSpPr>
        <p:spPr>
          <a:xfrm>
            <a:off x="3110794" y="5315866"/>
            <a:ext cx="1673000"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读者编号</a:t>
            </a:r>
          </a:p>
        </p:txBody>
      </p:sp>
      <p:cxnSp>
        <p:nvCxnSpPr>
          <p:cNvPr id="31" name="直接连接符 30"/>
          <p:cNvCxnSpPr>
            <a:stCxn id="30" idx="0"/>
            <a:endCxn id="17" idx="2"/>
          </p:cNvCxnSpPr>
          <p:nvPr/>
        </p:nvCxnSpPr>
        <p:spPr>
          <a:xfrm flipH="1" flipV="1">
            <a:off x="3458028" y="4151270"/>
            <a:ext cx="489266" cy="1164596"/>
          </a:xfrm>
          <a:prstGeom prst="line">
            <a:avLst/>
          </a:prstGeom>
        </p:spPr>
        <p:style>
          <a:lnRef idx="1">
            <a:schemeClr val="dk1"/>
          </a:lnRef>
          <a:fillRef idx="0">
            <a:schemeClr val="dk1"/>
          </a:fillRef>
          <a:effectRef idx="0">
            <a:schemeClr val="dk1"/>
          </a:effectRef>
          <a:fontRef idx="minor">
            <a:schemeClr val="tx1"/>
          </a:fontRef>
        </p:style>
      </p:cxnSp>
      <p:sp>
        <p:nvSpPr>
          <p:cNvPr id="32" name="椭圆 31"/>
          <p:cNvSpPr/>
          <p:nvPr/>
        </p:nvSpPr>
        <p:spPr>
          <a:xfrm>
            <a:off x="528810" y="3940820"/>
            <a:ext cx="1564139"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联系方式</a:t>
            </a:r>
          </a:p>
        </p:txBody>
      </p:sp>
      <p:cxnSp>
        <p:nvCxnSpPr>
          <p:cNvPr id="33" name="直接连接符 32"/>
          <p:cNvCxnSpPr>
            <a:stCxn id="32" idx="6"/>
            <a:endCxn id="17" idx="1"/>
          </p:cNvCxnSpPr>
          <p:nvPr/>
        </p:nvCxnSpPr>
        <p:spPr>
          <a:xfrm flipV="1">
            <a:off x="2092949" y="3777527"/>
            <a:ext cx="740965" cy="537032"/>
          </a:xfrm>
          <a:prstGeom prst="line">
            <a:avLst/>
          </a:prstGeom>
        </p:spPr>
        <p:style>
          <a:lnRef idx="1">
            <a:schemeClr val="dk1"/>
          </a:lnRef>
          <a:fillRef idx="0">
            <a:schemeClr val="dk1"/>
          </a:fillRef>
          <a:effectRef idx="0">
            <a:schemeClr val="dk1"/>
          </a:effectRef>
          <a:fontRef idx="minor">
            <a:schemeClr val="tx1"/>
          </a:fontRef>
        </p:style>
      </p:cxnSp>
      <p:sp>
        <p:nvSpPr>
          <p:cNvPr id="34" name="椭圆 33"/>
          <p:cNvSpPr/>
          <p:nvPr/>
        </p:nvSpPr>
        <p:spPr>
          <a:xfrm>
            <a:off x="9114010" y="5315865"/>
            <a:ext cx="1564139"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ISBN</a:t>
            </a:r>
            <a:endParaRPr lang="zh-CN" altLang="en-US" dirty="0"/>
          </a:p>
        </p:txBody>
      </p:sp>
      <p:sp>
        <p:nvSpPr>
          <p:cNvPr id="35" name="椭圆 34"/>
          <p:cNvSpPr/>
          <p:nvPr/>
        </p:nvSpPr>
        <p:spPr>
          <a:xfrm>
            <a:off x="9437350" y="4227293"/>
            <a:ext cx="1564139"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书名</a:t>
            </a:r>
          </a:p>
        </p:txBody>
      </p:sp>
      <p:sp>
        <p:nvSpPr>
          <p:cNvPr id="36" name="椭圆 35"/>
          <p:cNvSpPr/>
          <p:nvPr/>
        </p:nvSpPr>
        <p:spPr>
          <a:xfrm>
            <a:off x="8994664" y="3298566"/>
            <a:ext cx="1564139" cy="747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作者</a:t>
            </a:r>
          </a:p>
        </p:txBody>
      </p:sp>
      <p:cxnSp>
        <p:nvCxnSpPr>
          <p:cNvPr id="37" name="直接连接符 36"/>
          <p:cNvCxnSpPr>
            <a:stCxn id="36" idx="2"/>
            <a:endCxn id="18" idx="3"/>
          </p:cNvCxnSpPr>
          <p:nvPr/>
        </p:nvCxnSpPr>
        <p:spPr>
          <a:xfrm flipH="1">
            <a:off x="8225971" y="3672305"/>
            <a:ext cx="768693" cy="105222"/>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a:stCxn id="35" idx="2"/>
            <a:endCxn id="18" idx="3"/>
          </p:cNvCxnSpPr>
          <p:nvPr/>
        </p:nvCxnSpPr>
        <p:spPr>
          <a:xfrm flipH="1" flipV="1">
            <a:off x="8225971" y="3777527"/>
            <a:ext cx="1211379" cy="823505"/>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a:stCxn id="34" idx="1"/>
            <a:endCxn id="18" idx="2"/>
          </p:cNvCxnSpPr>
          <p:nvPr/>
        </p:nvCxnSpPr>
        <p:spPr>
          <a:xfrm flipH="1" flipV="1">
            <a:off x="7601857" y="4151270"/>
            <a:ext cx="1741216" cy="1274060"/>
          </a:xfrm>
          <a:prstGeom prst="line">
            <a:avLst/>
          </a:prstGeom>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1496787" y="945171"/>
            <a:ext cx="8690427" cy="1815882"/>
          </a:xfrm>
          <a:prstGeom prst="rect">
            <a:avLst/>
          </a:prstGeom>
          <a:noFill/>
        </p:spPr>
        <p:txBody>
          <a:bodyPr wrap="square">
            <a:spAutoFit/>
          </a:bodyPr>
          <a:lstStyle/>
          <a:p>
            <a:r>
              <a:rPr lang="zh-CN" altLang="en-US" sz="2800" dirty="0">
                <a:latin typeface="仿宋" panose="02010609060101010101" pitchFamily="49" charset="-122"/>
                <a:ea typeface="仿宋" panose="02010609060101010101" pitchFamily="49" charset="-122"/>
              </a:rPr>
              <a:t>小技巧</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善用复制粘贴</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我感觉</a:t>
            </a:r>
            <a:r>
              <a:rPr lang="en-US" altLang="zh-CN" sz="2800" dirty="0">
                <a:latin typeface="仿宋" panose="02010609060101010101" pitchFamily="49" charset="-122"/>
                <a:ea typeface="仿宋" panose="02010609060101010101" pitchFamily="49" charset="-122"/>
              </a:rPr>
              <a:t>ppt</a:t>
            </a:r>
            <a:r>
              <a:rPr lang="zh-CN" altLang="en-US" sz="2800" dirty="0">
                <a:latin typeface="仿宋" panose="02010609060101010101" pitchFamily="49" charset="-122"/>
                <a:ea typeface="仿宋" panose="02010609060101010101" pitchFamily="49" charset="-122"/>
              </a:rPr>
              <a:t>比</a:t>
            </a:r>
            <a:r>
              <a:rPr lang="en-US" altLang="zh-CN" sz="2800" dirty="0">
                <a:latin typeface="仿宋" panose="02010609060101010101" pitchFamily="49" charset="-122"/>
                <a:ea typeface="仿宋" panose="02010609060101010101" pitchFamily="49" charset="-122"/>
              </a:rPr>
              <a:t>word</a:t>
            </a:r>
            <a:r>
              <a:rPr lang="zh-CN" altLang="en-US" sz="2800" dirty="0">
                <a:latin typeface="仿宋" panose="02010609060101010101" pitchFamily="49" charset="-122"/>
                <a:ea typeface="仿宋" panose="02010609060101010101" pitchFamily="49" charset="-122"/>
              </a:rPr>
              <a:t>好用</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我们老师说考试的时候可以使用</a:t>
            </a:r>
            <a:r>
              <a:rPr lang="en-US" altLang="zh-CN" sz="2800" dirty="0">
                <a:latin typeface="仿宋" panose="02010609060101010101" pitchFamily="49" charset="-122"/>
                <a:ea typeface="仿宋" panose="02010609060101010101" pitchFamily="49" charset="-122"/>
              </a:rPr>
              <a:t>ppt</a:t>
            </a:r>
            <a:r>
              <a:rPr lang="zh-CN" altLang="en-US" sz="2800" dirty="0">
                <a:latin typeface="仿宋" panose="02010609060101010101" pitchFamily="49" charset="-122"/>
                <a:ea typeface="仿宋" panose="02010609060101010101" pitchFamily="49" charset="-122"/>
              </a:rPr>
              <a:t>或者</a:t>
            </a:r>
            <a:r>
              <a:rPr lang="en-US" altLang="zh-CN" sz="2800" dirty="0">
                <a:latin typeface="仿宋" panose="02010609060101010101" pitchFamily="49" charset="-122"/>
                <a:ea typeface="仿宋" panose="02010609060101010101" pitchFamily="49" charset="-122"/>
              </a:rPr>
              <a:t>word</a:t>
            </a:r>
            <a:r>
              <a:rPr lang="zh-CN" altLang="en-US" sz="2800" dirty="0">
                <a:latin typeface="仿宋" panose="02010609060101010101" pitchFamily="49" charset="-122"/>
                <a:ea typeface="仿宋" panose="02010609060101010101" pitchFamily="49" charset="-122"/>
              </a:rPr>
              <a:t>作图</a:t>
            </a:r>
            <a:r>
              <a:rPr lang="en-US" altLang="zh-CN" sz="2800" dirty="0">
                <a:latin typeface="仿宋" panose="02010609060101010101" pitchFamily="49" charset="-122"/>
                <a:ea typeface="仿宋" panose="02010609060101010101" pitchFamily="49" charset="-122"/>
              </a:rPr>
              <a:t>)</a:t>
            </a:r>
          </a:p>
          <a:p>
            <a:r>
              <a:rPr lang="en-US" altLang="zh-CN" sz="2800" dirty="0">
                <a:latin typeface="仿宋" panose="02010609060101010101" pitchFamily="49" charset="-122"/>
                <a:ea typeface="仿宋" panose="02010609060101010101" pitchFamily="49" charset="-122"/>
              </a:rPr>
              <a:t>ppt</a:t>
            </a:r>
            <a:r>
              <a:rPr lang="zh-CN" altLang="en-US" sz="2800" dirty="0">
                <a:latin typeface="仿宋" panose="02010609060101010101" pitchFamily="49" charset="-122"/>
                <a:ea typeface="仿宋" panose="02010609060101010101" pitchFamily="49" charset="-122"/>
              </a:rPr>
              <a:t>中按住</a:t>
            </a:r>
            <a:r>
              <a:rPr lang="en-US" altLang="zh-CN" sz="2800" dirty="0">
                <a:latin typeface="仿宋" panose="02010609060101010101" pitchFamily="49" charset="-122"/>
                <a:ea typeface="仿宋" panose="02010609060101010101" pitchFamily="49" charset="-122"/>
              </a:rPr>
              <a:t>ctrl</a:t>
            </a:r>
            <a:r>
              <a:rPr lang="zh-CN" altLang="en-US" sz="2800" dirty="0">
                <a:latin typeface="仿宋" panose="02010609060101010101" pitchFamily="49" charset="-122"/>
                <a:ea typeface="仿宋" panose="02010609060101010101" pitchFamily="49" charset="-122"/>
              </a:rPr>
              <a:t>的时候拖动应该可以直接复制粘贴</a:t>
            </a:r>
            <a:endParaRPr lang="en-US" altLang="zh-CN" sz="2800" dirty="0">
              <a:latin typeface="仿宋" panose="02010609060101010101" pitchFamily="49" charset="-122"/>
              <a:ea typeface="仿宋" panose="02010609060101010101" pitchFamily="49" charset="-122"/>
            </a:endParaRPr>
          </a:p>
        </p:txBody>
      </p:sp>
      <p:sp>
        <p:nvSpPr>
          <p:cNvPr id="41" name="文本框 40"/>
          <p:cNvSpPr txBox="1"/>
          <p:nvPr/>
        </p:nvSpPr>
        <p:spPr>
          <a:xfrm>
            <a:off x="1234622" y="95361"/>
            <a:ext cx="8588828" cy="769441"/>
          </a:xfrm>
          <a:prstGeom prst="rect">
            <a:avLst/>
          </a:prstGeom>
          <a:noFill/>
        </p:spPr>
        <p:txBody>
          <a:bodyPr wrap="square" rtlCol="0">
            <a:spAutoFit/>
          </a:bodyPr>
          <a:lstStyle/>
          <a:p>
            <a:r>
              <a:rPr lang="en-US" altLang="zh-CN" sz="4400" dirty="0">
                <a:latin typeface="仿宋" panose="02010609060101010101" pitchFamily="49" charset="-122"/>
                <a:ea typeface="仿宋" panose="02010609060101010101" pitchFamily="49" charset="-122"/>
              </a:rPr>
              <a:t>ER</a:t>
            </a:r>
            <a:r>
              <a:rPr lang="zh-CN" altLang="en-US" sz="4400" dirty="0">
                <a:latin typeface="仿宋" panose="02010609060101010101" pitchFamily="49" charset="-122"/>
                <a:ea typeface="仿宋" panose="02010609060101010101" pitchFamily="49" charset="-122"/>
              </a:rPr>
              <a:t>图</a:t>
            </a:r>
            <a:endParaRPr lang="en-US" altLang="zh-CN" sz="4400" dirty="0">
              <a:latin typeface="仿宋" panose="02010609060101010101" pitchFamily="49" charset="-122"/>
              <a:ea typeface="仿宋" panose="02010609060101010101" pitchFamily="49" charset="-122"/>
            </a:endParaRPr>
          </a:p>
        </p:txBody>
      </p:sp>
      <p:pic>
        <p:nvPicPr>
          <p:cNvPr id="7"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660400" y="1238294"/>
            <a:ext cx="6096000" cy="2246769"/>
          </a:xfrm>
          <a:prstGeom prst="rect">
            <a:avLst/>
          </a:prstGeom>
          <a:noFill/>
        </p:spPr>
        <p:txBody>
          <a:bodyPr wrap="square">
            <a:spAutoFit/>
          </a:bodyPr>
          <a:lstStyle/>
          <a:p>
            <a:pPr algn="l"/>
            <a:r>
              <a:rPr lang="zh-CN" altLang="en-US" sz="2800" b="0" i="0" u="none" strike="noStrike" baseline="0" dirty="0">
                <a:latin typeface="仿宋" panose="02010609060101010101" pitchFamily="49" charset="-122"/>
                <a:ea typeface="仿宋" panose="02010609060101010101" pitchFamily="49" charset="-122"/>
              </a:rPr>
              <a:t>按照数据模型的特点，分为四类：</a:t>
            </a:r>
          </a:p>
          <a:p>
            <a:pPr marL="285750" indent="-285750">
              <a:buFont typeface="Arial" panose="020B0604020202020204" pitchFamily="34" charset="0"/>
              <a:buChar char="•"/>
            </a:pPr>
            <a:r>
              <a:rPr lang="zh-CN" altLang="en-US" sz="2800" b="0" i="0" u="none" strike="noStrike" baseline="0" dirty="0">
                <a:latin typeface="仿宋" panose="02010609060101010101" pitchFamily="49" charset="-122"/>
                <a:ea typeface="仿宋" panose="02010609060101010101" pitchFamily="49" charset="-122"/>
              </a:rPr>
              <a:t>层次数据库管理系统</a:t>
            </a:r>
            <a:r>
              <a:rPr lang="en-US" altLang="zh-CN" sz="2800" b="0" i="0" u="none" strike="noStrike" baseline="0" dirty="0">
                <a:latin typeface="仿宋" panose="02010609060101010101" pitchFamily="49" charset="-122"/>
                <a:ea typeface="仿宋" panose="02010609060101010101" pitchFamily="49" charset="-122"/>
              </a:rPr>
              <a:t>:</a:t>
            </a:r>
            <a:r>
              <a:rPr lang="zh-CN" altLang="en-US" sz="2800" b="0" i="0" u="none" strike="noStrike" baseline="0" dirty="0">
                <a:solidFill>
                  <a:srgbClr val="FF0000"/>
                </a:solidFill>
                <a:latin typeface="仿宋" panose="02010609060101010101" pitchFamily="49" charset="-122"/>
                <a:ea typeface="仿宋" panose="02010609060101010101" pitchFamily="49" charset="-122"/>
              </a:rPr>
              <a:t>树形结构</a:t>
            </a:r>
          </a:p>
          <a:p>
            <a:pPr marL="285750" indent="-285750" algn="l">
              <a:buFont typeface="Arial" panose="020B0604020202020204" pitchFamily="34" charset="0"/>
              <a:buChar char="•"/>
            </a:pPr>
            <a:r>
              <a:rPr lang="zh-CN" altLang="en-US" sz="2800" b="0" i="0" u="none" strike="noStrike" baseline="0" dirty="0">
                <a:latin typeface="仿宋" panose="02010609060101010101" pitchFamily="49" charset="-122"/>
                <a:ea typeface="仿宋" panose="02010609060101010101" pitchFamily="49" charset="-122"/>
              </a:rPr>
              <a:t>网状数据库管理系统</a:t>
            </a:r>
            <a:r>
              <a:rPr lang="en-US" altLang="zh-CN" sz="2800" dirty="0">
                <a:latin typeface="仿宋" panose="02010609060101010101" pitchFamily="49" charset="-122"/>
                <a:ea typeface="仿宋" panose="02010609060101010101" pitchFamily="49" charset="-122"/>
              </a:rPr>
              <a:t>:</a:t>
            </a:r>
            <a:r>
              <a:rPr lang="zh-CN" altLang="en-US" sz="2800" dirty="0">
                <a:solidFill>
                  <a:srgbClr val="FF0000"/>
                </a:solidFill>
                <a:latin typeface="仿宋" panose="02010609060101010101" pitchFamily="49" charset="-122"/>
                <a:ea typeface="仿宋" panose="02010609060101010101" pitchFamily="49" charset="-122"/>
              </a:rPr>
              <a:t>有向图结构</a:t>
            </a:r>
            <a:endParaRPr lang="zh-CN" altLang="en-US" sz="2800" b="0" i="0" u="none" strike="noStrike" baseline="0" dirty="0">
              <a:solidFill>
                <a:srgbClr val="FF0000"/>
              </a:solidFill>
              <a:latin typeface="仿宋" panose="02010609060101010101" pitchFamily="49" charset="-122"/>
              <a:ea typeface="仿宋" panose="02010609060101010101" pitchFamily="49" charset="-122"/>
            </a:endParaRPr>
          </a:p>
          <a:p>
            <a:pPr marL="285750" indent="-285750" algn="l">
              <a:buFont typeface="Arial" panose="020B0604020202020204" pitchFamily="34" charset="0"/>
              <a:buChar char="•"/>
            </a:pPr>
            <a:r>
              <a:rPr lang="zh-CN" altLang="en-US" sz="2800" b="0" i="0" u="none" strike="noStrike" baseline="0" dirty="0">
                <a:latin typeface="仿宋" panose="02010609060101010101" pitchFamily="49" charset="-122"/>
                <a:ea typeface="仿宋" panose="02010609060101010101" pitchFamily="49" charset="-122"/>
              </a:rPr>
              <a:t>关系数据库管理系统</a:t>
            </a:r>
            <a:r>
              <a:rPr lang="en-US" altLang="zh-CN" sz="2800" b="0" i="0" u="none" strike="noStrike" baseline="0" dirty="0">
                <a:latin typeface="仿宋" panose="02010609060101010101" pitchFamily="49" charset="-122"/>
                <a:ea typeface="仿宋" panose="02010609060101010101" pitchFamily="49" charset="-122"/>
              </a:rPr>
              <a:t>:</a:t>
            </a:r>
            <a:r>
              <a:rPr lang="zh-CN" altLang="en-US" sz="2800" b="0" i="0" u="none" strike="noStrike" baseline="0" dirty="0">
                <a:solidFill>
                  <a:srgbClr val="FF0000"/>
                </a:solidFill>
                <a:latin typeface="仿宋" panose="02010609060101010101" pitchFamily="49" charset="-122"/>
                <a:ea typeface="仿宋" panose="02010609060101010101" pitchFamily="49" charset="-122"/>
              </a:rPr>
              <a:t>二维表格</a:t>
            </a:r>
          </a:p>
          <a:p>
            <a:pPr marL="285750" indent="-285750" algn="l">
              <a:buFont typeface="Arial" panose="020B0604020202020204" pitchFamily="34" charset="0"/>
              <a:buChar char="•"/>
            </a:pPr>
            <a:r>
              <a:rPr lang="zh-CN" altLang="en-US" sz="2800" b="0" i="0" u="none" strike="noStrike" baseline="0" dirty="0">
                <a:latin typeface="仿宋" panose="02010609060101010101" pitchFamily="49" charset="-122"/>
                <a:ea typeface="仿宋" panose="02010609060101010101" pitchFamily="49" charset="-122"/>
              </a:rPr>
              <a:t>面向对象数据库管理系统</a:t>
            </a:r>
            <a:endParaRPr lang="zh-CN" altLang="en-US" sz="2800" dirty="0">
              <a:latin typeface="仿宋" panose="02010609060101010101" pitchFamily="49" charset="-122"/>
              <a:ea typeface="仿宋" panose="02010609060101010101" pitchFamily="49" charset="-122"/>
            </a:endParaRPr>
          </a:p>
        </p:txBody>
      </p:sp>
      <p:sp>
        <p:nvSpPr>
          <p:cNvPr id="8" name="文本框 7"/>
          <p:cNvSpPr txBox="1"/>
          <p:nvPr/>
        </p:nvSpPr>
        <p:spPr>
          <a:xfrm>
            <a:off x="1247322" y="95361"/>
            <a:ext cx="6023428" cy="1446550"/>
          </a:xfrm>
          <a:prstGeom prst="rect">
            <a:avLst/>
          </a:prstGeom>
          <a:noFill/>
        </p:spPr>
        <p:txBody>
          <a:bodyPr wrap="square" rtlCol="0">
            <a:spAutoFit/>
          </a:bodyPr>
          <a:lstStyle/>
          <a:p>
            <a:r>
              <a:rPr lang="zh-CN" altLang="en-US" sz="4400" b="1" i="0" u="none" strike="noStrike" baseline="0" dirty="0">
                <a:latin typeface="仿宋" panose="02010609060101010101" pitchFamily="49" charset="-122"/>
                <a:ea typeface="仿宋" panose="02010609060101010101" pitchFamily="49" charset="-122"/>
              </a:rPr>
              <a:t>数据库管理系统</a:t>
            </a:r>
            <a:r>
              <a:rPr lang="zh-CN" altLang="en-US" sz="4400" b="0" i="0" u="none" strike="noStrike" baseline="0" dirty="0">
                <a:latin typeface="仿宋" panose="02010609060101010101" pitchFamily="49" charset="-122"/>
                <a:ea typeface="仿宋" panose="02010609060101010101" pitchFamily="49" charset="-122"/>
              </a:rPr>
              <a:t>的分类</a:t>
            </a:r>
          </a:p>
          <a:p>
            <a:endParaRPr lang="en-US" altLang="zh-CN" sz="4400"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stretch>
            <a:fillRect/>
          </a:stretch>
        </p:blipFill>
        <p:spPr>
          <a:xfrm>
            <a:off x="7166192" y="325182"/>
            <a:ext cx="4450571" cy="2086716"/>
          </a:xfrm>
          <a:prstGeom prst="rect">
            <a:avLst/>
          </a:prstGeom>
        </p:spPr>
      </p:pic>
      <p:pic>
        <p:nvPicPr>
          <p:cNvPr id="10" name="图片 9"/>
          <p:cNvPicPr>
            <a:picLocks noChangeAspect="1"/>
          </p:cNvPicPr>
          <p:nvPr/>
        </p:nvPicPr>
        <p:blipFill>
          <a:blip r:embed="rId4"/>
          <a:stretch>
            <a:fillRect/>
          </a:stretch>
        </p:blipFill>
        <p:spPr>
          <a:xfrm>
            <a:off x="7166192" y="3029570"/>
            <a:ext cx="4489978" cy="208671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8614" y="3893208"/>
            <a:ext cx="5100411" cy="2115874"/>
          </a:xfrm>
          <a:prstGeom prst="rect">
            <a:avLst/>
          </a:prstGeom>
        </p:spPr>
      </p:pic>
      <p:pic>
        <p:nvPicPr>
          <p:cNvPr id="12" name="图片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8" name="文本框 7"/>
          <p:cNvSpPr txBox="1"/>
          <p:nvPr/>
        </p:nvSpPr>
        <p:spPr>
          <a:xfrm>
            <a:off x="1247322" y="95361"/>
            <a:ext cx="6023428" cy="1446550"/>
          </a:xfrm>
          <a:prstGeom prst="rect">
            <a:avLst/>
          </a:prstGeom>
          <a:noFill/>
        </p:spPr>
        <p:txBody>
          <a:bodyPr wrap="square" rtlCol="0">
            <a:spAutoFit/>
          </a:bodyPr>
          <a:lstStyle/>
          <a:p>
            <a:r>
              <a:rPr lang="zh-CN" altLang="en-US" sz="4400" b="1" dirty="0">
                <a:latin typeface="仿宋" panose="02010609060101010101" pitchFamily="49" charset="-122"/>
                <a:ea typeface="仿宋" panose="02010609060101010101" pitchFamily="49" charset="-122"/>
              </a:rPr>
              <a:t>关系模型</a:t>
            </a:r>
            <a:endParaRPr lang="zh-CN" altLang="en-US" sz="4400" b="0" i="0" u="none" strike="noStrike" baseline="0" dirty="0">
              <a:latin typeface="仿宋" panose="02010609060101010101" pitchFamily="49" charset="-122"/>
              <a:ea typeface="仿宋" panose="02010609060101010101" pitchFamily="49" charset="-122"/>
            </a:endParaRPr>
          </a:p>
          <a:p>
            <a:endParaRPr lang="en-US" altLang="zh-CN" sz="4400" dirty="0">
              <a:latin typeface="仿宋" panose="02010609060101010101" pitchFamily="49" charset="-122"/>
              <a:ea typeface="仿宋" panose="02010609060101010101" pitchFamily="49"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614" y="3893208"/>
            <a:ext cx="5100411" cy="2115874"/>
          </a:xfrm>
          <a:prstGeom prst="rect">
            <a:avLst/>
          </a:prstGeom>
        </p:spPr>
      </p:pic>
      <p:pic>
        <p:nvPicPr>
          <p:cNvPr id="12"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
        <p:nvSpPr>
          <p:cNvPr id="5" name="文本框 4"/>
          <p:cNvSpPr txBox="1"/>
          <p:nvPr/>
        </p:nvSpPr>
        <p:spPr>
          <a:xfrm>
            <a:off x="906235" y="1164519"/>
            <a:ext cx="10688001" cy="2677656"/>
          </a:xfrm>
          <a:prstGeom prst="rect">
            <a:avLst/>
          </a:prstGeom>
          <a:noFill/>
        </p:spPr>
        <p:txBody>
          <a:bodyPr wrap="square">
            <a:spAutoFit/>
          </a:bodyPr>
          <a:lstStyle/>
          <a:p>
            <a:pPr>
              <a:defRPr/>
            </a:pP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基本概念</a:t>
            </a:r>
            <a:endParaRPr lang="en-US" altLang="zh-CN" sz="2400" b="1" dirty="0">
              <a:solidFill>
                <a:srgbClr val="0000FF"/>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属性（</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Attribute</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表格的</a:t>
            </a:r>
            <a:r>
              <a:rPr lang="zh-CN" altLang="en-US" sz="2400" b="1" dirty="0">
                <a:solidFill>
                  <a:srgbClr val="FF0000"/>
                </a:solidFill>
                <a:latin typeface="微软雅黑" panose="020B0503020204020204" pitchFamily="34" charset="-122"/>
                <a:ea typeface="微软雅黑" panose="020B0503020204020204" pitchFamily="34" charset="-122"/>
              </a:rPr>
              <a:t>列</a:t>
            </a:r>
            <a:r>
              <a:rPr lang="zh-CN" altLang="en-US" sz="2400" b="1" dirty="0">
                <a:latin typeface="微软雅黑" panose="020B0503020204020204" pitchFamily="34" charset="-122"/>
                <a:ea typeface="微软雅黑" panose="020B0503020204020204" pitchFamily="34" charset="-122"/>
              </a:rPr>
              <a:t>称为属性，也称为</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字段</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Field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元组（</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Tuple</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表格的</a:t>
            </a:r>
            <a:r>
              <a:rPr lang="zh-CN" altLang="en-US" sz="2400" b="1" dirty="0">
                <a:solidFill>
                  <a:srgbClr val="FF0000"/>
                </a:solidFill>
                <a:latin typeface="微软雅黑" panose="020B0503020204020204" pitchFamily="34" charset="-122"/>
                <a:ea typeface="微软雅黑" panose="020B0503020204020204" pitchFamily="34" charset="-122"/>
              </a:rPr>
              <a:t>行</a:t>
            </a:r>
            <a:r>
              <a:rPr lang="zh-CN" altLang="en-US" sz="2400" b="1" dirty="0">
                <a:latin typeface="微软雅黑" panose="020B0503020204020204" pitchFamily="34" charset="-122"/>
                <a:ea typeface="微软雅黑" panose="020B0503020204020204" pitchFamily="34" charset="-122"/>
              </a:rPr>
              <a:t>称为元组，也称为</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记录</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record</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关系（</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Relation</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若干元组的集合，是若干数据项构成的</a:t>
            </a:r>
            <a:r>
              <a:rPr lang="zh-CN" altLang="en-US" sz="2400" b="1" dirty="0">
                <a:solidFill>
                  <a:srgbClr val="FF0000"/>
                </a:solidFill>
                <a:latin typeface="微软雅黑" panose="020B0503020204020204" pitchFamily="34" charset="-122"/>
                <a:ea typeface="微软雅黑" panose="020B0503020204020204" pitchFamily="34" charset="-122"/>
              </a:rPr>
              <a:t>一张表</a:t>
            </a:r>
            <a:endParaRPr lang="en-US" altLang="zh-CN" sz="24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域（</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Domain</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是属性的取值范围</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关键字（码）（</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Candidate Key</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凡是在表中能唯一确定不同元组的属性或属性组合，就称为（候选）关键字或称为</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码</a:t>
            </a:r>
            <a:r>
              <a:rPr lang="zh-CN" altLang="en-US" sz="2400" b="1" dirty="0">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8" name="文本框 7"/>
          <p:cNvSpPr txBox="1"/>
          <p:nvPr/>
        </p:nvSpPr>
        <p:spPr>
          <a:xfrm>
            <a:off x="1247322" y="95361"/>
            <a:ext cx="6023428" cy="1446550"/>
          </a:xfrm>
          <a:prstGeom prst="rect">
            <a:avLst/>
          </a:prstGeom>
          <a:noFill/>
        </p:spPr>
        <p:txBody>
          <a:bodyPr wrap="square" rtlCol="0">
            <a:spAutoFit/>
          </a:bodyPr>
          <a:lstStyle/>
          <a:p>
            <a:r>
              <a:rPr lang="zh-CN" altLang="en-US" sz="4400" b="1" dirty="0">
                <a:latin typeface="仿宋" panose="02010609060101010101" pitchFamily="49" charset="-122"/>
                <a:ea typeface="仿宋" panose="02010609060101010101" pitchFamily="49" charset="-122"/>
              </a:rPr>
              <a:t>关系模型</a:t>
            </a:r>
            <a:endParaRPr lang="zh-CN" altLang="en-US" sz="4400" b="0" i="0" u="none" strike="noStrike" baseline="0" dirty="0">
              <a:latin typeface="仿宋" panose="02010609060101010101" pitchFamily="49" charset="-122"/>
              <a:ea typeface="仿宋" panose="02010609060101010101" pitchFamily="49" charset="-122"/>
            </a:endParaRPr>
          </a:p>
          <a:p>
            <a:endParaRPr lang="en-US" altLang="zh-CN" sz="4400" dirty="0">
              <a:latin typeface="仿宋" panose="02010609060101010101" pitchFamily="49" charset="-122"/>
              <a:ea typeface="仿宋" panose="02010609060101010101" pitchFamily="49" charset="-122"/>
            </a:endParaRPr>
          </a:p>
        </p:txBody>
      </p:sp>
      <p:pic>
        <p:nvPicPr>
          <p:cNvPr id="1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7" name="文本框 6"/>
          <p:cNvSpPr txBox="1"/>
          <p:nvPr/>
        </p:nvSpPr>
        <p:spPr>
          <a:xfrm>
            <a:off x="313764" y="1133003"/>
            <a:ext cx="11804256" cy="3662541"/>
          </a:xfrm>
          <a:prstGeom prst="rect">
            <a:avLst/>
          </a:prstGeom>
          <a:noFill/>
        </p:spPr>
        <p:txBody>
          <a:bodyPr wrap="square">
            <a:spAutoFit/>
          </a:bodyPr>
          <a:lstStyle/>
          <a:p>
            <a:pPr eaLnBrk="1" hangingPunct="1">
              <a:buFont typeface="Wingdings" panose="05000000000000000000" pitchFamily="2" charset="2"/>
              <a:buChar char="Ø"/>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主关键字（主码）（</a:t>
            </a:r>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Primary Key</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一个表中只能有一个主关键字，可以选定一个候选关键字作为表的主码。</a:t>
            </a:r>
            <a:r>
              <a:rPr lang="zh-CN" altLang="en-US" sz="2800" b="1" dirty="0">
                <a:solidFill>
                  <a:srgbClr val="0000FF"/>
                </a:solidFill>
                <a:latin typeface="微软雅黑" panose="020B0503020204020204" pitchFamily="34" charset="-122"/>
                <a:ea typeface="微软雅黑" panose="020B0503020204020204" pitchFamily="34" charset="-122"/>
              </a:rPr>
              <a:t>主码值不能为空</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Ø"/>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外部关键字（外键）（</a:t>
            </a:r>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Foreign Key</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一个表可以有一个或者多个外键，</a:t>
            </a:r>
            <a:r>
              <a:rPr lang="zh-CN" altLang="en-US" sz="2800" b="1" dirty="0">
                <a:solidFill>
                  <a:srgbClr val="FF0000"/>
                </a:solidFill>
                <a:latin typeface="微软雅黑" panose="020B0503020204020204" pitchFamily="34" charset="-122"/>
                <a:ea typeface="微软雅黑" panose="020B0503020204020204" pitchFamily="34" charset="-122"/>
              </a:rPr>
              <a:t>外键</a:t>
            </a:r>
            <a:r>
              <a:rPr lang="zh-CN" altLang="en-US" sz="2800" b="1" dirty="0">
                <a:latin typeface="微软雅黑" panose="020B0503020204020204" pitchFamily="34" charset="-122"/>
                <a:ea typeface="微软雅黑" panose="020B0503020204020204" pitchFamily="34" charset="-122"/>
              </a:rPr>
              <a:t>的值对应于</a:t>
            </a:r>
            <a:r>
              <a:rPr lang="zh-CN" altLang="en-US" sz="2800" b="1" dirty="0">
                <a:solidFill>
                  <a:srgbClr val="FF0000"/>
                </a:solidFill>
                <a:latin typeface="微软雅黑" panose="020B0503020204020204" pitchFamily="34" charset="-122"/>
                <a:ea typeface="微软雅黑" panose="020B0503020204020204" pitchFamily="34" charset="-122"/>
              </a:rPr>
              <a:t>其他表的主键</a:t>
            </a:r>
            <a:r>
              <a:rPr lang="zh-CN" altLang="en-US" sz="2800" b="1" dirty="0">
                <a:latin typeface="微软雅黑" panose="020B0503020204020204" pitchFamily="34" charset="-122"/>
                <a:ea typeface="微软雅黑" panose="020B0503020204020204" pitchFamily="34" charset="-122"/>
              </a:rPr>
              <a:t>的值，是</a:t>
            </a:r>
            <a:r>
              <a:rPr lang="zh-CN" altLang="en-US" sz="2800" b="1" dirty="0">
                <a:solidFill>
                  <a:srgbClr val="FF0000"/>
                </a:solidFill>
                <a:latin typeface="微软雅黑" panose="020B0503020204020204" pitchFamily="34" charset="-122"/>
                <a:ea typeface="微软雅黑" panose="020B0503020204020204" pitchFamily="34" charset="-122"/>
              </a:rPr>
              <a:t>连接不同表的公共属性</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Ø"/>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关系模式：</a:t>
            </a:r>
            <a:r>
              <a:rPr lang="zh-CN" altLang="en-US" sz="2800" b="1" dirty="0">
                <a:latin typeface="微软雅黑" panose="020B0503020204020204" pitchFamily="34" charset="-122"/>
                <a:ea typeface="微软雅黑" panose="020B0503020204020204" pitchFamily="34" charset="-122"/>
              </a:rPr>
              <a:t>表的结构称为关系模式，是对关系的描述，主要由表名和属性名构成。</a:t>
            </a:r>
            <a:r>
              <a:rPr lang="zh-CN" altLang="en-US" sz="2800" b="1" dirty="0">
                <a:solidFill>
                  <a:srgbClr val="0000FF"/>
                </a:solidFill>
                <a:latin typeface="微软雅黑" panose="020B0503020204020204" pitchFamily="34" charset="-122"/>
                <a:ea typeface="微软雅黑" panose="020B0503020204020204" pitchFamily="34" charset="-122"/>
              </a:rPr>
              <a:t>关系模式中，属性的总数称为关系的元数，又称条目或度（</a:t>
            </a:r>
            <a:r>
              <a:rPr lang="en-US" altLang="zh-CN" sz="2800" b="1" dirty="0">
                <a:solidFill>
                  <a:srgbClr val="0000FF"/>
                </a:solidFill>
                <a:latin typeface="微软雅黑" panose="020B0503020204020204" pitchFamily="34" charset="-122"/>
                <a:ea typeface="微软雅黑" panose="020B0503020204020204" pitchFamily="34" charset="-122"/>
              </a:rPr>
              <a:t>Degree</a:t>
            </a:r>
            <a:r>
              <a:rPr lang="zh-CN" altLang="en-US" sz="2800" b="1" dirty="0">
                <a:solidFill>
                  <a:srgbClr val="0000FF"/>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Char char="Ø"/>
              <a:defRPr/>
            </a:pPr>
            <a:r>
              <a:rPr lang="zh-CN" altLang="en-US" b="1" dirty="0">
                <a:solidFill>
                  <a:schemeClr val="accent2">
                    <a:lumMod val="50000"/>
                  </a:schemeClr>
                </a:solidFill>
                <a:latin typeface="微软雅黑" panose="020B0503020204020204" pitchFamily="34" charset="-122"/>
                <a:ea typeface="微软雅黑" panose="020B0503020204020204" pitchFamily="34" charset="-122"/>
              </a:rPr>
              <a:t>关系模式描述表的格式，是关系的数据结构及语义限制，一般相对稳定且不随时间改变；</a:t>
            </a:r>
            <a:endParaRPr lang="en-US" altLang="zh-CN" b="1" dirty="0">
              <a:solidFill>
                <a:schemeClr val="accent2">
                  <a:lumMod val="50000"/>
                </a:schemeClr>
              </a:solidFill>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Char char="Ø"/>
              <a:defRPr/>
            </a:pPr>
            <a:r>
              <a:rPr lang="zh-CN" altLang="en-US" b="1" dirty="0">
                <a:solidFill>
                  <a:schemeClr val="accent2">
                    <a:lumMod val="50000"/>
                  </a:schemeClr>
                </a:solidFill>
                <a:latin typeface="微软雅黑" panose="020B0503020204020204" pitchFamily="34" charset="-122"/>
                <a:ea typeface="微软雅黑" panose="020B0503020204020204" pitchFamily="34" charset="-122"/>
              </a:rPr>
              <a:t>关系是在某一时刻关系模式的“当前值”，是动态变化的。</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dirty="0">
                <a:latin typeface="汉仪黑方简" panose="00020600040101010101" charset="-122"/>
                <a:ea typeface="汉仪黑方简" panose="00020600040101010101" charset="-122"/>
              </a:rPr>
              <a:t>网络开拓者协会</a:t>
            </a:r>
          </a:p>
        </p:txBody>
      </p:sp>
      <p:sp>
        <p:nvSpPr>
          <p:cNvPr id="8" name="文本框 7"/>
          <p:cNvSpPr txBox="1"/>
          <p:nvPr/>
        </p:nvSpPr>
        <p:spPr>
          <a:xfrm>
            <a:off x="1247322" y="95361"/>
            <a:ext cx="6023428" cy="1446550"/>
          </a:xfrm>
          <a:prstGeom prst="rect">
            <a:avLst/>
          </a:prstGeom>
          <a:noFill/>
        </p:spPr>
        <p:txBody>
          <a:bodyPr wrap="square" rtlCol="0">
            <a:spAutoFit/>
          </a:bodyPr>
          <a:lstStyle/>
          <a:p>
            <a:r>
              <a:rPr lang="zh-CN" altLang="en-US" sz="4400" b="1" dirty="0">
                <a:latin typeface="仿宋" panose="02010609060101010101" pitchFamily="49" charset="-122"/>
                <a:ea typeface="仿宋" panose="02010609060101010101" pitchFamily="49" charset="-122"/>
              </a:rPr>
              <a:t>关系模型</a:t>
            </a:r>
            <a:endParaRPr lang="zh-CN" altLang="en-US" sz="4400" b="0" i="0" u="none" strike="noStrike" baseline="0" dirty="0">
              <a:latin typeface="仿宋" panose="02010609060101010101" pitchFamily="49" charset="-122"/>
              <a:ea typeface="仿宋" panose="02010609060101010101" pitchFamily="49" charset="-122"/>
            </a:endParaRPr>
          </a:p>
          <a:p>
            <a:endParaRPr lang="en-US" altLang="zh-CN" sz="4400" dirty="0">
              <a:latin typeface="仿宋" panose="02010609060101010101" pitchFamily="49" charset="-122"/>
              <a:ea typeface="仿宋" panose="02010609060101010101" pitchFamily="49" charset="-122"/>
            </a:endParaRPr>
          </a:p>
        </p:txBody>
      </p:sp>
      <p:pic>
        <p:nvPicPr>
          <p:cNvPr id="1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10" name="内容占位符 2"/>
          <p:cNvSpPr txBox="1"/>
          <p:nvPr/>
        </p:nvSpPr>
        <p:spPr>
          <a:xfrm>
            <a:off x="428377" y="830148"/>
            <a:ext cx="11627497" cy="5545138"/>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defRPr/>
            </a:pP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关系完整性约束</a:t>
            </a:r>
            <a:endParaRPr lang="en-US" altLang="zh-CN" b="1" dirty="0">
              <a:solidFill>
                <a:srgbClr val="0000FF"/>
              </a:solidFill>
              <a:latin typeface="微软雅黑" panose="020B0503020204020204" pitchFamily="34" charset="-122"/>
              <a:ea typeface="微软雅黑" panose="020B0503020204020204" pitchFamily="34" charset="-122"/>
            </a:endParaRPr>
          </a:p>
          <a:p>
            <a:pPr>
              <a:lnSpc>
                <a:spcPct val="100000"/>
              </a:lnSpc>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实体完整性（</a:t>
            </a:r>
            <a:r>
              <a:rPr lang="en-US" sz="2800" b="1" dirty="0">
                <a:solidFill>
                  <a:schemeClr val="accent1">
                    <a:lumMod val="75000"/>
                  </a:schemeClr>
                </a:solidFill>
                <a:latin typeface="微软雅黑" panose="020B0503020204020204" pitchFamily="34" charset="-122"/>
                <a:ea typeface="微软雅黑" panose="020B0503020204020204" pitchFamily="34" charset="-122"/>
              </a:rPr>
              <a:t>Entity Integrity</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一个关系中，其实体通过主关键字相互区别，需要对主关键字进行一定的约束，以保证关系中实体的唯一性。</a:t>
            </a:r>
            <a:endParaRPr lang="en-US" altLang="zh-CN" sz="2800" b="1" dirty="0">
              <a:latin typeface="微软雅黑" panose="020B0503020204020204" pitchFamily="34" charset="-122"/>
              <a:ea typeface="微软雅黑" panose="020B0503020204020204" pitchFamily="34" charset="-122"/>
            </a:endParaRPr>
          </a:p>
          <a:p>
            <a:pPr lvl="1">
              <a:lnSpc>
                <a:spcPct val="100000"/>
              </a:lnSpc>
              <a:buFontTx/>
              <a:buNone/>
              <a:defRPr/>
            </a:pPr>
            <a:r>
              <a:rPr lang="zh-CN" altLang="en-US" b="1" dirty="0">
                <a:solidFill>
                  <a:srgbClr val="7030A0"/>
                </a:solidFill>
                <a:latin typeface="微软雅黑" panose="020B0503020204020204" pitchFamily="34" charset="-122"/>
                <a:ea typeface="微软雅黑" panose="020B0503020204020204" pitchFamily="34" charset="-122"/>
              </a:rPr>
              <a:t>如：学号是主关键字，不能为空，也不能重复</a:t>
            </a:r>
            <a:endParaRPr lang="en-US" altLang="zh-CN" b="1" dirty="0">
              <a:solidFill>
                <a:srgbClr val="7030A0"/>
              </a:solidFill>
              <a:latin typeface="微软雅黑" panose="020B0503020204020204" pitchFamily="34" charset="-122"/>
              <a:ea typeface="微软雅黑" panose="020B0503020204020204" pitchFamily="34" charset="-122"/>
            </a:endParaRPr>
          </a:p>
          <a:p>
            <a:pPr>
              <a:lnSpc>
                <a:spcPct val="100000"/>
              </a:lnSpc>
              <a:defRPr/>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参照完整性（</a:t>
            </a:r>
            <a:r>
              <a:rPr lang="en-US" altLang="en-US" sz="2800" b="1" dirty="0">
                <a:solidFill>
                  <a:schemeClr val="accent1">
                    <a:lumMod val="75000"/>
                  </a:schemeClr>
                </a:solidFill>
                <a:latin typeface="微软雅黑" panose="020B0503020204020204" pitchFamily="34" charset="-122"/>
                <a:ea typeface="微软雅黑" panose="020B0503020204020204" pitchFamily="34" charset="-122"/>
              </a:rPr>
              <a:t>Referential Integrity</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参照关系中，外键必须是被参照关系中主关键字的有效值</a:t>
            </a:r>
            <a:endParaRPr lang="en-US" altLang="zh-CN" sz="2800" b="1"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defRPr/>
            </a:pPr>
            <a:r>
              <a:rPr lang="zh-CN" altLang="en-US" b="1" dirty="0">
                <a:solidFill>
                  <a:srgbClr val="7030A0"/>
                </a:solidFill>
                <a:latin typeface="微软雅黑" panose="020B0503020204020204" pitchFamily="34" charset="-122"/>
                <a:ea typeface="微软雅黑" panose="020B0503020204020204" pitchFamily="34" charset="-122"/>
              </a:rPr>
              <a:t>学生信息（</a:t>
            </a:r>
            <a:r>
              <a:rPr lang="zh-CN" altLang="en-US" b="1" u="dbl" dirty="0">
                <a:solidFill>
                  <a:srgbClr val="7030A0"/>
                </a:solidFill>
                <a:latin typeface="微软雅黑" panose="020B0503020204020204" pitchFamily="34" charset="-122"/>
                <a:ea typeface="微软雅黑" panose="020B0503020204020204" pitchFamily="34" charset="-122"/>
              </a:rPr>
              <a:t>学号</a:t>
            </a:r>
            <a:r>
              <a:rPr lang="zh-CN" altLang="en-US" b="1" dirty="0">
                <a:solidFill>
                  <a:srgbClr val="7030A0"/>
                </a:solidFill>
                <a:latin typeface="微软雅黑" panose="020B0503020204020204" pitchFamily="34" charset="-122"/>
                <a:ea typeface="微软雅黑" panose="020B0503020204020204" pitchFamily="34" charset="-122"/>
              </a:rPr>
              <a:t>，姓名，性别，专业，</a:t>
            </a:r>
            <a:r>
              <a:rPr lang="en-US" b="1" dirty="0">
                <a:solidFill>
                  <a:srgbClr val="7030A0"/>
                </a:solidFill>
                <a:latin typeface="微软雅黑" panose="020B0503020204020204" pitchFamily="34" charset="-122"/>
                <a:ea typeface="微软雅黑" panose="020B0503020204020204" pitchFamily="34" charset="-122"/>
              </a:rPr>
              <a:t>……</a:t>
            </a:r>
            <a:r>
              <a:rPr lang="zh-CN" altLang="en-US" b="1" dirty="0">
                <a:solidFill>
                  <a:srgbClr val="7030A0"/>
                </a:solidFill>
                <a:latin typeface="微软雅黑" panose="020B0503020204020204" pitchFamily="34" charset="-122"/>
                <a:ea typeface="微软雅黑" panose="020B0503020204020204" pitchFamily="34" charset="-122"/>
              </a:rPr>
              <a:t>）</a:t>
            </a:r>
          </a:p>
          <a:p>
            <a:pPr lvl="1">
              <a:lnSpc>
                <a:spcPct val="100000"/>
              </a:lnSpc>
              <a:buFont typeface="Wingdings" panose="05000000000000000000" pitchFamily="2" charset="2"/>
              <a:buChar char="Ø"/>
              <a:defRPr/>
            </a:pPr>
            <a:r>
              <a:rPr lang="zh-CN" altLang="en-US" b="1" dirty="0">
                <a:solidFill>
                  <a:srgbClr val="7030A0"/>
                </a:solidFill>
                <a:latin typeface="微软雅黑" panose="020B0503020204020204" pitchFamily="34" charset="-122"/>
                <a:ea typeface="微软雅黑" panose="020B0503020204020204" pitchFamily="34" charset="-122"/>
              </a:rPr>
              <a:t>课程信息（</a:t>
            </a:r>
            <a:r>
              <a:rPr lang="zh-CN" altLang="en-US" b="1" u="dbl" dirty="0">
                <a:solidFill>
                  <a:srgbClr val="7030A0"/>
                </a:solidFill>
                <a:latin typeface="微软雅黑" panose="020B0503020204020204" pitchFamily="34" charset="-122"/>
                <a:ea typeface="微软雅黑" panose="020B0503020204020204" pitchFamily="34" charset="-122"/>
              </a:rPr>
              <a:t>课程代码</a:t>
            </a:r>
            <a:r>
              <a:rPr lang="zh-CN" altLang="en-US" b="1" dirty="0">
                <a:solidFill>
                  <a:srgbClr val="7030A0"/>
                </a:solidFill>
                <a:latin typeface="微软雅黑" panose="020B0503020204020204" pitchFamily="34" charset="-122"/>
                <a:ea typeface="微软雅黑" panose="020B0503020204020204" pitchFamily="34" charset="-122"/>
              </a:rPr>
              <a:t>，课程名称，学分，学时数，</a:t>
            </a:r>
            <a:r>
              <a:rPr lang="en-US" b="1" dirty="0">
                <a:solidFill>
                  <a:srgbClr val="7030A0"/>
                </a:solidFill>
                <a:latin typeface="微软雅黑" panose="020B0503020204020204" pitchFamily="34" charset="-122"/>
                <a:ea typeface="微软雅黑" panose="020B0503020204020204" pitchFamily="34" charset="-122"/>
              </a:rPr>
              <a:t>……</a:t>
            </a:r>
            <a:r>
              <a:rPr lang="zh-CN" altLang="en-US" b="1" dirty="0">
                <a:solidFill>
                  <a:srgbClr val="7030A0"/>
                </a:solidFill>
                <a:latin typeface="微软雅黑" panose="020B0503020204020204" pitchFamily="34" charset="-122"/>
                <a:ea typeface="微软雅黑" panose="020B0503020204020204" pitchFamily="34" charset="-122"/>
              </a:rPr>
              <a:t>）</a:t>
            </a:r>
          </a:p>
          <a:p>
            <a:pPr lvl="1">
              <a:lnSpc>
                <a:spcPct val="100000"/>
              </a:lnSpc>
              <a:buFont typeface="Wingdings" panose="05000000000000000000" pitchFamily="2" charset="2"/>
              <a:buChar char="Ø"/>
              <a:defRPr/>
            </a:pPr>
            <a:r>
              <a:rPr lang="zh-CN" altLang="en-US" b="1" dirty="0">
                <a:solidFill>
                  <a:srgbClr val="7030A0"/>
                </a:solidFill>
                <a:latin typeface="微软雅黑" panose="020B0503020204020204" pitchFamily="34" charset="-122"/>
                <a:ea typeface="微软雅黑" panose="020B0503020204020204" pitchFamily="34" charset="-122"/>
              </a:rPr>
              <a:t>学生选课信息表（</a:t>
            </a:r>
            <a:r>
              <a:rPr lang="zh-CN" altLang="en-US" b="1" u="dbl" dirty="0">
                <a:solidFill>
                  <a:srgbClr val="7030A0"/>
                </a:solidFill>
                <a:latin typeface="微软雅黑" panose="020B0503020204020204" pitchFamily="34" charset="-122"/>
                <a:ea typeface="微软雅黑" panose="020B0503020204020204" pitchFamily="34" charset="-122"/>
              </a:rPr>
              <a:t>学号</a:t>
            </a:r>
            <a:r>
              <a:rPr lang="zh-CN" altLang="en-US" b="1" dirty="0">
                <a:solidFill>
                  <a:srgbClr val="7030A0"/>
                </a:solidFill>
                <a:latin typeface="微软雅黑" panose="020B0503020204020204" pitchFamily="34" charset="-122"/>
                <a:ea typeface="微软雅黑" panose="020B0503020204020204" pitchFamily="34" charset="-122"/>
              </a:rPr>
              <a:t>，</a:t>
            </a:r>
            <a:r>
              <a:rPr lang="zh-CN" altLang="en-US" b="1" u="dbl" dirty="0">
                <a:solidFill>
                  <a:srgbClr val="7030A0"/>
                </a:solidFill>
                <a:latin typeface="微软雅黑" panose="020B0503020204020204" pitchFamily="34" charset="-122"/>
                <a:ea typeface="微软雅黑" panose="020B0503020204020204" pitchFamily="34" charset="-122"/>
              </a:rPr>
              <a:t>课程代码</a:t>
            </a:r>
            <a:r>
              <a:rPr lang="zh-CN" altLang="en-US" b="1" dirty="0">
                <a:solidFill>
                  <a:srgbClr val="7030A0"/>
                </a:solidFill>
                <a:latin typeface="微软雅黑" panose="020B0503020204020204" pitchFamily="34" charset="-122"/>
                <a:ea typeface="微软雅黑" panose="020B0503020204020204" pitchFamily="34" charset="-122"/>
              </a:rPr>
              <a:t>，成绩）</a:t>
            </a:r>
            <a:endParaRPr lang="en-US" altLang="zh-CN" b="1" dirty="0">
              <a:solidFill>
                <a:srgbClr val="7030A0"/>
              </a:solidFill>
              <a:latin typeface="微软雅黑" panose="020B0503020204020204" pitchFamily="34" charset="-122"/>
              <a:ea typeface="微软雅黑" panose="020B0503020204020204" pitchFamily="34" charset="-122"/>
            </a:endParaRPr>
          </a:p>
          <a:p>
            <a:pPr>
              <a:lnSpc>
                <a:spcPct val="100000"/>
              </a:lnSpc>
              <a:defRPr/>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用户定义完整性（</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User-defined Integrity</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用户根据具体应用环境提出的完整性约束条件。</a:t>
            </a:r>
            <a:endParaRPr lang="en-US" altLang="zh-CN" sz="2400" b="1" dirty="0">
              <a:latin typeface="微软雅黑" panose="020B0503020204020204" pitchFamily="34" charset="-122"/>
              <a:ea typeface="微软雅黑" panose="020B0503020204020204" pitchFamily="34" charset="-122"/>
            </a:endParaRPr>
          </a:p>
          <a:p>
            <a:pPr marL="0" indent="0">
              <a:lnSpc>
                <a:spcPct val="100000"/>
              </a:lnSpc>
              <a:buNone/>
              <a:defRPr/>
            </a:pPr>
            <a:r>
              <a:rPr lang="en-US" altLang="zh-CN" b="1" dirty="0">
                <a:solidFill>
                  <a:srgbClr val="7030A0"/>
                </a:solidFill>
                <a:latin typeface="微软雅黑" panose="020B0503020204020204" pitchFamily="34" charset="-122"/>
                <a:ea typeface="微软雅黑" panose="020B0503020204020204" pitchFamily="34" charset="-122"/>
              </a:rPr>
              <a:t>     </a:t>
            </a:r>
            <a:r>
              <a:rPr lang="zh-CN" altLang="en-US" b="1" dirty="0">
                <a:solidFill>
                  <a:srgbClr val="7030A0"/>
                </a:solidFill>
                <a:latin typeface="微软雅黑" panose="020B0503020204020204" pitchFamily="34" charset="-122"/>
                <a:ea typeface="微软雅黑" panose="020B0503020204020204" pitchFamily="34" charset="-122"/>
              </a:rPr>
              <a:t>如：成绩属性值不能为负数、学号属性必须是十位编号等等</a:t>
            </a:r>
            <a:endParaRPr lang="en-US" altLang="zh-CN" b="1" dirty="0">
              <a:solidFill>
                <a:srgbClr val="7030A0"/>
              </a:solidFill>
              <a:latin typeface="微软雅黑" panose="020B0503020204020204" pitchFamily="34" charset="-122"/>
              <a:ea typeface="微软雅黑" panose="020B0503020204020204" pitchFamily="34" charset="-122"/>
            </a:endParaRPr>
          </a:p>
          <a:p>
            <a:pPr marL="457200" lvl="1" indent="0">
              <a:lnSpc>
                <a:spcPct val="100000"/>
              </a:lnSpc>
              <a:buNone/>
              <a:defRPr/>
            </a:pPr>
            <a:endParaRPr lang="en-US" altLang="zh-CN" b="1" dirty="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文本框 8"/>
          <p:cNvSpPr txBox="1"/>
          <p:nvPr/>
        </p:nvSpPr>
        <p:spPr>
          <a:xfrm>
            <a:off x="1247322" y="95361"/>
            <a:ext cx="6023428" cy="769441"/>
          </a:xfrm>
          <a:prstGeom prst="rect">
            <a:avLst/>
          </a:prstGeom>
          <a:noFill/>
        </p:spPr>
        <p:txBody>
          <a:bodyPr wrap="square" rtlCol="0">
            <a:spAutoFit/>
          </a:bodyPr>
          <a:lstStyle/>
          <a:p>
            <a:pPr algn="l"/>
            <a:r>
              <a:rPr lang="zh-CN" altLang="en-US" sz="4400" b="1" i="0" u="none" strike="noStrike" baseline="0" dirty="0">
                <a:latin typeface="仿宋" panose="02010609060101010101" pitchFamily="49" charset="-122"/>
                <a:ea typeface="仿宋" panose="02010609060101010101" pitchFamily="49" charset="-122"/>
              </a:rPr>
              <a:t>关系模型</a:t>
            </a:r>
            <a:endParaRPr lang="en-US" altLang="zh-CN" sz="4400" b="1" i="0" u="none" strike="noStrike" baseline="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79" y="2567542"/>
            <a:ext cx="8058572" cy="3343048"/>
          </a:xfrm>
          <a:prstGeom prst="rect">
            <a:avLst/>
          </a:prstGeom>
        </p:spPr>
      </p:pic>
      <p:sp>
        <p:nvSpPr>
          <p:cNvPr id="13" name="文本框 12"/>
          <p:cNvSpPr txBox="1"/>
          <p:nvPr/>
        </p:nvSpPr>
        <p:spPr>
          <a:xfrm>
            <a:off x="906236" y="1164519"/>
            <a:ext cx="3352800" cy="1200329"/>
          </a:xfrm>
          <a:prstGeom prst="rect">
            <a:avLst/>
          </a:prstGeom>
          <a:noFill/>
        </p:spPr>
        <p:txBody>
          <a:bodyPr wrap="square">
            <a:spAutoFit/>
          </a:bodyPr>
          <a:lstStyle/>
          <a:p>
            <a:pPr marL="457200" indent="-457200" algn="l">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交并差</a:t>
            </a:r>
            <a:endParaRPr lang="en-US" altLang="zh-CN" sz="2400" dirty="0">
              <a:latin typeface="仿宋" panose="02010609060101010101" pitchFamily="49" charset="-122"/>
              <a:ea typeface="仿宋" panose="02010609060101010101" pitchFamily="49" charset="-122"/>
            </a:endParaRPr>
          </a:p>
          <a:p>
            <a:pPr marL="457200" indent="-457200" algn="l">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笛卡尔积</a:t>
            </a:r>
            <a:endParaRPr lang="en-US" altLang="zh-CN" sz="2400" dirty="0">
              <a:latin typeface="仿宋" panose="02010609060101010101" pitchFamily="49" charset="-122"/>
              <a:ea typeface="仿宋" panose="02010609060101010101" pitchFamily="49" charset="-122"/>
            </a:endParaRPr>
          </a:p>
          <a:p>
            <a:pPr marL="457200" indent="-457200" algn="l">
              <a:buFont typeface="Arial" panose="020B0604020202020204" pitchFamily="34" charset="0"/>
              <a:buChar char="•"/>
            </a:pPr>
            <a:r>
              <a:rPr lang="zh-CN" altLang="en-US" sz="2400" dirty="0">
                <a:latin typeface="仿宋" panose="02010609060101010101" pitchFamily="49" charset="-122"/>
                <a:ea typeface="仿宋" panose="02010609060101010101" pitchFamily="49" charset="-122"/>
              </a:rPr>
              <a:t>选择投影连接</a:t>
            </a:r>
          </a:p>
        </p:txBody>
      </p:sp>
      <p:pic>
        <p:nvPicPr>
          <p:cNvPr id="7"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pic>
        <p:nvPicPr>
          <p:cNvPr id="1026" name="Picture 2" descr="在这里插入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525" y="176213"/>
            <a:ext cx="9886950" cy="6505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在这里插入图片描述"/>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838" y="71438"/>
            <a:ext cx="10220325" cy="6715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在这里插入图片描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375" y="228600"/>
            <a:ext cx="1000125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在这里插入图片描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375" y="123825"/>
            <a:ext cx="10001250" cy="6610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30"/>
                                        </p:tgtEl>
                                      </p:cBhvr>
                                    </p:animEffect>
                                    <p:set>
                                      <p:cBhvr>
                                        <p:cTn id="17" dur="1" fill="hold">
                                          <p:stCondLst>
                                            <p:cond delay="499"/>
                                          </p:stCondLst>
                                        </p:cTn>
                                        <p:tgtEl>
                                          <p:spTgt spid="103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28"/>
                                        </p:tgtEl>
                                      </p:cBhvr>
                                    </p:animEffect>
                                    <p:set>
                                      <p:cBhvr>
                                        <p:cTn id="27" dur="1" fill="hold">
                                          <p:stCondLst>
                                            <p:cond delay="499"/>
                                          </p:stCondLst>
                                        </p:cTn>
                                        <p:tgtEl>
                                          <p:spTgt spid="10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026"/>
                                        </p:tgtEl>
                                      </p:cBhvr>
                                    </p:animEffect>
                                    <p:set>
                                      <p:cBhvr>
                                        <p:cTn id="37" dur="1" fill="hold">
                                          <p:stCondLst>
                                            <p:cond delay="499"/>
                                          </p:stCondLst>
                                        </p:cTn>
                                        <p:tgtEl>
                                          <p:spTgt spid="10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500"/>
                                        <p:tgtEl>
                                          <p:spTgt spid="10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032"/>
                                        </p:tgtEl>
                                      </p:cBhvr>
                                    </p:animEffect>
                                    <p:set>
                                      <p:cBhvr>
                                        <p:cTn id="47" dur="1" fill="hold">
                                          <p:stCondLst>
                                            <p:cond delay="499"/>
                                          </p:stCondLst>
                                        </p:cTn>
                                        <p:tgtEl>
                                          <p:spTgt spid="1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524000" y="95361"/>
            <a:ext cx="1190171" cy="769441"/>
          </a:xfrm>
          <a:prstGeom prst="rect">
            <a:avLst/>
          </a:prstGeom>
          <a:noFill/>
        </p:spPr>
        <p:txBody>
          <a:bodyPr wrap="square" rtlCol="0">
            <a:spAutoFit/>
          </a:bodyPr>
          <a:lstStyle/>
          <a:p>
            <a:r>
              <a:rPr lang="en-US" altLang="zh-CN" sz="4400" dirty="0">
                <a:latin typeface="Courier New" panose="02070309020205020404" pitchFamily="49" charset="0"/>
                <a:ea typeface="仿宋" panose="02010609060101010101" pitchFamily="49" charset="-122"/>
                <a:cs typeface="Courier New" panose="02070309020205020404" pitchFamily="49" charset="0"/>
              </a:rPr>
              <a:t>SQL</a:t>
            </a:r>
          </a:p>
        </p:txBody>
      </p:sp>
      <p:pic>
        <p:nvPicPr>
          <p:cNvPr id="8" name="图片 7"/>
          <p:cNvPicPr>
            <a:picLocks noChangeAspect="1"/>
          </p:cNvPicPr>
          <p:nvPr/>
        </p:nvPicPr>
        <p:blipFill rotWithShape="1">
          <a:blip r:embed="rId3"/>
          <a:srcRect r="13048"/>
          <a:stretch>
            <a:fillRect/>
          </a:stretch>
        </p:blipFill>
        <p:spPr>
          <a:xfrm>
            <a:off x="643081" y="929862"/>
            <a:ext cx="10634520" cy="4927243"/>
          </a:xfrm>
          <a:prstGeom prst="rect">
            <a:avLst/>
          </a:prstGeom>
        </p:spPr>
      </p:pic>
      <p:sp>
        <p:nvSpPr>
          <p:cNvPr id="9" name="矩形 8"/>
          <p:cNvSpPr/>
          <p:nvPr/>
        </p:nvSpPr>
        <p:spPr>
          <a:xfrm>
            <a:off x="4798182" y="1093044"/>
            <a:ext cx="1569660" cy="769441"/>
          </a:xfrm>
          <a:prstGeom prst="rect">
            <a:avLst/>
          </a:prstGeom>
          <a:noFill/>
        </p:spPr>
        <p:txBody>
          <a:bodyPr wrap="square" lIns="91440" tIns="45720" rIns="91440" bIns="45720">
            <a:spAutoFit/>
          </a:bodyPr>
          <a:lstStyle/>
          <a:p>
            <a:pPr algn="ctr"/>
            <a:r>
              <a:rPr lang="zh-CN" altLang="en-US" sz="44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主键</a:t>
            </a:r>
          </a:p>
        </p:txBody>
      </p:sp>
      <p:sp>
        <p:nvSpPr>
          <p:cNvPr id="10" name="矩形 9"/>
          <p:cNvSpPr/>
          <p:nvPr/>
        </p:nvSpPr>
        <p:spPr>
          <a:xfrm>
            <a:off x="3551614" y="1925019"/>
            <a:ext cx="2272546" cy="584775"/>
          </a:xfrm>
          <a:prstGeom prst="rect">
            <a:avLst/>
          </a:prstGeom>
          <a:noFill/>
          <a:ln>
            <a:noFill/>
          </a:ln>
        </p:spPr>
        <p:txBody>
          <a:bodyPr wrap="square" lIns="91440" tIns="45720" rIns="91440" bIns="45720">
            <a:spAutoFit/>
          </a:bodyPr>
          <a:lstStyle/>
          <a:p>
            <a:pPr algn="ctr"/>
            <a:r>
              <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类型</a:t>
            </a:r>
            <a:r>
              <a:rPr lang="en-US" altLang="zh-CN" sz="32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a:t>
            </a:r>
            <a:r>
              <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长度</a:t>
            </a:r>
            <a:r>
              <a:rPr lang="en-US" altLang="zh-CN" sz="32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a:t>
            </a:r>
            <a:endParaRPr lang="zh-CN" alt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endParaRPr>
          </a:p>
        </p:txBody>
      </p:sp>
      <p:cxnSp>
        <p:nvCxnSpPr>
          <p:cNvPr id="12" name="直接连接符 11"/>
          <p:cNvCxnSpPr/>
          <p:nvPr/>
        </p:nvCxnSpPr>
        <p:spPr>
          <a:xfrm>
            <a:off x="3930650" y="294640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a:off x="3444875" y="373380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2228396" y="413385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1939471" y="534035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6" name="直接连接符 15"/>
          <p:cNvCxnSpPr/>
          <p:nvPr/>
        </p:nvCxnSpPr>
        <p:spPr>
          <a:xfrm>
            <a:off x="3175000" y="489585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1876197" y="5734050"/>
            <a:ext cx="485775" cy="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18"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983253"/>
            <a:ext cx="4382954" cy="5324535"/>
          </a:xfrm>
          <a:prstGeom prst="rect">
            <a:avLst/>
          </a:prstGeom>
          <a:noFill/>
        </p:spPr>
        <p:txBody>
          <a:bodyPr wrap="square">
            <a:spAutoFit/>
          </a:bodyPr>
          <a:lstStyle/>
          <a:p>
            <a:r>
              <a:rPr lang="en-US" altLang="zh-CN" sz="2000" b="0" i="0" u="none" strike="noStrike" baseline="0" dirty="0">
                <a:latin typeface="仿宋" panose="02010609060101010101" pitchFamily="49" charset="-122"/>
                <a:ea typeface="仿宋" panose="02010609060101010101" pitchFamily="49" charset="-122"/>
              </a:rPr>
              <a:t>1.</a:t>
            </a:r>
            <a:r>
              <a:rPr lang="zh-CN" altLang="en-US" sz="2000" b="0" i="0" u="none" strike="noStrike" baseline="0" dirty="0">
                <a:latin typeface="仿宋" panose="02010609060101010101" pitchFamily="49" charset="-122"/>
                <a:ea typeface="仿宋" panose="02010609060101010101" pitchFamily="49" charset="-122"/>
              </a:rPr>
              <a:t>数据库（</a:t>
            </a:r>
            <a:r>
              <a:rPr lang="en-US" altLang="zh-CN" sz="2000" b="0" i="0" u="none" strike="noStrike" baseline="0" dirty="0">
                <a:latin typeface="仿宋" panose="02010609060101010101" pitchFamily="49" charset="-122"/>
                <a:ea typeface="仿宋" panose="02010609060101010101" pitchFamily="49" charset="-122"/>
              </a:rPr>
              <a:t>DB</a:t>
            </a:r>
            <a:r>
              <a:rPr lang="zh-CN" altLang="en-US" sz="2000" b="0" i="0" u="none" strike="noStrike" baseline="0" dirty="0">
                <a:latin typeface="仿宋" panose="02010609060101010101" pitchFamily="49" charset="-122"/>
                <a:ea typeface="仿宋" panose="02010609060101010101" pitchFamily="49" charset="-122"/>
              </a:rPr>
              <a:t>）、数据库系统（</a:t>
            </a:r>
            <a:r>
              <a:rPr lang="en-US" altLang="zh-CN" sz="2000" b="0" i="0" u="none" strike="noStrike" baseline="0" dirty="0">
                <a:latin typeface="仿宋" panose="02010609060101010101" pitchFamily="49" charset="-122"/>
                <a:ea typeface="仿宋" panose="02010609060101010101" pitchFamily="49" charset="-122"/>
              </a:rPr>
              <a:t>DBS</a:t>
            </a:r>
            <a:r>
              <a:rPr lang="zh-CN" altLang="en-US" sz="2000" b="0" i="0" u="none" strike="noStrike" baseline="0" dirty="0">
                <a:latin typeface="仿宋" panose="02010609060101010101" pitchFamily="49" charset="-122"/>
                <a:ea typeface="仿宋" panose="02010609060101010101" pitchFamily="49" charset="-122"/>
              </a:rPr>
              <a:t>）、数据库管理系统（</a:t>
            </a:r>
            <a:r>
              <a:rPr lang="en-US" altLang="zh-CN" sz="2000" b="0" i="0" u="none" strike="noStrike" baseline="0" dirty="0">
                <a:latin typeface="仿宋" panose="02010609060101010101" pitchFamily="49" charset="-122"/>
                <a:ea typeface="仿宋" panose="02010609060101010101" pitchFamily="49" charset="-122"/>
              </a:rPr>
              <a:t>DBMS</a:t>
            </a:r>
            <a:r>
              <a:rPr lang="zh-CN" altLang="en-US" sz="2000" b="0" i="0" u="none" strike="noStrike" baseline="0" dirty="0">
                <a:latin typeface="仿宋" panose="02010609060101010101" pitchFamily="49" charset="-122"/>
                <a:ea typeface="仿宋" panose="02010609060101010101" pitchFamily="49" charset="-122"/>
              </a:rPr>
              <a:t>）三者之间的关系是</a:t>
            </a:r>
            <a:r>
              <a:rPr lang="en-US" altLang="zh-CN" sz="2000" b="0" i="0" u="none" strike="noStrike" baseline="0" dirty="0">
                <a:latin typeface="仿宋" panose="02010609060101010101" pitchFamily="49" charset="-122"/>
                <a:ea typeface="仿宋" panose="02010609060101010101" pitchFamily="49" charset="-122"/>
              </a:rPr>
              <a:t>( )</a:t>
            </a:r>
            <a:endParaRPr lang="zh-CN" altLang="en-US" sz="2000" b="0" i="0" u="none" strike="noStrike" baseline="0" dirty="0">
              <a:latin typeface="仿宋" panose="02010609060101010101" pitchFamily="49" charset="-122"/>
              <a:ea typeface="仿宋" panose="02010609060101010101" pitchFamily="49" charset="-122"/>
            </a:endParaRPr>
          </a:p>
          <a:p>
            <a:r>
              <a:rPr lang="en-US" altLang="zh-CN" sz="2000" b="0" i="0" u="none" strike="noStrike" baseline="0" dirty="0">
                <a:latin typeface="仿宋" panose="02010609060101010101" pitchFamily="49" charset="-122"/>
                <a:ea typeface="仿宋" panose="02010609060101010101" pitchFamily="49" charset="-122"/>
              </a:rPr>
              <a:t>A.DBS </a:t>
            </a:r>
            <a:r>
              <a:rPr lang="zh-CN" altLang="en-US" sz="2000" b="0" i="0" u="none" strike="noStrike" baseline="0" dirty="0">
                <a:latin typeface="仿宋" panose="02010609060101010101" pitchFamily="49" charset="-122"/>
                <a:ea typeface="仿宋" panose="02010609060101010101" pitchFamily="49" charset="-122"/>
              </a:rPr>
              <a:t>就是 </a:t>
            </a:r>
            <a:r>
              <a:rPr lang="en-US" altLang="zh-CN" sz="2000" b="0" i="0" u="none" strike="noStrike" baseline="0" dirty="0">
                <a:latin typeface="仿宋" panose="02010609060101010101" pitchFamily="49" charset="-122"/>
                <a:ea typeface="仿宋" panose="02010609060101010101" pitchFamily="49" charset="-122"/>
              </a:rPr>
              <a:t>DB,</a:t>
            </a:r>
            <a:r>
              <a:rPr lang="zh-CN" altLang="en-US" sz="2000" b="0" i="0" u="none" strike="noStrike" baseline="0" dirty="0">
                <a:latin typeface="仿宋" panose="02010609060101010101" pitchFamily="49" charset="-122"/>
                <a:ea typeface="仿宋" panose="02010609060101010101" pitchFamily="49" charset="-122"/>
              </a:rPr>
              <a:t>也就是 </a:t>
            </a:r>
            <a:r>
              <a:rPr lang="en-US" altLang="zh-CN" sz="2000" b="0" i="0" u="none" strike="noStrike" baseline="0" dirty="0">
                <a:latin typeface="仿宋" panose="02010609060101010101" pitchFamily="49" charset="-122"/>
                <a:ea typeface="仿宋" panose="02010609060101010101" pitchFamily="49" charset="-122"/>
              </a:rPr>
              <a:t>DBMS</a:t>
            </a:r>
            <a:endParaRPr lang="zh-CN" altLang="en-US" sz="2000" b="0" i="0" u="none" strike="noStrike" baseline="0" dirty="0">
              <a:latin typeface="仿宋" panose="02010609060101010101" pitchFamily="49" charset="-122"/>
              <a:ea typeface="仿宋" panose="02010609060101010101" pitchFamily="49" charset="-122"/>
            </a:endParaRPr>
          </a:p>
          <a:p>
            <a:r>
              <a:rPr lang="en-US" altLang="zh-CN" sz="2000" b="0" i="0" u="none" strike="noStrike" baseline="0" dirty="0">
                <a:latin typeface="仿宋" panose="02010609060101010101" pitchFamily="49" charset="-122"/>
                <a:ea typeface="仿宋" panose="02010609060101010101" pitchFamily="49" charset="-122"/>
              </a:rPr>
              <a:t>B.DB </a:t>
            </a:r>
            <a:r>
              <a:rPr lang="zh-CN" altLang="en-US" sz="2000" b="0" i="0" u="none" strike="noStrike" baseline="0" dirty="0">
                <a:latin typeface="仿宋" panose="02010609060101010101" pitchFamily="49" charset="-122"/>
                <a:ea typeface="仿宋" panose="02010609060101010101" pitchFamily="49" charset="-122"/>
              </a:rPr>
              <a:t>包括 </a:t>
            </a:r>
            <a:r>
              <a:rPr lang="en-US" altLang="zh-CN" sz="2000" b="0" i="0" u="none" strike="noStrike" baseline="0" dirty="0">
                <a:latin typeface="仿宋" panose="02010609060101010101" pitchFamily="49" charset="-122"/>
                <a:ea typeface="仿宋" panose="02010609060101010101" pitchFamily="49" charset="-122"/>
              </a:rPr>
              <a:t>DBS </a:t>
            </a:r>
            <a:r>
              <a:rPr lang="zh-CN" altLang="en-US" sz="2000" b="0" i="0" u="none" strike="noStrike" baseline="0" dirty="0">
                <a:latin typeface="仿宋" panose="02010609060101010101" pitchFamily="49" charset="-122"/>
                <a:ea typeface="仿宋" panose="02010609060101010101" pitchFamily="49" charset="-122"/>
              </a:rPr>
              <a:t>和 </a:t>
            </a:r>
            <a:r>
              <a:rPr lang="en-US" altLang="zh-CN" sz="2000" b="0" i="0" u="none" strike="noStrike" baseline="0" dirty="0">
                <a:latin typeface="仿宋" panose="02010609060101010101" pitchFamily="49" charset="-122"/>
                <a:ea typeface="仿宋" panose="02010609060101010101" pitchFamily="49" charset="-122"/>
              </a:rPr>
              <a:t>DBMS</a:t>
            </a:r>
            <a:endParaRPr lang="zh-CN" altLang="en-US" sz="2000" b="0" i="0" u="none" strike="noStrike" baseline="0" dirty="0">
              <a:latin typeface="仿宋" panose="02010609060101010101" pitchFamily="49" charset="-122"/>
              <a:ea typeface="仿宋" panose="02010609060101010101" pitchFamily="49" charset="-122"/>
            </a:endParaRPr>
          </a:p>
          <a:p>
            <a:r>
              <a:rPr lang="en-US" altLang="zh-CN" sz="2000" b="0" i="0" u="none" strike="noStrike" baseline="0" dirty="0">
                <a:latin typeface="仿宋" panose="02010609060101010101" pitchFamily="49" charset="-122"/>
                <a:ea typeface="仿宋" panose="02010609060101010101" pitchFamily="49" charset="-122"/>
              </a:rPr>
              <a:t>C.DBMS </a:t>
            </a:r>
            <a:r>
              <a:rPr lang="zh-CN" altLang="en-US" sz="2000" b="0" i="0" u="none" strike="noStrike" baseline="0" dirty="0">
                <a:latin typeface="仿宋" panose="02010609060101010101" pitchFamily="49" charset="-122"/>
                <a:ea typeface="仿宋" panose="02010609060101010101" pitchFamily="49" charset="-122"/>
              </a:rPr>
              <a:t>包括 </a:t>
            </a:r>
            <a:r>
              <a:rPr lang="en-US" altLang="zh-CN" sz="2000" b="0" i="0" u="none" strike="noStrike" baseline="0" dirty="0">
                <a:latin typeface="仿宋" panose="02010609060101010101" pitchFamily="49" charset="-122"/>
                <a:ea typeface="仿宋" panose="02010609060101010101" pitchFamily="49" charset="-122"/>
              </a:rPr>
              <a:t>DB </a:t>
            </a:r>
            <a:r>
              <a:rPr lang="zh-CN" altLang="en-US" sz="2000" b="0" i="0" u="none" strike="noStrike" baseline="0" dirty="0">
                <a:latin typeface="仿宋" panose="02010609060101010101" pitchFamily="49" charset="-122"/>
                <a:ea typeface="仿宋" panose="02010609060101010101" pitchFamily="49" charset="-122"/>
              </a:rPr>
              <a:t>和 </a:t>
            </a:r>
            <a:r>
              <a:rPr lang="en-US" altLang="zh-CN" sz="2000" b="0" i="0" u="none" strike="noStrike" baseline="0" dirty="0">
                <a:latin typeface="仿宋" panose="02010609060101010101" pitchFamily="49" charset="-122"/>
                <a:ea typeface="仿宋" panose="02010609060101010101" pitchFamily="49" charset="-122"/>
              </a:rPr>
              <a:t>DBS</a:t>
            </a:r>
            <a:endParaRPr lang="zh-CN" altLang="en-US" sz="2000" b="0" i="0" u="none" strike="noStrike" baseline="0" dirty="0">
              <a:latin typeface="仿宋" panose="02010609060101010101" pitchFamily="49" charset="-122"/>
              <a:ea typeface="仿宋" panose="02010609060101010101" pitchFamily="49" charset="-122"/>
            </a:endParaRPr>
          </a:p>
          <a:p>
            <a:r>
              <a:rPr lang="en-US" altLang="zh-CN" sz="2000" b="0" i="0" u="none" strike="noStrike" baseline="0" dirty="0">
                <a:latin typeface="仿宋" panose="02010609060101010101" pitchFamily="49" charset="-122"/>
                <a:ea typeface="仿宋" panose="02010609060101010101" pitchFamily="49" charset="-122"/>
              </a:rPr>
              <a:t>D.DBS </a:t>
            </a:r>
            <a:r>
              <a:rPr lang="zh-CN" altLang="en-US" sz="2000" b="0" i="0" u="none" strike="noStrike" baseline="0" dirty="0">
                <a:latin typeface="仿宋" panose="02010609060101010101" pitchFamily="49" charset="-122"/>
                <a:ea typeface="仿宋" panose="02010609060101010101" pitchFamily="49" charset="-122"/>
              </a:rPr>
              <a:t>包括 </a:t>
            </a:r>
            <a:r>
              <a:rPr lang="en-US" altLang="zh-CN" sz="2000" b="0" i="0" u="none" strike="noStrike" baseline="0" dirty="0">
                <a:latin typeface="仿宋" panose="02010609060101010101" pitchFamily="49" charset="-122"/>
                <a:ea typeface="仿宋" panose="02010609060101010101" pitchFamily="49" charset="-122"/>
              </a:rPr>
              <a:t>DB </a:t>
            </a:r>
            <a:r>
              <a:rPr lang="zh-CN" altLang="en-US" sz="2000" b="0" i="0" u="none" strike="noStrike" baseline="0" dirty="0">
                <a:latin typeface="仿宋" panose="02010609060101010101" pitchFamily="49" charset="-122"/>
                <a:ea typeface="仿宋" panose="02010609060101010101" pitchFamily="49" charset="-122"/>
              </a:rPr>
              <a:t>和 </a:t>
            </a:r>
            <a:r>
              <a:rPr lang="en-US" altLang="zh-CN" sz="2000" b="0" i="0" u="none" strike="noStrike" baseline="0" dirty="0">
                <a:latin typeface="仿宋" panose="02010609060101010101" pitchFamily="49" charset="-122"/>
                <a:ea typeface="仿宋" panose="02010609060101010101" pitchFamily="49" charset="-122"/>
              </a:rPr>
              <a:t>DBMS</a:t>
            </a:r>
          </a:p>
          <a:p>
            <a:endParaRPr lang="en-US" altLang="zh-CN" sz="2000" b="0" i="0" u="none" strike="noStrike" baseline="0" dirty="0">
              <a:latin typeface="仿宋" panose="02010609060101010101" pitchFamily="49" charset="-122"/>
              <a:ea typeface="仿宋" panose="02010609060101010101" pitchFamily="49" charset="-122"/>
            </a:endParaRPr>
          </a:p>
          <a:p>
            <a:r>
              <a:rPr lang="en-US" altLang="zh-CN" sz="2000" b="0" i="0" u="none" strike="noStrike" baseline="0" dirty="0">
                <a:latin typeface="仿宋" panose="02010609060101010101" pitchFamily="49" charset="-122"/>
                <a:ea typeface="仿宋" panose="02010609060101010101" pitchFamily="49" charset="-122"/>
              </a:rPr>
              <a:t>2.( )</a:t>
            </a:r>
            <a:r>
              <a:rPr lang="zh-CN" altLang="en-US" sz="2000" b="0" i="0" u="none" strike="noStrike" baseline="0" dirty="0">
                <a:latin typeface="仿宋" panose="02010609060101010101" pitchFamily="49" charset="-122"/>
                <a:ea typeface="仿宋" panose="02010609060101010101" pitchFamily="49" charset="-122"/>
              </a:rPr>
              <a:t>不是关系数据模型的优点</a:t>
            </a:r>
          </a:p>
          <a:p>
            <a:r>
              <a:rPr lang="en-US" altLang="zh-CN" sz="2000" dirty="0">
                <a:latin typeface="仿宋" panose="02010609060101010101" pitchFamily="49" charset="-122"/>
                <a:ea typeface="仿宋" panose="02010609060101010101" pitchFamily="49" charset="-122"/>
              </a:rPr>
              <a:t>A</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可表示复杂的语义</a:t>
            </a:r>
          </a:p>
          <a:p>
            <a:r>
              <a:rPr lang="en-US" altLang="zh-CN" sz="2000" dirty="0">
                <a:latin typeface="仿宋" panose="02010609060101010101" pitchFamily="49" charset="-122"/>
                <a:ea typeface="仿宋" panose="02010609060101010101" pitchFamily="49" charset="-122"/>
              </a:rPr>
              <a:t>B</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结构简单</a:t>
            </a:r>
          </a:p>
          <a:p>
            <a:r>
              <a:rPr lang="en-US" altLang="zh-CN" sz="2000" dirty="0">
                <a:latin typeface="仿宋" panose="02010609060101010101" pitchFamily="49" charset="-122"/>
                <a:ea typeface="仿宋" panose="02010609060101010101" pitchFamily="49" charset="-122"/>
              </a:rPr>
              <a:t>C</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有标准语言</a:t>
            </a:r>
          </a:p>
          <a:p>
            <a:r>
              <a:rPr lang="en-US" altLang="zh-CN" sz="2000" dirty="0">
                <a:latin typeface="仿宋" panose="02010609060101010101" pitchFamily="49" charset="-122"/>
                <a:ea typeface="仿宋" panose="02010609060101010101" pitchFamily="49" charset="-122"/>
              </a:rPr>
              <a:t>D</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适用于集合操作</a:t>
            </a:r>
          </a:p>
          <a:p>
            <a:endParaRPr lang="en-US" altLang="zh-CN" sz="2000" b="0" i="0" u="none" strike="noStrike" baseline="0" dirty="0">
              <a:latin typeface="仿宋" panose="02010609060101010101" pitchFamily="49" charset="-122"/>
              <a:ea typeface="仿宋" panose="02010609060101010101" pitchFamily="49" charset="-122"/>
            </a:endParaRPr>
          </a:p>
          <a:p>
            <a:r>
              <a:rPr lang="en-US" altLang="zh-CN" sz="2000" dirty="0">
                <a:latin typeface="仿宋" panose="02010609060101010101" pitchFamily="49" charset="-122"/>
                <a:ea typeface="仿宋" panose="02010609060101010101" pitchFamily="49" charset="-122"/>
              </a:rPr>
              <a:t>3.SQL </a:t>
            </a:r>
            <a:r>
              <a:rPr lang="zh-CN" altLang="en-US" sz="2000" dirty="0">
                <a:latin typeface="仿宋" panose="02010609060101010101" pitchFamily="49" charset="-122"/>
                <a:ea typeface="仿宋" panose="02010609060101010101" pitchFamily="49" charset="-122"/>
              </a:rPr>
              <a:t>语言中，实现数据检索的语句是</a:t>
            </a:r>
            <a:r>
              <a:rPr lang="en-US" altLang="zh-CN" sz="2000" dirty="0">
                <a:latin typeface="仿宋" panose="02010609060101010101" pitchFamily="49" charset="-122"/>
                <a:ea typeface="仿宋" panose="02010609060101010101" pitchFamily="49" charset="-122"/>
              </a:rPr>
              <a:t>________</a:t>
            </a:r>
            <a:r>
              <a:rPr lang="zh-CN" altLang="en-US" sz="2000" dirty="0">
                <a:latin typeface="仿宋" panose="02010609060101010101" pitchFamily="49" charset="-122"/>
                <a:ea typeface="仿宋" panose="02010609060101010101" pitchFamily="49" charset="-122"/>
              </a:rPr>
              <a:t>。</a:t>
            </a:r>
          </a:p>
          <a:p>
            <a:endParaRPr lang="en-US" altLang="zh-CN" sz="2000" b="0" i="0" u="none" strike="noStrike" baseline="0" dirty="0">
              <a:latin typeface="仿宋" panose="02010609060101010101" pitchFamily="49" charset="-122"/>
              <a:ea typeface="仿宋" panose="02010609060101010101" pitchFamily="49" charset="-122"/>
            </a:endParaRPr>
          </a:p>
        </p:txBody>
      </p:sp>
      <p:sp>
        <p:nvSpPr>
          <p:cNvPr id="4" name="文本框 3"/>
          <p:cNvSpPr txBox="1"/>
          <p:nvPr/>
        </p:nvSpPr>
        <p:spPr>
          <a:xfrm>
            <a:off x="6285046" y="1023049"/>
            <a:ext cx="4382954" cy="5632311"/>
          </a:xfrm>
          <a:prstGeom prst="rect">
            <a:avLst/>
          </a:prstGeom>
          <a:noFill/>
        </p:spPr>
        <p:txBody>
          <a:bodyPr wrap="square">
            <a:spAutoFit/>
          </a:bodyPr>
          <a:lstStyle/>
          <a:p>
            <a:r>
              <a:rPr lang="en-US" altLang="zh-CN" sz="2000" dirty="0">
                <a:latin typeface="仿宋" panose="02010609060101010101" pitchFamily="49" charset="-122"/>
                <a:ea typeface="仿宋" panose="02010609060101010101" pitchFamily="49" charset="-122"/>
              </a:rPr>
              <a:t>4</a:t>
            </a:r>
            <a:r>
              <a:rPr lang="en-US" altLang="zh-CN" sz="2000" b="0" i="0" u="none" strike="noStrike" baseline="0" dirty="0">
                <a:latin typeface="仿宋" panose="02010609060101010101" pitchFamily="49" charset="-122"/>
                <a:ea typeface="仿宋" panose="02010609060101010101" pitchFamily="49" charset="-122"/>
              </a:rPr>
              <a:t>.</a:t>
            </a:r>
            <a:r>
              <a:rPr lang="zh-CN" altLang="en-US" sz="2000" b="0" i="0" u="none" strike="noStrike" baseline="0" dirty="0">
                <a:latin typeface="仿宋" panose="02010609060101010101" pitchFamily="49" charset="-122"/>
                <a:ea typeface="仿宋" panose="02010609060101010101" pitchFamily="49" charset="-122"/>
              </a:rPr>
              <a:t>下列关于关系数据模型的术语中，哪一个术语所表达的概念与二维表中的“行”的概念最接近？</a:t>
            </a:r>
          </a:p>
          <a:p>
            <a:r>
              <a:rPr lang="en-US" altLang="zh-CN" sz="2000" dirty="0">
                <a:latin typeface="仿宋" panose="02010609060101010101" pitchFamily="49" charset="-122"/>
                <a:ea typeface="仿宋" panose="02010609060101010101" pitchFamily="49" charset="-122"/>
              </a:rPr>
              <a:t>A</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元组</a:t>
            </a:r>
          </a:p>
          <a:p>
            <a:r>
              <a:rPr lang="en-US" altLang="zh-CN" sz="2000" dirty="0">
                <a:latin typeface="仿宋" panose="02010609060101010101" pitchFamily="49" charset="-122"/>
                <a:ea typeface="仿宋" panose="02010609060101010101" pitchFamily="49" charset="-122"/>
              </a:rPr>
              <a:t>B</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关系</a:t>
            </a:r>
          </a:p>
          <a:p>
            <a:r>
              <a:rPr lang="en-US" altLang="zh-CN" sz="2000" dirty="0">
                <a:latin typeface="仿宋" panose="02010609060101010101" pitchFamily="49" charset="-122"/>
                <a:ea typeface="仿宋" panose="02010609060101010101" pitchFamily="49" charset="-122"/>
              </a:rPr>
              <a:t>C</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属性</a:t>
            </a:r>
          </a:p>
          <a:p>
            <a:r>
              <a:rPr lang="en-US" altLang="zh-CN" sz="2000" dirty="0">
                <a:latin typeface="仿宋" panose="02010609060101010101" pitchFamily="49" charset="-122"/>
                <a:ea typeface="仿宋" panose="02010609060101010101" pitchFamily="49" charset="-122"/>
              </a:rPr>
              <a:t>D</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域</a:t>
            </a:r>
            <a:endParaRPr lang="en-US" altLang="zh-CN" sz="2000" b="0" i="0" u="none" strike="noStrike" baseline="0" dirty="0">
              <a:latin typeface="仿宋" panose="02010609060101010101" pitchFamily="49" charset="-122"/>
              <a:ea typeface="仿宋" panose="02010609060101010101" pitchFamily="49" charset="-122"/>
            </a:endParaRPr>
          </a:p>
          <a:p>
            <a:endParaRPr lang="en-US" altLang="zh-CN" sz="2000" b="0" i="0" u="none" strike="noStrike" baseline="0" dirty="0">
              <a:latin typeface="仿宋" panose="02010609060101010101" pitchFamily="49" charset="-122"/>
              <a:ea typeface="仿宋" panose="02010609060101010101" pitchFamily="49" charset="-122"/>
            </a:endParaRPr>
          </a:p>
          <a:p>
            <a:r>
              <a:rPr lang="en-US" altLang="zh-CN" sz="2000" dirty="0">
                <a:latin typeface="仿宋" panose="02010609060101010101" pitchFamily="49" charset="-122"/>
                <a:ea typeface="仿宋" panose="02010609060101010101" pitchFamily="49" charset="-122"/>
              </a:rPr>
              <a:t>5</a:t>
            </a:r>
            <a:r>
              <a:rPr lang="en-US" altLang="zh-CN" sz="2000" b="0" i="0" u="none" strike="noStrike" baseline="0" dirty="0">
                <a:latin typeface="仿宋" panose="02010609060101010101" pitchFamily="49" charset="-122"/>
                <a:ea typeface="仿宋" panose="02010609060101010101" pitchFamily="49" charset="-122"/>
              </a:rPr>
              <a:t>.</a:t>
            </a:r>
            <a:r>
              <a:rPr lang="zh-CN" altLang="en-US" sz="2000" b="0" i="0" u="none" strike="noStrike" baseline="0" dirty="0">
                <a:latin typeface="仿宋" panose="02010609060101010101" pitchFamily="49" charset="-122"/>
                <a:ea typeface="仿宋" panose="02010609060101010101" pitchFamily="49" charset="-122"/>
              </a:rPr>
              <a:t>关系数据库中，实现实体之间的联系是通过表与表之间的</a:t>
            </a:r>
            <a:r>
              <a:rPr lang="en-US" altLang="zh-CN" sz="2000" dirty="0">
                <a:latin typeface="仿宋" panose="02010609060101010101" pitchFamily="49" charset="-122"/>
                <a:ea typeface="仿宋" panose="02010609060101010101" pitchFamily="49" charset="-122"/>
              </a:rPr>
              <a:t>(</a:t>
            </a:r>
            <a:r>
              <a:rPr lang="en-US" altLang="zh-CN" sz="2000" b="0" i="0" u="none" strike="noStrike" baseline="0" dirty="0">
                <a:latin typeface="仿宋" panose="02010609060101010101" pitchFamily="49" charset="-122"/>
                <a:ea typeface="仿宋" panose="02010609060101010101" pitchFamily="49" charset="-122"/>
              </a:rPr>
              <a:t> )</a:t>
            </a:r>
          </a:p>
          <a:p>
            <a:r>
              <a:rPr lang="en-US" altLang="zh-CN" sz="2000" dirty="0">
                <a:latin typeface="仿宋" panose="02010609060101010101" pitchFamily="49" charset="-122"/>
                <a:ea typeface="仿宋" panose="02010609060101010101" pitchFamily="49" charset="-122"/>
              </a:rPr>
              <a:t>A</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公共属性</a:t>
            </a:r>
          </a:p>
          <a:p>
            <a:r>
              <a:rPr lang="en-US" altLang="zh-CN" sz="2000" dirty="0">
                <a:latin typeface="仿宋" panose="02010609060101010101" pitchFamily="49" charset="-122"/>
                <a:ea typeface="仿宋" panose="02010609060101010101" pitchFamily="49" charset="-122"/>
              </a:rPr>
              <a:t>B</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公共元组</a:t>
            </a:r>
          </a:p>
          <a:p>
            <a:r>
              <a:rPr lang="en-US" altLang="zh-CN" sz="2000" dirty="0">
                <a:latin typeface="仿宋" panose="02010609060101010101" pitchFamily="49" charset="-122"/>
                <a:ea typeface="仿宋" panose="02010609060101010101" pitchFamily="49" charset="-122"/>
              </a:rPr>
              <a:t>C</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公共存储</a:t>
            </a:r>
          </a:p>
          <a:p>
            <a:r>
              <a:rPr lang="en-US" altLang="zh-CN" sz="2000" dirty="0">
                <a:latin typeface="仿宋" panose="02010609060101010101" pitchFamily="49" charset="-122"/>
                <a:ea typeface="仿宋" panose="02010609060101010101" pitchFamily="49" charset="-122"/>
              </a:rPr>
              <a:t>D</a:t>
            </a:r>
            <a:r>
              <a:rPr lang="en-US" altLang="zh-CN" sz="2000" b="0" i="0" u="none" strike="noStrike" baseline="0" dirty="0">
                <a:latin typeface="仿宋" panose="02010609060101010101" pitchFamily="49" charset="-122"/>
                <a:ea typeface="仿宋" panose="02010609060101010101" pitchFamily="49" charset="-122"/>
              </a:rPr>
              <a:t>. </a:t>
            </a:r>
            <a:r>
              <a:rPr lang="zh-CN" altLang="en-US" sz="2000" b="0" i="0" u="none" strike="noStrike" baseline="0" dirty="0">
                <a:latin typeface="仿宋" panose="02010609060101010101" pitchFamily="49" charset="-122"/>
                <a:ea typeface="仿宋" panose="02010609060101010101" pitchFamily="49" charset="-122"/>
              </a:rPr>
              <a:t>公共索引</a:t>
            </a:r>
            <a:endParaRPr lang="en-US" altLang="zh-CN" sz="2000" b="0" i="0" u="none" strike="noStrike" baseline="0" dirty="0">
              <a:latin typeface="仿宋" panose="02010609060101010101" pitchFamily="49" charset="-122"/>
              <a:ea typeface="仿宋" panose="02010609060101010101" pitchFamily="49" charset="-122"/>
            </a:endParaRPr>
          </a:p>
          <a:p>
            <a:r>
              <a:rPr lang="en-US" altLang="zh-CN" sz="2000" dirty="0">
                <a:latin typeface="仿宋" panose="02010609060101010101" pitchFamily="49" charset="-122"/>
                <a:ea typeface="仿宋" panose="02010609060101010101" pitchFamily="49" charset="-122"/>
              </a:rPr>
              <a:t>6.</a:t>
            </a:r>
            <a:r>
              <a:rPr lang="zh-CN" altLang="en-US" sz="2000" dirty="0">
                <a:latin typeface="仿宋" panose="02010609060101010101" pitchFamily="49" charset="-122"/>
                <a:ea typeface="仿宋" panose="02010609060101010101" pitchFamily="49" charset="-122"/>
              </a:rPr>
              <a:t>层次模型表达实体类型及实体之间联系用的数据结构是</a:t>
            </a:r>
            <a:r>
              <a:rPr lang="en-US" altLang="zh-CN" sz="2000" dirty="0">
                <a:latin typeface="仿宋" panose="02010609060101010101" pitchFamily="49" charset="-122"/>
                <a:ea typeface="仿宋" panose="02010609060101010101" pitchFamily="49" charset="-122"/>
              </a:rPr>
              <a:t>_______</a:t>
            </a:r>
            <a:r>
              <a:rPr lang="zh-CN" altLang="en-US" sz="2000" dirty="0">
                <a:latin typeface="仿宋" panose="02010609060101010101" pitchFamily="49" charset="-122"/>
                <a:ea typeface="仿宋" panose="02010609060101010101" pitchFamily="49" charset="-122"/>
              </a:rPr>
              <a:t>。</a:t>
            </a:r>
          </a:p>
          <a:p>
            <a:endParaRPr lang="en-US" altLang="zh-CN" sz="2000" b="0" i="0" u="none" strike="noStrike" baseline="0" dirty="0">
              <a:latin typeface="仿宋" panose="02010609060101010101" pitchFamily="49" charset="-122"/>
              <a:ea typeface="仿宋" panose="02010609060101010101" pitchFamily="49" charset="-122"/>
            </a:endParaRPr>
          </a:p>
          <a:p>
            <a:endParaRPr lang="zh-CN" altLang="en-US" sz="2000" b="0" i="0" u="none" strike="noStrike" baseline="0" dirty="0">
              <a:latin typeface="仿宋" panose="02010609060101010101" pitchFamily="49" charset="-122"/>
              <a:ea typeface="仿宋" panose="02010609060101010101" pitchFamily="49" charset="-122"/>
            </a:endParaRPr>
          </a:p>
        </p:txBody>
      </p:sp>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9" name="文本框 8"/>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文本框 10"/>
          <p:cNvSpPr txBox="1"/>
          <p:nvPr/>
        </p:nvSpPr>
        <p:spPr>
          <a:xfrm>
            <a:off x="8545195" y="5584641"/>
            <a:ext cx="1176290" cy="369332"/>
          </a:xfrm>
          <a:prstGeom prst="rect">
            <a:avLst/>
          </a:prstGeom>
          <a:noFill/>
        </p:spPr>
        <p:txBody>
          <a:bodyPr wrap="square">
            <a:spAutoFit/>
          </a:bodyPr>
          <a:lstStyle/>
          <a:p>
            <a:r>
              <a:rPr lang="zh-CN" altLang="en-US" sz="1800" dirty="0">
                <a:latin typeface="仿宋" panose="02010609060101010101" pitchFamily="49" charset="-122"/>
                <a:ea typeface="仿宋" panose="02010609060101010101" pitchFamily="49" charset="-122"/>
              </a:rPr>
              <a:t>树形结构</a:t>
            </a:r>
            <a:endParaRPr lang="zh-CN" altLang="en-US" dirty="0"/>
          </a:p>
        </p:txBody>
      </p:sp>
      <p:sp>
        <p:nvSpPr>
          <p:cNvPr id="14" name="文本框 13"/>
          <p:cNvSpPr txBox="1"/>
          <p:nvPr/>
        </p:nvSpPr>
        <p:spPr>
          <a:xfrm>
            <a:off x="1882370" y="5549532"/>
            <a:ext cx="1176290" cy="369332"/>
          </a:xfrm>
          <a:prstGeom prst="rect">
            <a:avLst/>
          </a:prstGeom>
          <a:noFill/>
        </p:spPr>
        <p:txBody>
          <a:bodyPr wrap="square">
            <a:spAutoFit/>
          </a:bodyPr>
          <a:lstStyle/>
          <a:p>
            <a:r>
              <a:rPr lang="en-US" altLang="zh-CN" b="1" dirty="0">
                <a:latin typeface="Courier New" panose="02070309020205020404" pitchFamily="49" charset="0"/>
                <a:ea typeface="Cascadia Code" panose="020B0609020000020004" pitchFamily="49" charset="0"/>
                <a:cs typeface="Courier New" panose="02070309020205020404" pitchFamily="49" charset="0"/>
              </a:rPr>
              <a:t>SELECT</a:t>
            </a:r>
            <a:endParaRPr lang="zh-CN" altLang="en-US" b="1" dirty="0">
              <a:latin typeface="Courier New" panose="02070309020205020404" pitchFamily="49" charset="0"/>
              <a:cs typeface="Courier New" panose="02070309020205020404" pitchFamily="49" charset="0"/>
            </a:endParaRPr>
          </a:p>
        </p:txBody>
      </p:sp>
      <p:pic>
        <p:nvPicPr>
          <p:cNvPr id="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rgbClr val="E54C5E"/>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7" end="7"/>
                                            </p:txEl>
                                          </p:spTgt>
                                        </p:tgtEl>
                                        <p:attrNameLst>
                                          <p:attrName>style.color</p:attrName>
                                        </p:attrNameLst>
                                      </p:cBhvr>
                                      <p:to>
                                        <a:srgbClr val="E54C5E"/>
                                      </p:to>
                                    </p:animClr>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2000" fill="hold"/>
                                        <p:tgtEl>
                                          <p:spTgt spid="4">
                                            <p:txEl>
                                              <p:pRg st="1" end="1"/>
                                            </p:txEl>
                                          </p:spTgt>
                                        </p:tgtEl>
                                        <p:attrNameLst>
                                          <p:attrName>style.color</p:attrName>
                                        </p:attrNameLst>
                                      </p:cBhvr>
                                      <p:to>
                                        <a:srgbClr val="E54C5E"/>
                                      </p:to>
                                    </p:animClr>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nodeType="clickEffect">
                                  <p:stCondLst>
                                    <p:cond delay="0"/>
                                  </p:stCondLst>
                                  <p:childTnLst>
                                    <p:animClr clrSpc="rgb" dir="cw">
                                      <p:cBhvr override="childStyle">
                                        <p:cTn id="23" dur="2000" fill="hold"/>
                                        <p:tgtEl>
                                          <p:spTgt spid="4">
                                            <p:txEl>
                                              <p:pRg st="7" end="7"/>
                                            </p:txEl>
                                          </p:spTgt>
                                        </p:tgtEl>
                                        <p:attrNameLst>
                                          <p:attrName>style.color</p:attrName>
                                        </p:attrNameLst>
                                      </p:cBhvr>
                                      <p:to>
                                        <a:srgbClr val="FF0000"/>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524000" y="95361"/>
            <a:ext cx="3225800"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第七章</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2442936" y="1447911"/>
            <a:ext cx="7907564" cy="1015663"/>
          </a:xfrm>
          <a:prstGeom prst="rect">
            <a:avLst/>
          </a:prstGeom>
          <a:noFill/>
        </p:spPr>
        <p:txBody>
          <a:bodyPr wrap="square" rtlCol="0">
            <a:spAutoFit/>
          </a:bodyPr>
          <a:lstStyle/>
          <a:p>
            <a:r>
              <a:rPr lang="zh-CN" altLang="en-US" sz="6000" dirty="0">
                <a:latin typeface="仿宋" panose="02010609060101010101" pitchFamily="49" charset="-122"/>
                <a:ea typeface="仿宋" panose="02010609060101010101" pitchFamily="49" charset="-122"/>
              </a:rPr>
              <a:t>计算、算法与程序设计</a:t>
            </a:r>
            <a:endParaRPr lang="en-US" altLang="zh-CN" sz="60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506" y="2666268"/>
            <a:ext cx="2265377" cy="302050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425" y="2962081"/>
            <a:ext cx="3810000" cy="2428875"/>
          </a:xfrm>
          <a:prstGeom prst="rect">
            <a:avLst/>
          </a:prstGeom>
        </p:spPr>
      </p:pic>
      <p:pic>
        <p:nvPicPr>
          <p:cNvPr id="9" name="图片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程序</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1019551" y="1121463"/>
            <a:ext cx="10302421" cy="3108543"/>
          </a:xfrm>
          <a:prstGeom prst="rect">
            <a:avLst/>
          </a:prstGeom>
          <a:noFill/>
        </p:spPr>
        <p:txBody>
          <a:bodyPr wrap="square">
            <a:spAutoFit/>
          </a:bodyPr>
          <a:lstStyle/>
          <a:p>
            <a:r>
              <a:rPr lang="zh-CN" altLang="en-US" sz="2800" b="1" dirty="0">
                <a:latin typeface="仿宋" panose="02010609060101010101" pitchFamily="49" charset="-122"/>
                <a:ea typeface="仿宋" panose="02010609060101010101" pitchFamily="49" charset="-122"/>
              </a:rPr>
              <a:t>概念：就是遵循一定规则完成指定工作的代码，其目的是为了在计算机上运行以便于执行某种任务。</a:t>
            </a:r>
            <a:endParaRPr lang="en-US" altLang="zh-CN" sz="2800" b="1" dirty="0">
              <a:latin typeface="仿宋" panose="02010609060101010101" pitchFamily="49" charset="-122"/>
              <a:ea typeface="仿宋" panose="02010609060101010101" pitchFamily="49" charset="-122"/>
            </a:endParaRPr>
          </a:p>
          <a:p>
            <a:r>
              <a:rPr lang="zh-CN" altLang="en-US" sz="2800" b="1" dirty="0">
                <a:latin typeface="仿宋" panose="02010609060101010101" pitchFamily="49" charset="-122"/>
                <a:ea typeface="仿宋" panose="02010609060101010101" pitchFamily="49" charset="-122"/>
              </a:rPr>
              <a:t>程序涉及：</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计算机程序设计语言</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数据结构</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算法</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计算机环境</a:t>
            </a:r>
            <a:endParaRPr lang="en-US" altLang="zh-CN" sz="2800" dirty="0">
              <a:latin typeface="仿宋" panose="02010609060101010101" pitchFamily="49" charset="-122"/>
              <a:ea typeface="仿宋" panose="02010609060101010101" pitchFamily="49" charset="-122"/>
            </a:endParaRPr>
          </a:p>
        </p:txBody>
      </p:sp>
      <p:sp>
        <p:nvSpPr>
          <p:cNvPr id="9" name="矩形 8"/>
          <p:cNvSpPr/>
          <p:nvPr/>
        </p:nvSpPr>
        <p:spPr>
          <a:xfrm>
            <a:off x="3210709" y="4521320"/>
            <a:ext cx="6449201" cy="923330"/>
          </a:xfrm>
          <a:prstGeom prst="rect">
            <a:avLst/>
          </a:prstGeom>
          <a:noFill/>
        </p:spPr>
        <p:txBody>
          <a:bodyPr wrap="non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程序</a:t>
            </a: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数据结构</a:t>
            </a:r>
            <a:r>
              <a:rPr lang="en-US" altLang="zh-CN" sz="5400" b="1"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a:t>
            </a:r>
            <a:r>
              <a:rPr lang="zh-CN" altLang="en-US" sz="5400" b="1"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算法</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0"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a:defRPr/>
            </a:pPr>
            <a:r>
              <a:rPr lang="zh-CN" altLang="en-US" sz="3600" b="1" dirty="0">
                <a:latin typeface="华文楷体" panose="02010600040101010101" pitchFamily="2" charset="-122"/>
                <a:ea typeface="华文楷体" panose="02010600040101010101" pitchFamily="2" charset="-122"/>
              </a:rPr>
              <a:t>数值的按权展开</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13"/>
          <p:cNvSpPr txBox="1">
            <a:spLocks noChangeArrowheads="1"/>
          </p:cNvSpPr>
          <p:nvPr/>
        </p:nvSpPr>
        <p:spPr bwMode="auto">
          <a:xfrm>
            <a:off x="1524000" y="1947166"/>
            <a:ext cx="8938963" cy="525401"/>
          </a:xfrm>
          <a:prstGeom prst="rect">
            <a:avLst/>
          </a:prstGeom>
          <a:noFill/>
          <a:ln w="28575">
            <a:noFill/>
            <a:miter lim="800000"/>
          </a:ln>
        </p:spPr>
        <p:txBody>
          <a:bodyPr wrap="none" lIns="90000" tIns="46800" rIns="90000" bIns="46800" anchor="ctr">
            <a:spAutoFit/>
          </a:bodyPr>
          <a:lstStyle/>
          <a:p>
            <a:r>
              <a:rPr lang="zh-CN" altLang="en-US" sz="2800" b="1" dirty="0"/>
              <a:t>（</a:t>
            </a:r>
            <a:r>
              <a:rPr lang="en-US" sz="2800" b="1" dirty="0"/>
              <a:t>256.12</a:t>
            </a:r>
            <a:r>
              <a:rPr lang="zh-CN" altLang="en-US" sz="2800" b="1" dirty="0"/>
              <a:t>）</a:t>
            </a:r>
            <a:r>
              <a:rPr lang="en-US" sz="2800" b="1" baseline="-25000" dirty="0">
                <a:solidFill>
                  <a:srgbClr val="CC0066"/>
                </a:solidFill>
              </a:rPr>
              <a:t>10</a:t>
            </a:r>
            <a:r>
              <a:rPr lang="en-US" sz="2800" b="1" dirty="0"/>
              <a:t>=2</a:t>
            </a:r>
            <a:r>
              <a:rPr lang="en-US" altLang="zh-CN" sz="2800" b="1" dirty="0"/>
              <a:t>×</a:t>
            </a:r>
            <a:r>
              <a:rPr lang="en-US" sz="2800" b="1" dirty="0">
                <a:solidFill>
                  <a:srgbClr val="CC0066"/>
                </a:solidFill>
              </a:rPr>
              <a:t>10</a:t>
            </a:r>
            <a:r>
              <a:rPr lang="en-US" sz="2800" b="1" baseline="30000" dirty="0">
                <a:solidFill>
                  <a:srgbClr val="CC0066"/>
                </a:solidFill>
              </a:rPr>
              <a:t>2</a:t>
            </a:r>
            <a:r>
              <a:rPr lang="zh-CN" altLang="en-US" sz="2800" b="1" dirty="0"/>
              <a:t>＋</a:t>
            </a:r>
            <a:r>
              <a:rPr lang="en-US" sz="2800" b="1" dirty="0"/>
              <a:t>5</a:t>
            </a:r>
            <a:r>
              <a:rPr lang="en-US" altLang="zh-CN" sz="2800" b="1" dirty="0"/>
              <a:t>×</a:t>
            </a:r>
            <a:r>
              <a:rPr lang="en-US" sz="2800" b="1" dirty="0">
                <a:solidFill>
                  <a:srgbClr val="CC0066"/>
                </a:solidFill>
              </a:rPr>
              <a:t>10</a:t>
            </a:r>
            <a:r>
              <a:rPr lang="en-US" sz="2800" b="1" baseline="30000" dirty="0">
                <a:solidFill>
                  <a:srgbClr val="CC0066"/>
                </a:solidFill>
              </a:rPr>
              <a:t>1</a:t>
            </a:r>
            <a:r>
              <a:rPr lang="zh-CN" altLang="en-US" sz="2800" b="1" dirty="0"/>
              <a:t>＋</a:t>
            </a:r>
            <a:r>
              <a:rPr lang="en-US" sz="2800" b="1" dirty="0"/>
              <a:t>6</a:t>
            </a:r>
            <a:r>
              <a:rPr lang="en-US" altLang="zh-CN" sz="2800" b="1" dirty="0"/>
              <a:t>×</a:t>
            </a:r>
            <a:r>
              <a:rPr lang="en-US" sz="2800" b="1" dirty="0">
                <a:solidFill>
                  <a:srgbClr val="CC0066"/>
                </a:solidFill>
              </a:rPr>
              <a:t>10</a:t>
            </a:r>
            <a:r>
              <a:rPr lang="en-US" sz="2800" b="1" baseline="30000" dirty="0">
                <a:solidFill>
                  <a:srgbClr val="CC0066"/>
                </a:solidFill>
              </a:rPr>
              <a:t>0</a:t>
            </a:r>
            <a:r>
              <a:rPr lang="zh-CN" altLang="en-US" sz="2800" b="1" dirty="0"/>
              <a:t>＋</a:t>
            </a:r>
            <a:r>
              <a:rPr lang="en-US" sz="2800" b="1" dirty="0"/>
              <a:t>1</a:t>
            </a:r>
            <a:r>
              <a:rPr lang="en-US" altLang="zh-CN" sz="2800" b="1" dirty="0"/>
              <a:t>×</a:t>
            </a:r>
            <a:r>
              <a:rPr lang="en-US" sz="2800" b="1" dirty="0">
                <a:solidFill>
                  <a:srgbClr val="CC0066"/>
                </a:solidFill>
              </a:rPr>
              <a:t>10</a:t>
            </a:r>
            <a:r>
              <a:rPr lang="en-US" sz="2800" b="1" baseline="30000" dirty="0">
                <a:solidFill>
                  <a:srgbClr val="CC0066"/>
                </a:solidFill>
              </a:rPr>
              <a:t>–1</a:t>
            </a:r>
            <a:r>
              <a:rPr lang="en-US" sz="2800" b="1" dirty="0"/>
              <a:t>+2</a:t>
            </a:r>
            <a:r>
              <a:rPr lang="en-US" altLang="zh-CN" sz="2800" b="1" dirty="0"/>
              <a:t>×</a:t>
            </a:r>
            <a:r>
              <a:rPr lang="en-US" sz="2800" b="1" dirty="0">
                <a:solidFill>
                  <a:srgbClr val="CC0066"/>
                </a:solidFill>
              </a:rPr>
              <a:t>10</a:t>
            </a:r>
            <a:r>
              <a:rPr lang="en-US" sz="2800" b="1" baseline="30000" dirty="0">
                <a:solidFill>
                  <a:srgbClr val="CC0066"/>
                </a:solidFill>
              </a:rPr>
              <a:t>–2</a:t>
            </a:r>
            <a:endParaRPr lang="zh-CN" altLang="en-US" sz="2800" b="1" dirty="0">
              <a:solidFill>
                <a:srgbClr val="CC0066"/>
              </a:solidFill>
            </a:endParaRPr>
          </a:p>
        </p:txBody>
      </p:sp>
      <p:sp>
        <p:nvSpPr>
          <p:cNvPr id="11" name="AutoShape 23"/>
          <p:cNvSpPr>
            <a:spLocks noChangeArrowheads="1"/>
          </p:cNvSpPr>
          <p:nvPr/>
        </p:nvSpPr>
        <p:spPr bwMode="auto">
          <a:xfrm>
            <a:off x="6169180" y="2718071"/>
            <a:ext cx="1668463" cy="1006475"/>
          </a:xfrm>
          <a:prstGeom prst="star8">
            <a:avLst>
              <a:gd name="adj" fmla="val 38250"/>
            </a:avLst>
          </a:prstGeom>
          <a:solidFill>
            <a:srgbClr val="FF0066"/>
          </a:solidFill>
          <a:ln w="28575">
            <a:solidFill>
              <a:srgbClr val="FFFFCC"/>
            </a:solidFill>
            <a:miter lim="800000"/>
          </a:ln>
        </p:spPr>
        <p:txBody>
          <a:bodyPr wrap="none" lIns="90000" tIns="46800" rIns="90000" bIns="46800" anchor="ctr"/>
          <a:lstStyle/>
          <a:p>
            <a:pPr algn="ctr" eaLnBrk="1" hangingPunct="1"/>
            <a:r>
              <a:rPr kumimoji="0" lang="zh-CN" altLang="en-US" sz="3600" b="1">
                <a:latin typeface="华文楷体" panose="02010600040101010101" pitchFamily="2" charset="-122"/>
                <a:ea typeface="华文楷体" panose="02010600040101010101" pitchFamily="2" charset="-122"/>
              </a:rPr>
              <a:t>权</a:t>
            </a:r>
          </a:p>
        </p:txBody>
      </p:sp>
      <p:sp>
        <p:nvSpPr>
          <p:cNvPr id="12" name="Text Box 13"/>
          <p:cNvSpPr txBox="1">
            <a:spLocks noChangeArrowheads="1"/>
          </p:cNvSpPr>
          <p:nvPr/>
        </p:nvSpPr>
        <p:spPr bwMode="auto">
          <a:xfrm>
            <a:off x="1849469" y="3952179"/>
            <a:ext cx="7921056" cy="525401"/>
          </a:xfrm>
          <a:prstGeom prst="rect">
            <a:avLst/>
          </a:prstGeom>
          <a:noFill/>
          <a:ln w="28575">
            <a:noFill/>
            <a:miter lim="800000"/>
          </a:ln>
        </p:spPr>
        <p:txBody>
          <a:bodyPr wrap="none" lIns="90000" tIns="46800" rIns="90000" bIns="46800" anchor="ctr">
            <a:spAutoFit/>
          </a:bodyPr>
          <a:lstStyle/>
          <a:p>
            <a:r>
              <a:rPr lang="zh-CN" altLang="en-US" sz="2800" b="1" dirty="0"/>
              <a:t>（</a:t>
            </a:r>
            <a:r>
              <a:rPr lang="en-US" sz="2800" b="1" dirty="0"/>
              <a:t>101.01</a:t>
            </a:r>
            <a:r>
              <a:rPr lang="zh-CN" altLang="en-US" sz="2800" b="1" dirty="0"/>
              <a:t>）</a:t>
            </a:r>
            <a:r>
              <a:rPr lang="en-US" sz="2800" b="1" baseline="-25000" dirty="0">
                <a:solidFill>
                  <a:srgbClr val="CC0066"/>
                </a:solidFill>
              </a:rPr>
              <a:t>2</a:t>
            </a:r>
            <a:r>
              <a:rPr lang="en-US" sz="2800" b="1" dirty="0"/>
              <a:t>=1</a:t>
            </a:r>
            <a:r>
              <a:rPr lang="en-US" altLang="zh-CN" sz="2800" b="1" dirty="0"/>
              <a:t>×</a:t>
            </a:r>
            <a:r>
              <a:rPr lang="en-US" sz="2800" b="1" dirty="0">
                <a:solidFill>
                  <a:srgbClr val="CC0066"/>
                </a:solidFill>
              </a:rPr>
              <a:t>2</a:t>
            </a:r>
            <a:r>
              <a:rPr lang="en-US" sz="2800" b="1" baseline="30000" dirty="0">
                <a:solidFill>
                  <a:srgbClr val="CC0066"/>
                </a:solidFill>
              </a:rPr>
              <a:t>2</a:t>
            </a:r>
            <a:r>
              <a:rPr lang="zh-CN" altLang="en-US" sz="2800" b="1" dirty="0"/>
              <a:t>＋</a:t>
            </a:r>
            <a:r>
              <a:rPr lang="en-US" sz="2800" b="1" dirty="0"/>
              <a:t>0</a:t>
            </a:r>
            <a:r>
              <a:rPr lang="en-US" altLang="zh-CN" sz="2800" b="1" dirty="0"/>
              <a:t>×</a:t>
            </a:r>
            <a:r>
              <a:rPr lang="en-US" sz="2800" b="1" dirty="0">
                <a:solidFill>
                  <a:srgbClr val="CC0066"/>
                </a:solidFill>
              </a:rPr>
              <a:t>2</a:t>
            </a:r>
            <a:r>
              <a:rPr lang="en-US" sz="2800" b="1" baseline="30000" dirty="0">
                <a:solidFill>
                  <a:srgbClr val="CC0066"/>
                </a:solidFill>
              </a:rPr>
              <a:t>1</a:t>
            </a:r>
            <a:r>
              <a:rPr lang="zh-CN" altLang="en-US" sz="2800" b="1" dirty="0"/>
              <a:t>＋</a:t>
            </a:r>
            <a:r>
              <a:rPr lang="en-US" sz="2800" b="1" dirty="0"/>
              <a:t>1</a:t>
            </a:r>
            <a:r>
              <a:rPr lang="en-US" altLang="zh-CN" sz="2800" b="1" dirty="0"/>
              <a:t>×</a:t>
            </a:r>
            <a:r>
              <a:rPr lang="en-US" sz="2800" b="1" dirty="0">
                <a:solidFill>
                  <a:srgbClr val="CC0066"/>
                </a:solidFill>
              </a:rPr>
              <a:t>2</a:t>
            </a:r>
            <a:r>
              <a:rPr lang="en-US" sz="2800" b="1" baseline="30000" dirty="0">
                <a:solidFill>
                  <a:srgbClr val="CC0066"/>
                </a:solidFill>
              </a:rPr>
              <a:t>0</a:t>
            </a:r>
            <a:r>
              <a:rPr lang="zh-CN" altLang="en-US" sz="2800" b="1" dirty="0"/>
              <a:t>＋</a:t>
            </a:r>
            <a:r>
              <a:rPr lang="en-US" sz="2800" b="1" dirty="0"/>
              <a:t>0</a:t>
            </a:r>
            <a:r>
              <a:rPr lang="en-US" altLang="zh-CN" sz="2800" b="1" dirty="0"/>
              <a:t>×</a:t>
            </a:r>
            <a:r>
              <a:rPr lang="en-US" sz="2800" b="1" dirty="0">
                <a:solidFill>
                  <a:srgbClr val="CC0066"/>
                </a:solidFill>
              </a:rPr>
              <a:t>2</a:t>
            </a:r>
            <a:r>
              <a:rPr lang="en-US" sz="2800" b="1" baseline="30000" dirty="0">
                <a:solidFill>
                  <a:srgbClr val="CC0066"/>
                </a:solidFill>
              </a:rPr>
              <a:t>–1</a:t>
            </a:r>
            <a:r>
              <a:rPr lang="en-US" sz="2800" b="1" dirty="0"/>
              <a:t>+1</a:t>
            </a:r>
            <a:r>
              <a:rPr lang="en-US" altLang="zh-CN" sz="2800" b="1" dirty="0"/>
              <a:t>×</a:t>
            </a:r>
            <a:r>
              <a:rPr lang="en-US" sz="2800" b="1" dirty="0">
                <a:solidFill>
                  <a:srgbClr val="CC0066"/>
                </a:solidFill>
              </a:rPr>
              <a:t>2</a:t>
            </a:r>
            <a:r>
              <a:rPr lang="en-US" sz="2800" b="1" baseline="30000" dirty="0">
                <a:solidFill>
                  <a:srgbClr val="CC0066"/>
                </a:solidFill>
              </a:rPr>
              <a:t>–2</a:t>
            </a:r>
            <a:endParaRPr kumimoji="0" lang="en-US" altLang="zh-CN" sz="2800" b="1" dirty="0">
              <a:solidFill>
                <a:srgbClr val="CC0066"/>
              </a:solidFill>
              <a:latin typeface="Arial" panose="020B0604020202020204" pitchFamily="34" charset="0"/>
              <a:sym typeface="Symbol" panose="05050102010706020507" pitchFamily="18" charset="2"/>
            </a:endParaRPr>
          </a:p>
        </p:txBody>
      </p:sp>
      <p:grpSp>
        <p:nvGrpSpPr>
          <p:cNvPr id="15" name="组合 14"/>
          <p:cNvGrpSpPr/>
          <p:nvPr/>
        </p:nvGrpSpPr>
        <p:grpSpPr>
          <a:xfrm>
            <a:off x="4278368" y="2502777"/>
            <a:ext cx="5961068" cy="215900"/>
            <a:chOff x="2897212" y="2133586"/>
            <a:chExt cx="5961068" cy="215900"/>
          </a:xfrm>
        </p:grpSpPr>
        <p:grpSp>
          <p:nvGrpSpPr>
            <p:cNvPr id="16" name="Group 33"/>
            <p:cNvGrpSpPr/>
            <p:nvPr/>
          </p:nvGrpSpPr>
          <p:grpSpPr bwMode="auto">
            <a:xfrm>
              <a:off x="2897212" y="2133586"/>
              <a:ext cx="5961068" cy="215900"/>
              <a:chOff x="1973" y="1729"/>
              <a:chExt cx="3755" cy="136"/>
            </a:xfrm>
          </p:grpSpPr>
          <p:sp>
            <p:nvSpPr>
              <p:cNvPr id="19" name="Line 14"/>
              <p:cNvSpPr>
                <a:spLocks noChangeShapeType="1"/>
              </p:cNvSpPr>
              <p:nvPr/>
            </p:nvSpPr>
            <p:spPr bwMode="auto">
              <a:xfrm>
                <a:off x="1973" y="1762"/>
                <a:ext cx="266"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20" name="Line 15"/>
              <p:cNvSpPr>
                <a:spLocks noChangeShapeType="1"/>
              </p:cNvSpPr>
              <p:nvPr/>
            </p:nvSpPr>
            <p:spPr bwMode="auto">
              <a:xfrm>
                <a:off x="2848" y="1735"/>
                <a:ext cx="265"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21" name="Line 16"/>
              <p:cNvSpPr>
                <a:spLocks noChangeShapeType="1"/>
              </p:cNvSpPr>
              <p:nvPr/>
            </p:nvSpPr>
            <p:spPr bwMode="auto">
              <a:xfrm>
                <a:off x="3703" y="1750"/>
                <a:ext cx="266"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22" name="Line 17"/>
              <p:cNvSpPr>
                <a:spLocks noChangeShapeType="1"/>
              </p:cNvSpPr>
              <p:nvPr/>
            </p:nvSpPr>
            <p:spPr bwMode="auto">
              <a:xfrm>
                <a:off x="5450" y="1752"/>
                <a:ext cx="278"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23" name="Line 18"/>
              <p:cNvSpPr>
                <a:spLocks noChangeShapeType="1"/>
              </p:cNvSpPr>
              <p:nvPr/>
            </p:nvSpPr>
            <p:spPr bwMode="auto">
              <a:xfrm flipH="1">
                <a:off x="2075" y="1750"/>
                <a:ext cx="0" cy="115"/>
              </a:xfrm>
              <a:prstGeom prst="line">
                <a:avLst/>
              </a:prstGeom>
              <a:noFill/>
              <a:ln w="38100">
                <a:solidFill>
                  <a:srgbClr val="0033CC"/>
                </a:solidFill>
                <a:round/>
              </a:ln>
            </p:spPr>
            <p:txBody>
              <a:bodyPr wrap="none" lIns="90000" tIns="46800" rIns="90000" bIns="46800" anchor="ctr"/>
              <a:lstStyle/>
              <a:p>
                <a:endParaRPr lang="zh-CN" altLang="en-US"/>
              </a:p>
            </p:txBody>
          </p:sp>
          <p:sp>
            <p:nvSpPr>
              <p:cNvPr id="24" name="Line 19"/>
              <p:cNvSpPr>
                <a:spLocks noChangeShapeType="1"/>
              </p:cNvSpPr>
              <p:nvPr/>
            </p:nvSpPr>
            <p:spPr bwMode="auto">
              <a:xfrm flipH="1">
                <a:off x="2967" y="1729"/>
                <a:ext cx="0" cy="114"/>
              </a:xfrm>
              <a:prstGeom prst="line">
                <a:avLst/>
              </a:prstGeom>
              <a:noFill/>
              <a:ln w="38100">
                <a:solidFill>
                  <a:srgbClr val="0033CC"/>
                </a:solidFill>
                <a:round/>
              </a:ln>
            </p:spPr>
            <p:txBody>
              <a:bodyPr wrap="none" lIns="90000" tIns="46800" rIns="90000" bIns="46800" anchor="ctr"/>
              <a:lstStyle/>
              <a:p>
                <a:endParaRPr lang="zh-CN" altLang="en-US"/>
              </a:p>
            </p:txBody>
          </p:sp>
          <p:sp>
            <p:nvSpPr>
              <p:cNvPr id="25" name="Line 20"/>
              <p:cNvSpPr>
                <a:spLocks noChangeShapeType="1"/>
              </p:cNvSpPr>
              <p:nvPr/>
            </p:nvSpPr>
            <p:spPr bwMode="auto">
              <a:xfrm>
                <a:off x="3839" y="1750"/>
                <a:ext cx="5" cy="115"/>
              </a:xfrm>
              <a:prstGeom prst="line">
                <a:avLst/>
              </a:prstGeom>
              <a:noFill/>
              <a:ln w="38100">
                <a:solidFill>
                  <a:srgbClr val="0033CC"/>
                </a:solidFill>
                <a:round/>
              </a:ln>
            </p:spPr>
            <p:txBody>
              <a:bodyPr wrap="none" lIns="90000" tIns="46800" rIns="90000" bIns="46800" anchor="ctr"/>
              <a:lstStyle/>
              <a:p>
                <a:endParaRPr lang="zh-CN" altLang="en-US"/>
              </a:p>
            </p:txBody>
          </p:sp>
          <p:sp>
            <p:nvSpPr>
              <p:cNvPr id="26" name="Line 21"/>
              <p:cNvSpPr>
                <a:spLocks noChangeShapeType="1"/>
              </p:cNvSpPr>
              <p:nvPr/>
            </p:nvSpPr>
            <p:spPr bwMode="auto">
              <a:xfrm flipH="1">
                <a:off x="5568" y="1754"/>
                <a:ext cx="0" cy="111"/>
              </a:xfrm>
              <a:prstGeom prst="line">
                <a:avLst/>
              </a:prstGeom>
              <a:noFill/>
              <a:ln w="38100">
                <a:solidFill>
                  <a:srgbClr val="0033CC"/>
                </a:solidFill>
                <a:round/>
              </a:ln>
            </p:spPr>
            <p:txBody>
              <a:bodyPr wrap="none" lIns="90000" tIns="46800" rIns="90000" bIns="46800" anchor="ctr"/>
              <a:lstStyle/>
              <a:p>
                <a:endParaRPr lang="zh-CN" altLang="en-US"/>
              </a:p>
            </p:txBody>
          </p:sp>
          <p:sp>
            <p:nvSpPr>
              <p:cNvPr id="27" name="Line 22"/>
              <p:cNvSpPr>
                <a:spLocks noChangeShapeType="1"/>
              </p:cNvSpPr>
              <p:nvPr/>
            </p:nvSpPr>
            <p:spPr bwMode="auto">
              <a:xfrm flipV="1">
                <a:off x="2079" y="1855"/>
                <a:ext cx="3514" cy="0"/>
              </a:xfrm>
              <a:prstGeom prst="line">
                <a:avLst/>
              </a:prstGeom>
              <a:noFill/>
              <a:ln w="38100">
                <a:solidFill>
                  <a:srgbClr val="0033CC"/>
                </a:solidFill>
                <a:round/>
              </a:ln>
            </p:spPr>
            <p:txBody>
              <a:bodyPr wrap="none" lIns="90000" tIns="46800" rIns="90000" bIns="46800" anchor="ctr"/>
              <a:lstStyle/>
              <a:p>
                <a:endParaRPr lang="zh-CN" altLang="en-US"/>
              </a:p>
            </p:txBody>
          </p:sp>
        </p:grpSp>
        <p:sp>
          <p:nvSpPr>
            <p:cNvPr id="17" name="Line 16"/>
            <p:cNvSpPr>
              <a:spLocks noChangeShapeType="1"/>
            </p:cNvSpPr>
            <p:nvPr/>
          </p:nvSpPr>
          <p:spPr bwMode="auto">
            <a:xfrm>
              <a:off x="7078683" y="2143116"/>
              <a:ext cx="422275" cy="0"/>
            </a:xfrm>
            <a:prstGeom prst="line">
              <a:avLst/>
            </a:prstGeom>
            <a:noFill/>
            <a:ln w="38100">
              <a:solidFill>
                <a:srgbClr val="0033CC"/>
              </a:solidFill>
              <a:round/>
            </a:ln>
          </p:spPr>
          <p:txBody>
            <a:bodyPr wrap="none" lIns="90000" tIns="46800" rIns="90000" bIns="46800" anchor="ctr"/>
            <a:lstStyle>
              <a:defPPr>
                <a:defRPr lang="zh-CN"/>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8" name="Line 20"/>
            <p:cNvSpPr>
              <a:spLocks noChangeShapeType="1"/>
            </p:cNvSpPr>
            <p:nvPr/>
          </p:nvSpPr>
          <p:spPr bwMode="auto">
            <a:xfrm>
              <a:off x="7294582" y="2143117"/>
              <a:ext cx="0" cy="205764"/>
            </a:xfrm>
            <a:prstGeom prst="line">
              <a:avLst/>
            </a:prstGeom>
            <a:noFill/>
            <a:ln w="38100">
              <a:solidFill>
                <a:srgbClr val="0033CC"/>
              </a:solidFill>
              <a:round/>
            </a:ln>
          </p:spPr>
          <p:txBody>
            <a:bodyPr wrap="none" lIns="90000" tIns="46800" rIns="90000" bIns="46800" anchor="ctr"/>
            <a:lstStyle>
              <a:defPPr>
                <a:defRPr lang="zh-CN"/>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grpSp>
      <p:grpSp>
        <p:nvGrpSpPr>
          <p:cNvPr id="28" name="组合 27"/>
          <p:cNvGrpSpPr/>
          <p:nvPr/>
        </p:nvGrpSpPr>
        <p:grpSpPr>
          <a:xfrm>
            <a:off x="4416456" y="3726183"/>
            <a:ext cx="5137100" cy="288033"/>
            <a:chOff x="3035300" y="3356992"/>
            <a:chExt cx="5137100" cy="288033"/>
          </a:xfrm>
        </p:grpSpPr>
        <p:grpSp>
          <p:nvGrpSpPr>
            <p:cNvPr id="29" name="组合 28"/>
            <p:cNvGrpSpPr/>
            <p:nvPr/>
          </p:nvGrpSpPr>
          <p:grpSpPr>
            <a:xfrm>
              <a:off x="3035300" y="3356993"/>
              <a:ext cx="4992541" cy="288032"/>
              <a:chOff x="3035300" y="3395665"/>
              <a:chExt cx="6540575" cy="258762"/>
            </a:xfrm>
          </p:grpSpPr>
          <p:grpSp>
            <p:nvGrpSpPr>
              <p:cNvPr id="32" name="Group 32"/>
              <p:cNvGrpSpPr/>
              <p:nvPr/>
            </p:nvGrpSpPr>
            <p:grpSpPr bwMode="auto">
              <a:xfrm>
                <a:off x="3035300" y="3395665"/>
                <a:ext cx="6540575" cy="258762"/>
                <a:chOff x="1912" y="2466"/>
                <a:chExt cx="3196" cy="163"/>
              </a:xfrm>
            </p:grpSpPr>
            <p:sp>
              <p:nvSpPr>
                <p:cNvPr id="35" name="Line 14"/>
                <p:cNvSpPr>
                  <a:spLocks noChangeShapeType="1"/>
                </p:cNvSpPr>
                <p:nvPr/>
              </p:nvSpPr>
              <p:spPr bwMode="auto">
                <a:xfrm flipV="1">
                  <a:off x="1912" y="2629"/>
                  <a:ext cx="266"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36" name="Line 15"/>
                <p:cNvSpPr>
                  <a:spLocks noChangeShapeType="1"/>
                </p:cNvSpPr>
                <p:nvPr/>
              </p:nvSpPr>
              <p:spPr bwMode="auto">
                <a:xfrm flipV="1">
                  <a:off x="2744" y="2614"/>
                  <a:ext cx="265"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37" name="Line 16"/>
                <p:cNvSpPr>
                  <a:spLocks noChangeShapeType="1"/>
                </p:cNvSpPr>
                <p:nvPr/>
              </p:nvSpPr>
              <p:spPr bwMode="auto">
                <a:xfrm flipV="1">
                  <a:off x="3465" y="2617"/>
                  <a:ext cx="266"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38" name="Line 17"/>
                <p:cNvSpPr>
                  <a:spLocks noChangeShapeType="1"/>
                </p:cNvSpPr>
                <p:nvPr/>
              </p:nvSpPr>
              <p:spPr bwMode="auto">
                <a:xfrm flipV="1">
                  <a:off x="4185" y="2619"/>
                  <a:ext cx="278"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39" name="Line 18"/>
                <p:cNvSpPr>
                  <a:spLocks noChangeShapeType="1"/>
                </p:cNvSpPr>
                <p:nvPr/>
              </p:nvSpPr>
              <p:spPr bwMode="auto">
                <a:xfrm flipV="1">
                  <a:off x="2039" y="2478"/>
                  <a:ext cx="0" cy="138"/>
                </a:xfrm>
                <a:prstGeom prst="line">
                  <a:avLst/>
                </a:prstGeom>
                <a:noFill/>
                <a:ln w="38100">
                  <a:solidFill>
                    <a:srgbClr val="0033CC"/>
                  </a:solidFill>
                  <a:round/>
                </a:ln>
              </p:spPr>
              <p:txBody>
                <a:bodyPr wrap="none" lIns="90000" tIns="46800" rIns="90000" bIns="46800" anchor="ctr"/>
                <a:lstStyle/>
                <a:p>
                  <a:endParaRPr lang="zh-CN" altLang="en-US"/>
                </a:p>
              </p:txBody>
            </p:sp>
            <p:sp>
              <p:nvSpPr>
                <p:cNvPr id="40" name="Line 19"/>
                <p:cNvSpPr>
                  <a:spLocks noChangeShapeType="1"/>
                </p:cNvSpPr>
                <p:nvPr/>
              </p:nvSpPr>
              <p:spPr bwMode="auto">
                <a:xfrm flipV="1">
                  <a:off x="2880" y="2480"/>
                  <a:ext cx="0" cy="138"/>
                </a:xfrm>
                <a:prstGeom prst="line">
                  <a:avLst/>
                </a:prstGeom>
                <a:noFill/>
                <a:ln w="38100">
                  <a:solidFill>
                    <a:srgbClr val="0033CC"/>
                  </a:solidFill>
                  <a:round/>
                </a:ln>
              </p:spPr>
              <p:txBody>
                <a:bodyPr wrap="none" lIns="90000" tIns="46800" rIns="90000" bIns="46800" anchor="ctr"/>
                <a:lstStyle/>
                <a:p>
                  <a:endParaRPr lang="zh-CN" altLang="en-US"/>
                </a:p>
              </p:txBody>
            </p:sp>
            <p:sp>
              <p:nvSpPr>
                <p:cNvPr id="41" name="Line 20"/>
                <p:cNvSpPr>
                  <a:spLocks noChangeShapeType="1"/>
                </p:cNvSpPr>
                <p:nvPr/>
              </p:nvSpPr>
              <p:spPr bwMode="auto">
                <a:xfrm flipV="1">
                  <a:off x="3601" y="2478"/>
                  <a:ext cx="0" cy="138"/>
                </a:xfrm>
                <a:prstGeom prst="line">
                  <a:avLst/>
                </a:prstGeom>
                <a:noFill/>
                <a:ln w="38100">
                  <a:solidFill>
                    <a:srgbClr val="0033CC"/>
                  </a:solidFill>
                  <a:round/>
                </a:ln>
              </p:spPr>
              <p:txBody>
                <a:bodyPr wrap="none" lIns="90000" tIns="46800" rIns="90000" bIns="46800" anchor="ctr"/>
                <a:lstStyle/>
                <a:p>
                  <a:endParaRPr lang="zh-CN" altLang="en-US"/>
                </a:p>
              </p:txBody>
            </p:sp>
            <p:sp>
              <p:nvSpPr>
                <p:cNvPr id="42" name="Line 21"/>
                <p:cNvSpPr>
                  <a:spLocks noChangeShapeType="1"/>
                </p:cNvSpPr>
                <p:nvPr/>
              </p:nvSpPr>
              <p:spPr bwMode="auto">
                <a:xfrm flipV="1">
                  <a:off x="4333" y="2482"/>
                  <a:ext cx="0" cy="138"/>
                </a:xfrm>
                <a:prstGeom prst="line">
                  <a:avLst/>
                </a:prstGeom>
                <a:noFill/>
                <a:ln w="38100">
                  <a:solidFill>
                    <a:srgbClr val="0033CC"/>
                  </a:solidFill>
                  <a:round/>
                </a:ln>
              </p:spPr>
              <p:txBody>
                <a:bodyPr wrap="none" lIns="90000" tIns="46800" rIns="90000" bIns="46800" anchor="ctr"/>
                <a:lstStyle/>
                <a:p>
                  <a:endParaRPr lang="zh-CN" altLang="en-US"/>
                </a:p>
              </p:txBody>
            </p:sp>
            <p:sp>
              <p:nvSpPr>
                <p:cNvPr id="43" name="Line 22"/>
                <p:cNvSpPr>
                  <a:spLocks noChangeShapeType="1"/>
                </p:cNvSpPr>
                <p:nvPr/>
              </p:nvSpPr>
              <p:spPr bwMode="auto">
                <a:xfrm flipV="1">
                  <a:off x="2035" y="2466"/>
                  <a:ext cx="3073" cy="0"/>
                </a:xfrm>
                <a:prstGeom prst="line">
                  <a:avLst/>
                </a:prstGeom>
                <a:noFill/>
                <a:ln w="38100">
                  <a:solidFill>
                    <a:srgbClr val="0033CC"/>
                  </a:solidFill>
                  <a:round/>
                </a:ln>
              </p:spPr>
              <p:txBody>
                <a:bodyPr wrap="none" lIns="90000" tIns="46800" rIns="90000" bIns="46800" anchor="ctr"/>
                <a:lstStyle/>
                <a:p>
                  <a:endParaRPr lang="zh-CN" altLang="en-US"/>
                </a:p>
              </p:txBody>
            </p:sp>
          </p:grpSp>
          <p:sp>
            <p:nvSpPr>
              <p:cNvPr id="33" name="Line 17"/>
              <p:cNvSpPr>
                <a:spLocks noChangeShapeType="1"/>
              </p:cNvSpPr>
              <p:nvPr/>
            </p:nvSpPr>
            <p:spPr bwMode="auto">
              <a:xfrm flipV="1">
                <a:off x="7786710" y="3638550"/>
                <a:ext cx="441325" cy="0"/>
              </a:xfrm>
              <a:prstGeom prst="line">
                <a:avLst/>
              </a:prstGeom>
              <a:noFill/>
              <a:ln w="38100">
                <a:solidFill>
                  <a:srgbClr val="0033CC"/>
                </a:solidFill>
                <a:round/>
              </a:ln>
            </p:spPr>
            <p:txBody>
              <a:bodyPr wrap="none" lIns="90000" tIns="46800" rIns="90000" bIns="46800" anchor="ctr"/>
              <a:lstStyle/>
              <a:p>
                <a:endParaRPr lang="zh-CN" altLang="en-US"/>
              </a:p>
            </p:txBody>
          </p:sp>
          <p:sp>
            <p:nvSpPr>
              <p:cNvPr id="34" name="Line 21"/>
              <p:cNvSpPr>
                <a:spLocks noChangeShapeType="1"/>
              </p:cNvSpPr>
              <p:nvPr/>
            </p:nvSpPr>
            <p:spPr bwMode="auto">
              <a:xfrm flipV="1">
                <a:off x="8021660" y="3421063"/>
                <a:ext cx="0" cy="219075"/>
              </a:xfrm>
              <a:prstGeom prst="line">
                <a:avLst/>
              </a:prstGeom>
              <a:noFill/>
              <a:ln w="38100">
                <a:solidFill>
                  <a:srgbClr val="0033CC"/>
                </a:solidFill>
                <a:round/>
              </a:ln>
            </p:spPr>
            <p:txBody>
              <a:bodyPr wrap="none" lIns="90000" tIns="46800" rIns="90000" bIns="46800" anchor="ctr"/>
              <a:lstStyle/>
              <a:p>
                <a:endParaRPr lang="zh-CN" altLang="en-US"/>
              </a:p>
            </p:txBody>
          </p:sp>
        </p:grpSp>
        <p:cxnSp>
          <p:nvCxnSpPr>
            <p:cNvPr id="30" name="直接连接符 29"/>
            <p:cNvCxnSpPr/>
            <p:nvPr/>
          </p:nvCxnSpPr>
          <p:spPr bwMode="auto">
            <a:xfrm>
              <a:off x="8028384" y="3356992"/>
              <a:ext cx="0" cy="288032"/>
            </a:xfrm>
            <a:prstGeom prst="line">
              <a:avLst/>
            </a:prstGeom>
            <a:solidFill>
              <a:schemeClr val="accent1"/>
            </a:solidFill>
            <a:ln w="28575" cap="flat" cmpd="sng" algn="ctr">
              <a:solidFill>
                <a:srgbClr val="0033CC"/>
              </a:solidFill>
              <a:prstDash val="solid"/>
              <a:round/>
              <a:headEnd type="none" w="med" len="med"/>
              <a:tailEnd type="none" w="med" len="med"/>
            </a:ln>
            <a:effectLst/>
          </p:spPr>
        </p:cxnSp>
        <p:cxnSp>
          <p:nvCxnSpPr>
            <p:cNvPr id="31" name="直接连接符 30"/>
            <p:cNvCxnSpPr/>
            <p:nvPr/>
          </p:nvCxnSpPr>
          <p:spPr bwMode="auto">
            <a:xfrm>
              <a:off x="7812360" y="3645024"/>
              <a:ext cx="360040" cy="0"/>
            </a:xfrm>
            <a:prstGeom prst="line">
              <a:avLst/>
            </a:prstGeom>
            <a:solidFill>
              <a:schemeClr val="accent1"/>
            </a:solidFill>
            <a:ln w="28575" cap="flat" cmpd="sng" algn="ctr">
              <a:solidFill>
                <a:srgbClr val="0033CC"/>
              </a:solidFill>
              <a:prstDash val="solid"/>
              <a:round/>
              <a:headEnd type="none" w="med" len="med"/>
              <a:tailEnd type="none" w="med" len="med"/>
            </a:ln>
            <a:effectLst/>
          </p:spPr>
        </p:cxnSp>
      </p:grpSp>
      <p:pic>
        <p:nvPicPr>
          <p:cNvPr id="44" name="图片 43"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ppt_x</p:attrName>
                                        </p:attrNameLst>
                                      </p:cBhvr>
                                      <p:tavLst>
                                        <p:tav tm="0">
                                          <p:val>
                                            <p:strVal val="#ppt_x-#ppt_w/2"/>
                                          </p:val>
                                        </p:tav>
                                        <p:tav tm="100000">
                                          <p:val>
                                            <p:strVal val="#ppt_x"/>
                                          </p:val>
                                        </p:tav>
                                      </p:tavLst>
                                    </p:anim>
                                    <p:anim calcmode="lin" valueType="num">
                                      <p:cBhvr>
                                        <p:cTn id="22" dur="500" fill="hold"/>
                                        <p:tgtEl>
                                          <p:spTgt spid="12"/>
                                        </p:tgtEl>
                                        <p:attrNameLst>
                                          <p:attrName>ppt_y</p:attrName>
                                        </p:attrNameLst>
                                      </p:cBhvr>
                                      <p:tavLst>
                                        <p:tav tm="0">
                                          <p:val>
                                            <p:strVal val="#ppt_y"/>
                                          </p:val>
                                        </p:tav>
                                        <p:tav tm="100000">
                                          <p:val>
                                            <p:strVal val="#ppt_y"/>
                                          </p:val>
                                        </p:tav>
                                      </p:tavLst>
                                    </p:anim>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4" presetClass="entr" presetSubtype="3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ox(ou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1" grpId="0" animBg="1" autoUpdateAnimBg="0"/>
      <p:bldP spid="12"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程序</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944789" y="1201975"/>
            <a:ext cx="10302421" cy="3908762"/>
          </a:xfrm>
          <a:prstGeom prst="rect">
            <a:avLst/>
          </a:prstGeom>
          <a:noFill/>
        </p:spPr>
        <p:txBody>
          <a:bodyPr wrap="square">
            <a:spAutoFit/>
          </a:bodyPr>
          <a:lstStyle/>
          <a:p>
            <a:r>
              <a:rPr lang="zh-CN" altLang="en-US" sz="2800" dirty="0">
                <a:latin typeface="仿宋" panose="02010609060101010101" pitchFamily="49" charset="-122"/>
                <a:ea typeface="仿宋" panose="02010609060101010101" pitchFamily="49" charset="-122"/>
              </a:rPr>
              <a:t>计算机程序设计语言</a:t>
            </a:r>
            <a:r>
              <a:rPr lang="en-US" altLang="zh-CN" sz="2800" dirty="0">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机器语言：二进制指令，</a:t>
            </a:r>
            <a:r>
              <a:rPr lang="zh-CN" altLang="en-US" sz="2800" dirty="0">
                <a:solidFill>
                  <a:srgbClr val="FF0000"/>
                </a:solidFill>
                <a:latin typeface="仿宋" panose="02010609060101010101" pitchFamily="49" charset="-122"/>
                <a:ea typeface="仿宋" panose="02010609060101010101" pitchFamily="49" charset="-122"/>
              </a:rPr>
              <a:t>机器能直接执行</a:t>
            </a:r>
            <a:endParaRPr lang="en-US" altLang="zh-CN" sz="2800" dirty="0">
              <a:solidFill>
                <a:srgbClr val="FF0000"/>
              </a:solidFill>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汇编语言：符号替代机器语言，</a:t>
            </a:r>
            <a:r>
              <a:rPr lang="zh-CN" altLang="en-US" sz="2800" dirty="0">
                <a:solidFill>
                  <a:srgbClr val="FF0000"/>
                </a:solidFill>
                <a:latin typeface="仿宋" panose="02010609060101010101" pitchFamily="49" charset="-122"/>
                <a:ea typeface="仿宋" panose="02010609060101010101" pitchFamily="49" charset="-122"/>
              </a:rPr>
              <a:t>需要翻译</a:t>
            </a:r>
            <a:endParaRPr lang="en-US" altLang="zh-CN" sz="2800" dirty="0">
              <a:solidFill>
                <a:srgbClr val="FF0000"/>
              </a:solidFill>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高级语言：英语和数学语言替代机器语言，</a:t>
            </a:r>
            <a:r>
              <a:rPr lang="zh-CN" altLang="en-US" sz="2800" dirty="0">
                <a:solidFill>
                  <a:srgbClr val="FF0000"/>
                </a:solidFill>
                <a:latin typeface="仿宋" panose="02010609060101010101" pitchFamily="49" charset="-122"/>
                <a:ea typeface="仿宋" panose="02010609060101010101" pitchFamily="49" charset="-122"/>
              </a:rPr>
              <a:t>需要翻译</a:t>
            </a:r>
            <a:endParaRPr lang="en-US" altLang="zh-CN" sz="2800" dirty="0">
              <a:solidFill>
                <a:srgbClr val="FF0000"/>
              </a:solidFill>
              <a:latin typeface="仿宋" panose="02010609060101010101" pitchFamily="49" charset="-122"/>
              <a:ea typeface="仿宋" panose="02010609060101010101" pitchFamily="49" charset="-122"/>
            </a:endParaRPr>
          </a:p>
          <a:p>
            <a:pPr marL="914400" lvl="1" indent="-4572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编译：执行之前需要一个单独的编译过程，将源代码转换成机器码或字节码</a:t>
            </a:r>
            <a:endParaRPr lang="en-US" altLang="zh-CN" sz="2000" dirty="0">
              <a:latin typeface="仿宋" panose="02010609060101010101" pitchFamily="49" charset="-122"/>
              <a:ea typeface="仿宋" panose="02010609060101010101" pitchFamily="49" charset="-122"/>
            </a:endParaRPr>
          </a:p>
          <a:p>
            <a:pPr lvl="2"/>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如</a:t>
            </a:r>
            <a:r>
              <a:rPr lang="en-US" altLang="zh-CN" sz="2000" dirty="0">
                <a:latin typeface="Consolas" panose="020B0609020204030204" pitchFamily="49" charset="0"/>
                <a:ea typeface="仿宋" panose="02010609060101010101" pitchFamily="49" charset="-122"/>
              </a:rPr>
              <a:t>C/C++</a:t>
            </a:r>
          </a:p>
          <a:p>
            <a:pPr marL="914400" lvl="1" indent="-457200">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解释：源代码不经过编译过程，而是在程序运行时由解释器逐行读取、分析、执行</a:t>
            </a:r>
            <a:endParaRPr lang="en-US" altLang="zh-CN" sz="2000" dirty="0">
              <a:latin typeface="仿宋" panose="02010609060101010101" pitchFamily="49" charset="-122"/>
              <a:ea typeface="仿宋" panose="02010609060101010101" pitchFamily="49" charset="-122"/>
            </a:endParaRPr>
          </a:p>
          <a:p>
            <a:pPr lvl="2"/>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如</a:t>
            </a:r>
            <a:r>
              <a:rPr lang="en-US" altLang="zh-CN" sz="2000" dirty="0">
                <a:latin typeface="Consolas" panose="020B0609020204030204" pitchFamily="49" charset="0"/>
                <a:ea typeface="仿宋" panose="02010609060101010101" pitchFamily="49" charset="-122"/>
              </a:rPr>
              <a:t>Python</a:t>
            </a:r>
          </a:p>
          <a:p>
            <a:r>
              <a:rPr lang="zh-CN" altLang="en-US" sz="2800" dirty="0">
                <a:latin typeface="仿宋" panose="02010609060101010101" pitchFamily="49" charset="-122"/>
                <a:ea typeface="仿宋" panose="02010609060101010101" pitchFamily="49" charset="-122"/>
              </a:rPr>
              <a:t>用高级语言编写的源程序经过</a:t>
            </a:r>
            <a:r>
              <a:rPr lang="zh-CN" altLang="en-US" sz="2800" dirty="0">
                <a:solidFill>
                  <a:srgbClr val="FF0000"/>
                </a:solidFill>
                <a:latin typeface="仿宋" panose="02010609060101010101" pitchFamily="49" charset="-122"/>
                <a:ea typeface="仿宋" panose="02010609060101010101" pitchFamily="49" charset="-122"/>
              </a:rPr>
              <a:t>编译</a:t>
            </a:r>
            <a:r>
              <a:rPr lang="zh-CN" altLang="en-US" sz="2800" dirty="0">
                <a:latin typeface="仿宋" panose="02010609060101010101" pitchFamily="49" charset="-122"/>
                <a:ea typeface="仿宋" panose="02010609060101010101" pitchFamily="49" charset="-122"/>
              </a:rPr>
              <a:t>和</a:t>
            </a:r>
            <a:r>
              <a:rPr lang="zh-CN" altLang="en-US" sz="2800" dirty="0">
                <a:solidFill>
                  <a:srgbClr val="FF0000"/>
                </a:solidFill>
                <a:latin typeface="仿宋" panose="02010609060101010101" pitchFamily="49" charset="-122"/>
                <a:ea typeface="仿宋" panose="02010609060101010101" pitchFamily="49" charset="-122"/>
              </a:rPr>
              <a:t>链接</a:t>
            </a: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Linking</a:t>
            </a:r>
            <a:r>
              <a:rPr lang="zh-CN" altLang="en-US" sz="2800" dirty="0">
                <a:latin typeface="仿宋" panose="02010609060101010101" pitchFamily="49" charset="-122"/>
                <a:ea typeface="仿宋" panose="02010609060101010101" pitchFamily="49" charset="-122"/>
              </a:rPr>
              <a:t>）成为可执行程序</a:t>
            </a:r>
            <a:endParaRPr lang="en-US" altLang="zh-CN" sz="2800" dirty="0">
              <a:latin typeface="仿宋" panose="02010609060101010101" pitchFamily="49" charset="-122"/>
              <a:ea typeface="仿宋" panose="02010609060101010101" pitchFamily="49" charset="-122"/>
            </a:endParaRP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程序</a:t>
            </a:r>
            <a:endParaRPr lang="en-US" altLang="zh-CN" sz="4400" dirty="0">
              <a:latin typeface="仿宋" panose="02010609060101010101" pitchFamily="49" charset="-122"/>
              <a:ea typeface="仿宋" panose="02010609060101010101" pitchFamily="49" charset="-122"/>
            </a:endParaRP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5" name="内容占位符 2"/>
          <p:cNvSpPr txBox="1">
            <a:spLocks noChangeArrowheads="1"/>
          </p:cNvSpPr>
          <p:nvPr/>
        </p:nvSpPr>
        <p:spPr>
          <a:xfrm>
            <a:off x="1431473" y="1260194"/>
            <a:ext cx="9194692" cy="4525029"/>
          </a:xfrm>
          <a:prstGeom prst="rect">
            <a:avLst/>
          </a:prstGeom>
        </p:spPr>
        <p:txBody>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sz="2800" dirty="0">
                <a:latin typeface="仿宋" panose="02010609060101010101" pitchFamily="49" charset="-122"/>
                <a:ea typeface="仿宋" panose="02010609060101010101" pitchFamily="49" charset="-122"/>
              </a:rPr>
              <a:t>源程序、目标程序、可执行程序、编译、解释程序</a:t>
            </a:r>
          </a:p>
          <a:p>
            <a:pPr lvl="1">
              <a:buFont typeface="Wingdings" panose="05000000000000000000" pitchFamily="2" charset="2"/>
              <a:buChar char="Ø"/>
            </a:pPr>
            <a:r>
              <a:rPr lang="zh-CN" altLang="en-US" sz="2400" dirty="0">
                <a:solidFill>
                  <a:srgbClr val="FF0000"/>
                </a:solidFill>
                <a:latin typeface="仿宋" panose="02010609060101010101" pitchFamily="49" charset="-122"/>
                <a:ea typeface="仿宋" panose="02010609060101010101" pitchFamily="49" charset="-122"/>
              </a:rPr>
              <a:t>源程序</a:t>
            </a:r>
            <a:r>
              <a:rPr lang="zh-CN" altLang="en-US" sz="2400" dirty="0">
                <a:latin typeface="仿宋" panose="02010609060101010101" pitchFamily="49" charset="-122"/>
                <a:ea typeface="仿宋" panose="02010609060101010101" pitchFamily="49" charset="-122"/>
              </a:rPr>
              <a:t>：用</a:t>
            </a:r>
            <a:r>
              <a:rPr lang="zh-CN" altLang="en-US" sz="2400" dirty="0">
                <a:solidFill>
                  <a:srgbClr val="FF0000"/>
                </a:solidFill>
                <a:latin typeface="仿宋" panose="02010609060101010101" pitchFamily="49" charset="-122"/>
                <a:ea typeface="仿宋" panose="02010609060101010101" pitchFamily="49" charset="-122"/>
              </a:rPr>
              <a:t>高级语言编写</a:t>
            </a:r>
            <a:r>
              <a:rPr lang="zh-CN" altLang="en-US" sz="2400" dirty="0">
                <a:latin typeface="仿宋" panose="02010609060101010101" pitchFamily="49" charset="-122"/>
                <a:ea typeface="仿宋" panose="02010609060101010101" pitchFamily="49" charset="-122"/>
              </a:rPr>
              <a:t>的程序</a:t>
            </a:r>
          </a:p>
          <a:p>
            <a:pPr lvl="1">
              <a:buFont typeface="Wingdings" panose="05000000000000000000" pitchFamily="2" charset="2"/>
              <a:buChar char="Ø"/>
            </a:pPr>
            <a:r>
              <a:rPr lang="zh-CN" altLang="en-US" sz="2400" dirty="0">
                <a:solidFill>
                  <a:srgbClr val="FF0000"/>
                </a:solidFill>
                <a:latin typeface="仿宋" panose="02010609060101010101" pitchFamily="49" charset="-122"/>
                <a:ea typeface="仿宋" panose="02010609060101010101" pitchFamily="49" charset="-122"/>
              </a:rPr>
              <a:t>目标程序</a:t>
            </a:r>
            <a:r>
              <a:rPr lang="zh-CN" altLang="en-US" sz="2400" dirty="0">
                <a:latin typeface="仿宋" panose="02010609060101010101" pitchFamily="49" charset="-122"/>
                <a:ea typeface="仿宋" panose="02010609060101010101" pitchFamily="49" charset="-122"/>
              </a:rPr>
              <a:t>：由</a:t>
            </a:r>
            <a:r>
              <a:rPr lang="zh-CN" altLang="en-US" sz="2400" dirty="0">
                <a:solidFill>
                  <a:srgbClr val="FF0000"/>
                </a:solidFill>
                <a:latin typeface="仿宋" panose="02010609060101010101" pitchFamily="49" charset="-122"/>
                <a:ea typeface="仿宋" panose="02010609060101010101" pitchFamily="49" charset="-122"/>
              </a:rPr>
              <a:t>编译</a:t>
            </a:r>
            <a:r>
              <a:rPr lang="zh-CN" altLang="en-US" sz="2400" dirty="0">
                <a:latin typeface="仿宋" panose="02010609060101010101" pitchFamily="49" charset="-122"/>
                <a:ea typeface="仿宋" panose="02010609060101010101" pitchFamily="49" charset="-122"/>
              </a:rPr>
              <a:t>程序</a:t>
            </a:r>
            <a:r>
              <a:rPr lang="zh-CN" altLang="en-US" sz="2400" dirty="0">
                <a:solidFill>
                  <a:srgbClr val="FF0000"/>
                </a:solidFill>
                <a:latin typeface="仿宋" panose="02010609060101010101" pitchFamily="49" charset="-122"/>
                <a:ea typeface="仿宋" panose="02010609060101010101" pitchFamily="49" charset="-122"/>
              </a:rPr>
              <a:t>翻译</a:t>
            </a:r>
            <a:r>
              <a:rPr lang="zh-CN" altLang="en-US" sz="2400" dirty="0">
                <a:latin typeface="仿宋" panose="02010609060101010101" pitchFamily="49" charset="-122"/>
                <a:ea typeface="仿宋" panose="02010609060101010101" pitchFamily="49" charset="-122"/>
              </a:rPr>
              <a:t>为</a:t>
            </a:r>
            <a:r>
              <a:rPr lang="zh-CN" altLang="en-US" sz="2400" dirty="0">
                <a:solidFill>
                  <a:srgbClr val="FF0000"/>
                </a:solidFill>
                <a:latin typeface="仿宋" panose="02010609060101010101" pitchFamily="49" charset="-122"/>
                <a:ea typeface="仿宋" panose="02010609060101010101" pitchFamily="49" charset="-122"/>
              </a:rPr>
              <a:t>机器语言的程序</a:t>
            </a:r>
            <a:endParaRPr kumimoji="1" lang="zh-CN" altLang="en-US" sz="2400" dirty="0">
              <a:solidFill>
                <a:srgbClr val="FF0000"/>
              </a:solidFill>
              <a:latin typeface="仿宋" panose="02010609060101010101" pitchFamily="49" charset="-122"/>
              <a:ea typeface="仿宋" panose="02010609060101010101" pitchFamily="49" charset="-122"/>
            </a:endParaRPr>
          </a:p>
          <a:p>
            <a:pPr lvl="1">
              <a:buFont typeface="Wingdings" panose="05000000000000000000" pitchFamily="2" charset="2"/>
              <a:buChar char="Ø"/>
            </a:pPr>
            <a:r>
              <a:rPr kumimoji="1" lang="zh-CN" altLang="en-US" sz="2400" dirty="0">
                <a:solidFill>
                  <a:srgbClr val="FF0000"/>
                </a:solidFill>
                <a:latin typeface="仿宋" panose="02010609060101010101" pitchFamily="49" charset="-122"/>
                <a:ea typeface="仿宋" panose="02010609060101010101" pitchFamily="49" charset="-122"/>
              </a:rPr>
              <a:t>可执行程序</a:t>
            </a:r>
            <a:r>
              <a:rPr kumimoji="1" lang="zh-CN" altLang="en-US" sz="2400" dirty="0">
                <a:latin typeface="仿宋" panose="02010609060101010101" pitchFamily="49" charset="-122"/>
                <a:ea typeface="仿宋" panose="02010609060101010101" pitchFamily="49" charset="-122"/>
              </a:rPr>
              <a:t>：</a:t>
            </a:r>
            <a:r>
              <a:rPr kumimoji="1" lang="zh-CN" altLang="en-US" sz="2400" dirty="0">
                <a:solidFill>
                  <a:srgbClr val="FF0000"/>
                </a:solidFill>
                <a:latin typeface="仿宋" panose="02010609060101010101" pitchFamily="49" charset="-122"/>
                <a:ea typeface="仿宋" panose="02010609060101010101" pitchFamily="49" charset="-122"/>
              </a:rPr>
              <a:t>连接</a:t>
            </a:r>
            <a:r>
              <a:rPr kumimoji="1" lang="zh-CN" altLang="en-US" sz="2400" dirty="0">
                <a:latin typeface="仿宋" panose="02010609060101010101" pitchFamily="49" charset="-122"/>
                <a:ea typeface="仿宋" panose="02010609060101010101" pitchFamily="49" charset="-122"/>
              </a:rPr>
              <a:t>生成的</a:t>
            </a:r>
            <a:r>
              <a:rPr kumimoji="1" lang="zh-CN" altLang="en-US" sz="2400" dirty="0">
                <a:solidFill>
                  <a:srgbClr val="FF0000"/>
                </a:solidFill>
                <a:latin typeface="仿宋" panose="02010609060101010101" pitchFamily="49" charset="-122"/>
                <a:ea typeface="仿宋" panose="02010609060101010101" pitchFamily="49" charset="-122"/>
              </a:rPr>
              <a:t>可直接执行的程序</a:t>
            </a:r>
          </a:p>
          <a:p>
            <a:pPr lvl="1">
              <a:buFont typeface="Wingdings" panose="05000000000000000000" pitchFamily="2" charset="2"/>
              <a:buChar char="Ø"/>
            </a:pPr>
            <a:r>
              <a:rPr kumimoji="1" lang="zh-CN" altLang="en-US" sz="2400" dirty="0">
                <a:solidFill>
                  <a:srgbClr val="FF0000"/>
                </a:solidFill>
                <a:latin typeface="仿宋" panose="02010609060101010101" pitchFamily="49" charset="-122"/>
                <a:ea typeface="仿宋" panose="02010609060101010101" pitchFamily="49" charset="-122"/>
              </a:rPr>
              <a:t>语言翻译系统</a:t>
            </a:r>
            <a:r>
              <a:rPr kumimoji="1" lang="zh-CN" altLang="en-US" sz="2400" dirty="0">
                <a:latin typeface="仿宋" panose="02010609060101010101" pitchFamily="49" charset="-122"/>
                <a:ea typeface="仿宋" panose="02010609060101010101" pitchFamily="49" charset="-122"/>
              </a:rPr>
              <a:t>：</a:t>
            </a:r>
            <a:r>
              <a:rPr kumimoji="1" lang="zh-CN" altLang="en-US" sz="2400" dirty="0">
                <a:solidFill>
                  <a:srgbClr val="FF0000"/>
                </a:solidFill>
                <a:latin typeface="仿宋" panose="02010609060101010101" pitchFamily="49" charset="-122"/>
                <a:ea typeface="仿宋" panose="02010609060101010101" pitchFamily="49" charset="-122"/>
              </a:rPr>
              <a:t>编译</a:t>
            </a:r>
            <a:r>
              <a:rPr kumimoji="1" lang="zh-CN" altLang="en-US" sz="2400" dirty="0">
                <a:latin typeface="仿宋" panose="02010609060101010101" pitchFamily="49" charset="-122"/>
                <a:ea typeface="仿宋" panose="02010609060101010101" pitchFamily="49" charset="-122"/>
              </a:rPr>
              <a:t>和</a:t>
            </a:r>
            <a:r>
              <a:rPr kumimoji="1" lang="zh-CN" altLang="en-US" sz="2400" dirty="0">
                <a:solidFill>
                  <a:srgbClr val="FF0000"/>
                </a:solidFill>
                <a:latin typeface="仿宋" panose="02010609060101010101" pitchFamily="49" charset="-122"/>
                <a:ea typeface="仿宋" panose="02010609060101010101" pitchFamily="49" charset="-122"/>
              </a:rPr>
              <a:t>解释</a:t>
            </a:r>
          </a:p>
          <a:p>
            <a:pPr lvl="1">
              <a:buFont typeface="Wingdings" panose="05000000000000000000" pitchFamily="2" charset="2"/>
              <a:buChar char="Ø"/>
            </a:pPr>
            <a:r>
              <a:rPr kumimoji="1" lang="zh-CN" altLang="en-US" sz="2400" dirty="0">
                <a:solidFill>
                  <a:srgbClr val="FF0000"/>
                </a:solidFill>
                <a:latin typeface="仿宋" panose="02010609060101010101" pitchFamily="49" charset="-122"/>
                <a:ea typeface="仿宋" panose="02010609060101010101" pitchFamily="49" charset="-122"/>
              </a:rPr>
              <a:t>编译</a:t>
            </a:r>
            <a:r>
              <a:rPr kumimoji="1" lang="zh-CN" altLang="en-US" sz="2400" dirty="0">
                <a:latin typeface="仿宋" panose="02010609060101010101" pitchFamily="49" charset="-122"/>
                <a:ea typeface="仿宋" panose="02010609060101010101" pitchFamily="49" charset="-122"/>
              </a:rPr>
              <a:t>程序：将源程序</a:t>
            </a:r>
            <a:r>
              <a:rPr kumimoji="1" lang="zh-CN" altLang="en-US" sz="2400" dirty="0">
                <a:solidFill>
                  <a:srgbClr val="FF0000"/>
                </a:solidFill>
                <a:latin typeface="仿宋" panose="02010609060101010101" pitchFamily="49" charset="-122"/>
                <a:ea typeface="仿宋" panose="02010609060101010101" pitchFamily="49" charset="-122"/>
              </a:rPr>
              <a:t>翻译</a:t>
            </a:r>
            <a:r>
              <a:rPr kumimoji="1" lang="zh-CN" altLang="en-US" sz="2400" dirty="0">
                <a:latin typeface="仿宋" panose="02010609060101010101" pitchFamily="49" charset="-122"/>
                <a:ea typeface="仿宋" panose="02010609060101010101" pitchFamily="49" charset="-122"/>
              </a:rPr>
              <a:t>出目标文件，并通过</a:t>
            </a:r>
            <a:r>
              <a:rPr kumimoji="1" lang="zh-CN" altLang="en-US" sz="2400" dirty="0">
                <a:solidFill>
                  <a:srgbClr val="FF0000"/>
                </a:solidFill>
                <a:latin typeface="仿宋" panose="02010609060101010101" pitchFamily="49" charset="-122"/>
                <a:ea typeface="仿宋" panose="02010609060101010101" pitchFamily="49" charset="-122"/>
              </a:rPr>
              <a:t>连接</a:t>
            </a:r>
            <a:r>
              <a:rPr kumimoji="1" lang="zh-CN" altLang="en-US" sz="2400" dirty="0">
                <a:latin typeface="仿宋" panose="02010609060101010101" pitchFamily="49" charset="-122"/>
                <a:ea typeface="仿宋" panose="02010609060101010101" pitchFamily="49" charset="-122"/>
              </a:rPr>
              <a:t>程序生成可执行文件。</a:t>
            </a:r>
          </a:p>
          <a:p>
            <a:pPr lvl="1">
              <a:buFont typeface="Wingdings" panose="05000000000000000000" pitchFamily="2" charset="2"/>
              <a:buChar char="Ø"/>
            </a:pPr>
            <a:r>
              <a:rPr kumimoji="1" lang="zh-CN" altLang="en-US" sz="2400" dirty="0">
                <a:solidFill>
                  <a:srgbClr val="FF0000"/>
                </a:solidFill>
                <a:latin typeface="仿宋" panose="02010609060101010101" pitchFamily="49" charset="-122"/>
                <a:ea typeface="仿宋" panose="02010609060101010101" pitchFamily="49" charset="-122"/>
              </a:rPr>
              <a:t>解释</a:t>
            </a:r>
            <a:r>
              <a:rPr kumimoji="1" lang="zh-CN" altLang="en-US" sz="2400" dirty="0">
                <a:latin typeface="仿宋" panose="02010609060101010101" pitchFamily="49" charset="-122"/>
                <a:ea typeface="仿宋" panose="02010609060101010101" pitchFamily="49" charset="-122"/>
              </a:rPr>
              <a:t>程序：不产生目标代码，对源程序逐句边解释边执行。</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程序</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952604" y="1194160"/>
            <a:ext cx="6198473" cy="2246769"/>
          </a:xfrm>
          <a:prstGeom prst="rect">
            <a:avLst/>
          </a:prstGeom>
          <a:noFill/>
        </p:spPr>
        <p:txBody>
          <a:bodyPr wrap="square">
            <a:spAutoFit/>
          </a:bodyPr>
          <a:lstStyle/>
          <a:p>
            <a:r>
              <a:rPr lang="zh-CN" altLang="en-US" sz="2800" dirty="0">
                <a:latin typeface="仿宋" panose="02010609060101010101" pitchFamily="49" charset="-122"/>
                <a:ea typeface="仿宋" panose="02010609060101010101" pitchFamily="49" charset="-122"/>
              </a:rPr>
              <a:t>程序设计过程的四个步骤</a:t>
            </a:r>
          </a:p>
          <a:p>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）分析问题，建立</a:t>
            </a:r>
            <a:r>
              <a:rPr lang="zh-CN" altLang="en-US" sz="2800" dirty="0">
                <a:solidFill>
                  <a:srgbClr val="FF0000"/>
                </a:solidFill>
                <a:latin typeface="仿宋" panose="02010609060101010101" pitchFamily="49" charset="-122"/>
                <a:ea typeface="仿宋" panose="02010609060101010101" pitchFamily="49" charset="-122"/>
              </a:rPr>
              <a:t>数学模型</a:t>
            </a:r>
            <a:r>
              <a:rPr lang="zh-CN" altLang="en-US" sz="2800" dirty="0">
                <a:latin typeface="仿宋" panose="02010609060101010101" pitchFamily="49" charset="-122"/>
                <a:ea typeface="仿宋" panose="02010609060101010101" pitchFamily="49" charset="-122"/>
              </a:rPr>
              <a:t>。</a:t>
            </a:r>
          </a:p>
          <a:p>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）确定数据结构和算法。</a:t>
            </a:r>
          </a:p>
          <a:p>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3</a:t>
            </a:r>
            <a:r>
              <a:rPr lang="zh-CN" altLang="en-US" sz="2800" dirty="0">
                <a:latin typeface="仿宋" panose="02010609060101010101" pitchFamily="49" charset="-122"/>
                <a:ea typeface="仿宋" panose="02010609060101010101" pitchFamily="49" charset="-122"/>
              </a:rPr>
              <a:t>）编制程序。</a:t>
            </a:r>
          </a:p>
          <a:p>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4</a:t>
            </a:r>
            <a:r>
              <a:rPr lang="zh-CN" altLang="en-US" sz="2800" dirty="0">
                <a:latin typeface="仿宋" panose="02010609060101010101" pitchFamily="49" charset="-122"/>
                <a:ea typeface="仿宋" panose="02010609060101010101" pitchFamily="49" charset="-122"/>
              </a:rPr>
              <a:t>）调试程序。</a:t>
            </a:r>
            <a:endParaRPr lang="en-US" altLang="zh-CN" sz="2800" dirty="0">
              <a:latin typeface="仿宋" panose="02010609060101010101" pitchFamily="49" charset="-122"/>
              <a:ea typeface="仿宋" panose="02010609060101010101" pitchFamily="49" charset="-122"/>
            </a:endParaRP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算法</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944789" y="1024791"/>
            <a:ext cx="10302421" cy="4832092"/>
          </a:xfrm>
          <a:prstGeom prst="rect">
            <a:avLst/>
          </a:prstGeom>
          <a:noFill/>
        </p:spPr>
        <p:txBody>
          <a:bodyPr wrap="square">
            <a:spAutoFit/>
          </a:bodyPr>
          <a:lstStyle/>
          <a:p>
            <a:r>
              <a:rPr lang="zh-CN" altLang="en-US" sz="2800" b="1" dirty="0">
                <a:latin typeface="仿宋" panose="02010609060101010101" pitchFamily="49" charset="-122"/>
                <a:ea typeface="仿宋" panose="02010609060101010101" pitchFamily="49" charset="-122"/>
              </a:rPr>
              <a:t>算法的定义</a:t>
            </a:r>
            <a:r>
              <a:rPr lang="en-US" altLang="zh-CN" sz="2800" b="1" dirty="0">
                <a:latin typeface="仿宋" panose="02010609060101010101" pitchFamily="49" charset="-122"/>
                <a:ea typeface="仿宋" panose="02010609060101010101" pitchFamily="49" charset="-122"/>
              </a:rPr>
              <a:t>:</a:t>
            </a:r>
            <a:r>
              <a:rPr lang="zh-CN" altLang="en-US" sz="2800" b="1" dirty="0">
                <a:latin typeface="仿宋" panose="02010609060101010101" pitchFamily="49" charset="-122"/>
                <a:ea typeface="仿宋" panose="02010609060101010101" pitchFamily="49" charset="-122"/>
              </a:rPr>
              <a:t>算法就是解决问题的</a:t>
            </a:r>
            <a:r>
              <a:rPr lang="zh-CN" altLang="en-US" sz="2800" b="1" dirty="0">
                <a:solidFill>
                  <a:srgbClr val="FF0000"/>
                </a:solidFill>
                <a:latin typeface="仿宋" panose="02010609060101010101" pitchFamily="49" charset="-122"/>
                <a:ea typeface="仿宋" panose="02010609060101010101" pitchFamily="49" charset="-122"/>
              </a:rPr>
              <a:t>有限步骤</a:t>
            </a:r>
            <a:endParaRPr lang="en-US" altLang="zh-CN" sz="2800" b="1" dirty="0">
              <a:solidFill>
                <a:srgbClr val="FF0000"/>
              </a:solidFill>
              <a:latin typeface="仿宋" panose="02010609060101010101" pitchFamily="49" charset="-122"/>
              <a:ea typeface="仿宋" panose="02010609060101010101" pitchFamily="49" charset="-122"/>
            </a:endParaRPr>
          </a:p>
          <a:p>
            <a:r>
              <a:rPr lang="zh-CN" altLang="en-US" sz="2800" b="1" dirty="0">
                <a:latin typeface="仿宋" panose="02010609060101010101" pitchFamily="49" charset="-122"/>
                <a:ea typeface="仿宋" panose="02010609060101010101" pitchFamily="49" charset="-122"/>
              </a:rPr>
              <a:t>算法的基本特征</a:t>
            </a:r>
            <a:r>
              <a:rPr lang="en-US" altLang="zh-CN" sz="2800" b="1" dirty="0">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r>
              <a:rPr lang="zh-CN" altLang="en-US" sz="2800" b="1" dirty="0">
                <a:solidFill>
                  <a:schemeClr val="accent6"/>
                </a:solidFill>
                <a:latin typeface="仿宋" panose="02010609060101010101" pitchFamily="49" charset="-122"/>
                <a:ea typeface="仿宋" panose="02010609060101010101" pitchFamily="49" charset="-122"/>
              </a:rPr>
              <a:t>有穷性</a:t>
            </a:r>
            <a:r>
              <a:rPr lang="zh-CN" altLang="en-US" sz="2800" dirty="0">
                <a:latin typeface="仿宋" panose="02010609060101010101" pitchFamily="49" charset="-122"/>
                <a:ea typeface="仿宋" panose="02010609060101010101" pitchFamily="49" charset="-122"/>
              </a:rPr>
              <a:t>：一个算法必须在执行有限个操作步骤后终止</a:t>
            </a:r>
          </a:p>
          <a:p>
            <a:pPr marL="457200" indent="-457200">
              <a:buFont typeface="Arial" panose="020B0604020202020204" pitchFamily="34" charset="0"/>
              <a:buChar char="•"/>
            </a:pPr>
            <a:r>
              <a:rPr lang="zh-CN" altLang="en-US" sz="2800" b="1" dirty="0">
                <a:solidFill>
                  <a:schemeClr val="accent6"/>
                </a:solidFill>
                <a:latin typeface="仿宋" panose="02010609060101010101" pitchFamily="49" charset="-122"/>
                <a:ea typeface="仿宋" panose="02010609060101010101" pitchFamily="49" charset="-122"/>
              </a:rPr>
              <a:t>确定性</a:t>
            </a:r>
            <a:r>
              <a:rPr lang="zh-CN" altLang="en-US" sz="2800" dirty="0">
                <a:latin typeface="仿宋" panose="02010609060101010101" pitchFamily="49" charset="-122"/>
                <a:ea typeface="仿宋" panose="02010609060101010101" pitchFamily="49" charset="-122"/>
              </a:rPr>
              <a:t>：算法中每一步的含义必须是确切的，不可出现任何二义性</a:t>
            </a:r>
          </a:p>
          <a:p>
            <a:pPr marL="457200" indent="-457200">
              <a:buFont typeface="Arial" panose="020B0604020202020204" pitchFamily="34" charset="0"/>
              <a:buChar char="•"/>
            </a:pPr>
            <a:r>
              <a:rPr lang="zh-CN" altLang="en-US" sz="2800" b="1" dirty="0">
                <a:solidFill>
                  <a:schemeClr val="accent6"/>
                </a:solidFill>
                <a:latin typeface="仿宋" panose="02010609060101010101" pitchFamily="49" charset="-122"/>
                <a:ea typeface="仿宋" panose="02010609060101010101" pitchFamily="49" charset="-122"/>
              </a:rPr>
              <a:t>有效性</a:t>
            </a:r>
            <a:r>
              <a:rPr lang="zh-CN" altLang="en-US" sz="2800" dirty="0">
                <a:latin typeface="仿宋" panose="02010609060101010101" pitchFamily="49" charset="-122"/>
                <a:ea typeface="仿宋" panose="02010609060101010101" pitchFamily="49" charset="-122"/>
              </a:rPr>
              <a:t>：算法中的每一步操作都应该能有效执行，一个不可执行的操作是无效的</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b="1" dirty="0">
                <a:solidFill>
                  <a:schemeClr val="accent6"/>
                </a:solidFill>
                <a:latin typeface="仿宋" panose="02010609060101010101" pitchFamily="49" charset="-122"/>
                <a:ea typeface="仿宋" panose="02010609060101010101" pitchFamily="49" charset="-122"/>
              </a:rPr>
              <a:t>有零个或多个输入</a:t>
            </a:r>
            <a:r>
              <a:rPr lang="zh-CN" altLang="en-US" sz="2800" dirty="0">
                <a:latin typeface="仿宋" panose="02010609060101010101" pitchFamily="49" charset="-122"/>
                <a:ea typeface="仿宋" panose="02010609060101010101" pitchFamily="49" charset="-122"/>
              </a:rPr>
              <a:t>：这里的输入是指在算法开始之前所需要的初始数据，输入的多少取决于特定的问题</a:t>
            </a:r>
          </a:p>
          <a:p>
            <a:pPr marL="457200" indent="-457200">
              <a:buFont typeface="Arial" panose="020B0604020202020204" pitchFamily="34" charset="0"/>
              <a:buChar char="•"/>
            </a:pPr>
            <a:r>
              <a:rPr lang="zh-CN" altLang="en-US" sz="2800" b="1" dirty="0">
                <a:solidFill>
                  <a:schemeClr val="accent6"/>
                </a:solidFill>
                <a:latin typeface="仿宋" panose="02010609060101010101" pitchFamily="49" charset="-122"/>
                <a:ea typeface="仿宋" panose="02010609060101010101" pitchFamily="49" charset="-122"/>
              </a:rPr>
              <a:t>有一个或多个输出</a:t>
            </a:r>
            <a:r>
              <a:rPr lang="zh-CN" altLang="en-US" sz="2800" dirty="0">
                <a:latin typeface="仿宋" panose="02010609060101010101" pitchFamily="49" charset="-122"/>
                <a:ea typeface="仿宋" panose="02010609060101010101" pitchFamily="49" charset="-122"/>
              </a:rPr>
              <a:t>：所谓输出是指与输入有某种特定关系的量，在一个完整的算法中至少会有一个输出。</a:t>
            </a:r>
            <a:endParaRPr lang="en-US" altLang="zh-CN" sz="2800" dirty="0">
              <a:latin typeface="仿宋" panose="02010609060101010101" pitchFamily="49" charset="-122"/>
              <a:ea typeface="仿宋" panose="02010609060101010101" pitchFamily="49" charset="-122"/>
            </a:endParaRP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431473" y="10850"/>
            <a:ext cx="1540328"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算法</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944789" y="1024791"/>
            <a:ext cx="10302421" cy="4832092"/>
          </a:xfrm>
          <a:prstGeom prst="rect">
            <a:avLst/>
          </a:prstGeom>
          <a:noFill/>
        </p:spPr>
        <p:txBody>
          <a:bodyPr wrap="square">
            <a:spAutoFit/>
          </a:bodyPr>
          <a:lstStyle/>
          <a:p>
            <a:r>
              <a:rPr lang="zh-CN" altLang="en-US" sz="2800" b="1" dirty="0">
                <a:latin typeface="仿宋" panose="02010609060101010101" pitchFamily="49" charset="-122"/>
                <a:ea typeface="仿宋" panose="02010609060101010101" pitchFamily="49" charset="-122"/>
              </a:rPr>
              <a:t>迭代</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通过重复执行一组指令来逐步接近问题的解决方案。在迭代中，通常使用循环结构（如 </a:t>
            </a:r>
            <a:r>
              <a:rPr lang="en-US" altLang="zh-CN" sz="2800" dirty="0">
                <a:latin typeface="仿宋" panose="02010609060101010101" pitchFamily="49" charset="-122"/>
                <a:ea typeface="仿宋" panose="02010609060101010101" pitchFamily="49" charset="-122"/>
              </a:rPr>
              <a:t>for </a:t>
            </a:r>
            <a:r>
              <a:rPr lang="zh-CN" altLang="en-US" sz="2800" dirty="0">
                <a:latin typeface="仿宋" panose="02010609060101010101" pitchFamily="49" charset="-122"/>
                <a:ea typeface="仿宋" panose="02010609060101010101" pitchFamily="49" charset="-122"/>
              </a:rPr>
              <a:t>或 </a:t>
            </a:r>
            <a:r>
              <a:rPr lang="en-US" altLang="zh-CN" sz="2800" dirty="0">
                <a:latin typeface="仿宋" panose="02010609060101010101" pitchFamily="49" charset="-122"/>
                <a:ea typeface="仿宋" panose="02010609060101010101" pitchFamily="49" charset="-122"/>
              </a:rPr>
              <a:t>while </a:t>
            </a:r>
            <a:r>
              <a:rPr lang="zh-CN" altLang="en-US" sz="2800" dirty="0">
                <a:latin typeface="仿宋" panose="02010609060101010101" pitchFamily="49" charset="-122"/>
                <a:ea typeface="仿宋" panose="02010609060101010101" pitchFamily="49" charset="-122"/>
              </a:rPr>
              <a:t>循环），每次循环都会更新状态，并且多次迭代直到达到结束条件。</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如课本中展示的辗转相除法就是通过多次迭代解决问题的</a:t>
            </a:r>
            <a:endParaRPr lang="en-US" altLang="zh-CN" sz="2800" dirty="0">
              <a:latin typeface="仿宋" panose="02010609060101010101" pitchFamily="49" charset="-122"/>
              <a:ea typeface="仿宋" panose="02010609060101010101" pitchFamily="49" charset="-122"/>
            </a:endParaRPr>
          </a:p>
          <a:p>
            <a:r>
              <a:rPr lang="zh-CN" altLang="en-US" sz="2800" b="1" dirty="0">
                <a:latin typeface="仿宋" panose="02010609060101010101" pitchFamily="49" charset="-122"/>
                <a:ea typeface="仿宋" panose="02010609060101010101" pitchFamily="49" charset="-122"/>
              </a:rPr>
              <a:t>递归</a:t>
            </a:r>
            <a:endParaRPr lang="en-US" altLang="zh-CN" sz="2800" b="1"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函数调用自身来解决更小的子问题，直到达到基本情况，然后解决原始问题。</a:t>
            </a:r>
            <a:endParaRPr lang="en-US" altLang="zh-CN" sz="2800" dirty="0">
              <a:latin typeface="仿宋" panose="02010609060101010101" pitchFamily="49" charset="-122"/>
              <a:ea typeface="仿宋" panose="02010609060101010101" pitchFamily="49" charset="-122"/>
            </a:endParaRP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求解斐波那契数列时可以通过</a:t>
            </a:r>
            <a:r>
              <a:rPr lang="en-US" altLang="zh-CN" sz="2800" dirty="0">
                <a:latin typeface="仿宋" panose="02010609060101010101" pitchFamily="49" charset="-122"/>
                <a:ea typeface="仿宋" panose="02010609060101010101" pitchFamily="49" charset="-122"/>
              </a:rPr>
              <a:t>F(n)=F(n-1)+F(n-2)</a:t>
            </a:r>
            <a:r>
              <a:rPr lang="zh-CN" altLang="en-US" sz="2800" dirty="0">
                <a:latin typeface="仿宋" panose="02010609060101010101" pitchFamily="49" charset="-122"/>
                <a:ea typeface="仿宋" panose="02010609060101010101" pitchFamily="49" charset="-122"/>
              </a:rPr>
              <a:t>这一条式子反复调用同一个函数来求解</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其实递推的时空开销更小</a:t>
            </a:r>
            <a:r>
              <a:rPr lang="en-US" altLang="zh-CN" sz="2800" dirty="0">
                <a:latin typeface="仿宋" panose="02010609060101010101" pitchFamily="49" charset="-122"/>
                <a:ea typeface="仿宋" panose="02010609060101010101" pitchFamily="49" charset="-122"/>
              </a:rPr>
              <a:t>)</a:t>
            </a:r>
          </a:p>
          <a:p>
            <a:pPr marL="457200" indent="-457200">
              <a:buFont typeface="Arial" panose="020B0604020202020204" pitchFamily="34" charset="0"/>
              <a:buChar char="•"/>
            </a:pPr>
            <a:r>
              <a:rPr lang="zh-CN" altLang="en-US" sz="2800" dirty="0">
                <a:latin typeface="仿宋" panose="02010609060101010101" pitchFamily="49" charset="-122"/>
                <a:ea typeface="仿宋" panose="02010609060101010101" pitchFamily="49" charset="-122"/>
              </a:rPr>
              <a:t>汉诺塔问题</a:t>
            </a:r>
            <a:endParaRPr lang="en-US" altLang="zh-CN" sz="2800" dirty="0">
              <a:latin typeface="仿宋" panose="02010609060101010101" pitchFamily="49" charset="-122"/>
              <a:ea typeface="仿宋" panose="02010609060101010101" pitchFamily="49" charset="-122"/>
            </a:endParaRP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流程图: 数据 6"/>
          <p:cNvSpPr/>
          <p:nvPr/>
        </p:nvSpPr>
        <p:spPr>
          <a:xfrm>
            <a:off x="2173515" y="1972916"/>
            <a:ext cx="3251200" cy="1132114"/>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仿宋" panose="02010609060101010101" pitchFamily="49" charset="-122"/>
                <a:ea typeface="仿宋" panose="02010609060101010101" pitchFamily="49" charset="-122"/>
              </a:rPr>
              <a:t>输入</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输出</a:t>
            </a:r>
          </a:p>
        </p:txBody>
      </p:sp>
      <p:sp>
        <p:nvSpPr>
          <p:cNvPr id="8" name="流程图: 过程 7"/>
          <p:cNvSpPr/>
          <p:nvPr/>
        </p:nvSpPr>
        <p:spPr>
          <a:xfrm>
            <a:off x="6545944" y="1972916"/>
            <a:ext cx="2206171" cy="112485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仿宋" panose="02010609060101010101" pitchFamily="49" charset="-122"/>
                <a:ea typeface="仿宋" panose="02010609060101010101" pitchFamily="49" charset="-122"/>
              </a:rPr>
              <a:t>处理</a:t>
            </a:r>
          </a:p>
        </p:txBody>
      </p:sp>
      <p:sp>
        <p:nvSpPr>
          <p:cNvPr id="9" name="流程图: 决策 8"/>
          <p:cNvSpPr/>
          <p:nvPr/>
        </p:nvSpPr>
        <p:spPr>
          <a:xfrm>
            <a:off x="6585859" y="3921459"/>
            <a:ext cx="2126342" cy="112485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仿宋" panose="02010609060101010101" pitchFamily="49" charset="-122"/>
                <a:ea typeface="仿宋" panose="02010609060101010101" pitchFamily="49" charset="-122"/>
              </a:rPr>
              <a:t>判断</a:t>
            </a:r>
          </a:p>
        </p:txBody>
      </p:sp>
      <p:sp>
        <p:nvSpPr>
          <p:cNvPr id="10" name="流程图: 终止 9"/>
          <p:cNvSpPr/>
          <p:nvPr/>
        </p:nvSpPr>
        <p:spPr>
          <a:xfrm>
            <a:off x="2630715" y="4084745"/>
            <a:ext cx="2024742" cy="885371"/>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仿宋" panose="02010609060101010101" pitchFamily="49" charset="-122"/>
                <a:ea typeface="仿宋" panose="02010609060101010101" pitchFamily="49" charset="-122"/>
              </a:rPr>
              <a:t>开始</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结束</a:t>
            </a:r>
          </a:p>
        </p:txBody>
      </p:sp>
      <p:sp>
        <p:nvSpPr>
          <p:cNvPr id="11" name="文本框 10"/>
          <p:cNvSpPr txBox="1"/>
          <p:nvPr/>
        </p:nvSpPr>
        <p:spPr>
          <a:xfrm>
            <a:off x="1649154" y="95250"/>
            <a:ext cx="5373007"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流程框及其作用</a:t>
            </a:r>
            <a:endParaRPr lang="en-US" altLang="zh-CN" sz="4400" dirty="0">
              <a:latin typeface="仿宋" panose="02010609060101010101" pitchFamily="49" charset="-122"/>
              <a:ea typeface="仿宋" panose="02010609060101010101" pitchFamily="49" charset="-122"/>
            </a:endParaRPr>
          </a:p>
        </p:txBody>
      </p:sp>
      <p:pic>
        <p:nvPicPr>
          <p:cNvPr id="1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040493" y="875921"/>
            <a:ext cx="2750456"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顺序结构</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3992338" y="901198"/>
            <a:ext cx="2750456"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选择结构</a:t>
            </a:r>
            <a:endParaRPr lang="en-US" altLang="zh-CN" sz="4400" dirty="0">
              <a:latin typeface="仿宋" panose="02010609060101010101" pitchFamily="49" charset="-122"/>
              <a:ea typeface="仿宋" panose="02010609060101010101" pitchFamily="49" charset="-122"/>
            </a:endParaRPr>
          </a:p>
        </p:txBody>
      </p:sp>
      <p:sp>
        <p:nvSpPr>
          <p:cNvPr id="9" name="文本框 8"/>
          <p:cNvSpPr txBox="1"/>
          <p:nvPr/>
        </p:nvSpPr>
        <p:spPr>
          <a:xfrm>
            <a:off x="7414988" y="909382"/>
            <a:ext cx="2750456"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循环结构</a:t>
            </a:r>
            <a:endParaRPr lang="en-US" altLang="zh-CN" sz="4400" dirty="0">
              <a:latin typeface="仿宋" panose="02010609060101010101" pitchFamily="49" charset="-122"/>
              <a:ea typeface="仿宋" panose="02010609060101010101" pitchFamily="49" charset="-122"/>
            </a:endParaRPr>
          </a:p>
        </p:txBody>
      </p:sp>
      <p:sp>
        <p:nvSpPr>
          <p:cNvPr id="10" name="矩形 9"/>
          <p:cNvSpPr/>
          <p:nvPr/>
        </p:nvSpPr>
        <p:spPr>
          <a:xfrm>
            <a:off x="1628593" y="1992870"/>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1" name="矩形 10"/>
          <p:cNvSpPr/>
          <p:nvPr/>
        </p:nvSpPr>
        <p:spPr>
          <a:xfrm>
            <a:off x="1628593" y="3349956"/>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2" name="矩形 11"/>
          <p:cNvSpPr/>
          <p:nvPr/>
        </p:nvSpPr>
        <p:spPr>
          <a:xfrm>
            <a:off x="1628593" y="4815899"/>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3" name="直接箭头连接符 12"/>
          <p:cNvCxnSpPr>
            <a:stCxn id="10" idx="2"/>
            <a:endCxn id="11" idx="0"/>
          </p:cNvCxnSpPr>
          <p:nvPr/>
        </p:nvCxnSpPr>
        <p:spPr>
          <a:xfrm>
            <a:off x="2252707" y="2740356"/>
            <a:ext cx="0" cy="60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1" idx="2"/>
            <a:endCxn id="12" idx="0"/>
          </p:cNvCxnSpPr>
          <p:nvPr/>
        </p:nvCxnSpPr>
        <p:spPr>
          <a:xfrm>
            <a:off x="2252707" y="4097442"/>
            <a:ext cx="0" cy="718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流程图: 决策 14"/>
          <p:cNvSpPr/>
          <p:nvPr/>
        </p:nvSpPr>
        <p:spPr>
          <a:xfrm>
            <a:off x="4571065" y="2243740"/>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t>
            </a:r>
            <a:endParaRPr lang="zh-CN" altLang="en-US" dirty="0"/>
          </a:p>
        </p:txBody>
      </p:sp>
      <p:cxnSp>
        <p:nvCxnSpPr>
          <p:cNvPr id="16" name="连接符: 肘形 15"/>
          <p:cNvCxnSpPr>
            <a:stCxn id="15" idx="3"/>
            <a:endCxn id="19" idx="0"/>
          </p:cNvCxnSpPr>
          <p:nvPr/>
        </p:nvCxnSpPr>
        <p:spPr>
          <a:xfrm>
            <a:off x="6116833" y="2628461"/>
            <a:ext cx="302078" cy="11792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连接符: 肘形 16"/>
          <p:cNvCxnSpPr>
            <a:stCxn id="15" idx="1"/>
            <a:endCxn id="18" idx="0"/>
          </p:cNvCxnSpPr>
          <p:nvPr/>
        </p:nvCxnSpPr>
        <p:spPr>
          <a:xfrm rot="10800000" flipV="1">
            <a:off x="4180989" y="2628461"/>
            <a:ext cx="390076" cy="11792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 name="矩形 17"/>
          <p:cNvSpPr/>
          <p:nvPr/>
        </p:nvSpPr>
        <p:spPr>
          <a:xfrm>
            <a:off x="3556875" y="3807745"/>
            <a:ext cx="1248228" cy="625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9" name="矩形 18"/>
          <p:cNvSpPr/>
          <p:nvPr/>
        </p:nvSpPr>
        <p:spPr>
          <a:xfrm>
            <a:off x="5794797" y="3807745"/>
            <a:ext cx="1248228" cy="625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20" name="连接符: 肘形 19"/>
          <p:cNvCxnSpPr>
            <a:stCxn id="18" idx="2"/>
          </p:cNvCxnSpPr>
          <p:nvPr/>
        </p:nvCxnSpPr>
        <p:spPr>
          <a:xfrm rot="16200000" flipH="1">
            <a:off x="4625488" y="3989177"/>
            <a:ext cx="747484" cy="1636482"/>
          </a:xfrm>
          <a:prstGeom prst="bentConnector2">
            <a:avLst/>
          </a:prstGeom>
        </p:spPr>
        <p:style>
          <a:lnRef idx="1">
            <a:schemeClr val="dk1"/>
          </a:lnRef>
          <a:fillRef idx="0">
            <a:schemeClr val="dk1"/>
          </a:fillRef>
          <a:effectRef idx="0">
            <a:schemeClr val="dk1"/>
          </a:effectRef>
          <a:fontRef idx="minor">
            <a:schemeClr val="tx1"/>
          </a:fontRef>
        </p:style>
      </p:cxnSp>
      <p:cxnSp>
        <p:nvCxnSpPr>
          <p:cNvPr id="21" name="连接符: 肘形 20"/>
          <p:cNvCxnSpPr>
            <a:stCxn id="19" idx="2"/>
          </p:cNvCxnSpPr>
          <p:nvPr/>
        </p:nvCxnSpPr>
        <p:spPr>
          <a:xfrm rot="5400000">
            <a:off x="5060923" y="3823174"/>
            <a:ext cx="747486" cy="1968490"/>
          </a:xfrm>
          <a:prstGeom prst="bentConnector2">
            <a:avLst/>
          </a:prstGeom>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343949" y="5181160"/>
            <a:ext cx="0" cy="750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流程图: 决策 22"/>
          <p:cNvSpPr/>
          <p:nvPr/>
        </p:nvSpPr>
        <p:spPr>
          <a:xfrm>
            <a:off x="8152465" y="2304336"/>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t>
            </a:r>
            <a:endParaRPr lang="zh-CN" altLang="en-US" dirty="0"/>
          </a:p>
        </p:txBody>
      </p:sp>
      <p:sp>
        <p:nvSpPr>
          <p:cNvPr id="24" name="矩形 23"/>
          <p:cNvSpPr/>
          <p:nvPr/>
        </p:nvSpPr>
        <p:spPr>
          <a:xfrm>
            <a:off x="8301235" y="3702423"/>
            <a:ext cx="1248228" cy="625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25" name="直接箭头连接符 24"/>
          <p:cNvCxnSpPr>
            <a:stCxn id="23" idx="2"/>
            <a:endCxn id="24" idx="0"/>
          </p:cNvCxnSpPr>
          <p:nvPr/>
        </p:nvCxnSpPr>
        <p:spPr>
          <a:xfrm>
            <a:off x="8925349" y="3073777"/>
            <a:ext cx="0" cy="628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连接符: 肘形 25"/>
          <p:cNvCxnSpPr>
            <a:endCxn id="24" idx="1"/>
          </p:cNvCxnSpPr>
          <p:nvPr/>
        </p:nvCxnSpPr>
        <p:spPr>
          <a:xfrm rot="16200000" flipH="1">
            <a:off x="6943153" y="2657307"/>
            <a:ext cx="1881140" cy="835024"/>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7466211" y="2134249"/>
            <a:ext cx="1459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endCxn id="15" idx="0"/>
          </p:cNvCxnSpPr>
          <p:nvPr/>
        </p:nvCxnSpPr>
        <p:spPr>
          <a:xfrm>
            <a:off x="5343949" y="1639316"/>
            <a:ext cx="0" cy="604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3" idx="0"/>
          </p:cNvCxnSpPr>
          <p:nvPr/>
        </p:nvCxnSpPr>
        <p:spPr>
          <a:xfrm>
            <a:off x="8925349" y="1549008"/>
            <a:ext cx="0" cy="755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连接符: 肘形 29"/>
          <p:cNvCxnSpPr>
            <a:stCxn id="23" idx="3"/>
          </p:cNvCxnSpPr>
          <p:nvPr/>
        </p:nvCxnSpPr>
        <p:spPr>
          <a:xfrm>
            <a:off x="9698233" y="2689057"/>
            <a:ext cx="1174750" cy="2377713"/>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连接符: 肘形 30"/>
          <p:cNvCxnSpPr>
            <a:endCxn id="32" idx="0"/>
          </p:cNvCxnSpPr>
          <p:nvPr/>
        </p:nvCxnSpPr>
        <p:spPr>
          <a:xfrm rot="10800000" flipV="1">
            <a:off x="8925350" y="5066771"/>
            <a:ext cx="1947639" cy="2246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2" name="矩形 31"/>
          <p:cNvSpPr/>
          <p:nvPr/>
        </p:nvSpPr>
        <p:spPr>
          <a:xfrm>
            <a:off x="8301235" y="5291375"/>
            <a:ext cx="1248228" cy="625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3" name="文本框 32"/>
          <p:cNvSpPr txBox="1"/>
          <p:nvPr/>
        </p:nvSpPr>
        <p:spPr>
          <a:xfrm>
            <a:off x="6069213" y="2192669"/>
            <a:ext cx="311304" cy="369332"/>
          </a:xfrm>
          <a:prstGeom prst="rect">
            <a:avLst/>
          </a:prstGeom>
          <a:noFill/>
        </p:spPr>
        <p:txBody>
          <a:bodyPr wrap="square" rtlCol="0">
            <a:spAutoFit/>
          </a:bodyPr>
          <a:lstStyle/>
          <a:p>
            <a:r>
              <a:rPr lang="en-US" altLang="zh-CN" dirty="0"/>
              <a:t>N</a:t>
            </a:r>
            <a:endParaRPr lang="zh-CN" altLang="en-US" dirty="0"/>
          </a:p>
        </p:txBody>
      </p:sp>
      <p:sp>
        <p:nvSpPr>
          <p:cNvPr id="34" name="文本框 33"/>
          <p:cNvSpPr txBox="1"/>
          <p:nvPr/>
        </p:nvSpPr>
        <p:spPr>
          <a:xfrm>
            <a:off x="4307381" y="2192669"/>
            <a:ext cx="311304" cy="369332"/>
          </a:xfrm>
          <a:prstGeom prst="rect">
            <a:avLst/>
          </a:prstGeom>
          <a:noFill/>
        </p:spPr>
        <p:txBody>
          <a:bodyPr wrap="square" rtlCol="0">
            <a:spAutoFit/>
          </a:bodyPr>
          <a:lstStyle/>
          <a:p>
            <a:r>
              <a:rPr lang="en-US" altLang="zh-CN" dirty="0"/>
              <a:t>Y</a:t>
            </a:r>
            <a:endParaRPr lang="zh-CN" altLang="en-US" dirty="0"/>
          </a:p>
        </p:txBody>
      </p:sp>
      <p:sp>
        <p:nvSpPr>
          <p:cNvPr id="35" name="文本框 34"/>
          <p:cNvSpPr txBox="1"/>
          <p:nvPr/>
        </p:nvSpPr>
        <p:spPr>
          <a:xfrm>
            <a:off x="9743517" y="2326249"/>
            <a:ext cx="311304" cy="369332"/>
          </a:xfrm>
          <a:prstGeom prst="rect">
            <a:avLst/>
          </a:prstGeom>
          <a:noFill/>
        </p:spPr>
        <p:txBody>
          <a:bodyPr wrap="square" rtlCol="0">
            <a:spAutoFit/>
          </a:bodyPr>
          <a:lstStyle/>
          <a:p>
            <a:r>
              <a:rPr lang="en-US" altLang="zh-CN" dirty="0"/>
              <a:t>N</a:t>
            </a:r>
            <a:endParaRPr lang="zh-CN" altLang="en-US" dirty="0"/>
          </a:p>
        </p:txBody>
      </p:sp>
      <p:sp>
        <p:nvSpPr>
          <p:cNvPr id="36" name="文本框 35"/>
          <p:cNvSpPr txBox="1"/>
          <p:nvPr/>
        </p:nvSpPr>
        <p:spPr>
          <a:xfrm>
            <a:off x="9037231" y="3109743"/>
            <a:ext cx="311304" cy="369332"/>
          </a:xfrm>
          <a:prstGeom prst="rect">
            <a:avLst/>
          </a:prstGeom>
          <a:noFill/>
        </p:spPr>
        <p:txBody>
          <a:bodyPr wrap="square" rtlCol="0">
            <a:spAutoFit/>
          </a:bodyPr>
          <a:lstStyle/>
          <a:p>
            <a:r>
              <a:rPr lang="en-US" altLang="zh-CN" dirty="0"/>
              <a:t>Y</a:t>
            </a:r>
            <a:endParaRPr lang="zh-CN" altLang="en-US" dirty="0"/>
          </a:p>
        </p:txBody>
      </p:sp>
      <p:sp>
        <p:nvSpPr>
          <p:cNvPr id="37" name="文本框 36"/>
          <p:cNvSpPr txBox="1"/>
          <p:nvPr/>
        </p:nvSpPr>
        <p:spPr>
          <a:xfrm>
            <a:off x="1502650" y="64909"/>
            <a:ext cx="6415799"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算法的三种基本结构</a:t>
            </a:r>
            <a:endParaRPr lang="en-US" altLang="zh-CN" sz="4400" dirty="0">
              <a:latin typeface="仿宋" panose="02010609060101010101" pitchFamily="49" charset="-122"/>
              <a:ea typeface="仿宋" panose="02010609060101010101" pitchFamily="49" charset="-122"/>
            </a:endParaRPr>
          </a:p>
        </p:txBody>
      </p:sp>
      <p:pic>
        <p:nvPicPr>
          <p:cNvPr id="3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5" grpId="0" animBg="1"/>
      <p:bldP spid="18" grpId="0" animBg="1"/>
      <p:bldP spid="19" grpId="0" animBg="1"/>
      <p:bldP spid="23" grpId="0" animBg="1"/>
      <p:bldP spid="24" grpId="0" animBg="1"/>
      <p:bldP spid="32" grpId="0" animBg="1"/>
      <p:bldP spid="33" grpId="0"/>
      <p:bldP spid="34" grpId="0"/>
      <p:bldP spid="35" grpId="0"/>
      <p:bldP spid="3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355725" y="95250"/>
            <a:ext cx="7207249"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设计一个从</a:t>
            </a:r>
            <a:r>
              <a:rPr lang="en-US" altLang="zh-CN" sz="4400" dirty="0">
                <a:latin typeface="仿宋" panose="02010609060101010101" pitchFamily="49" charset="-122"/>
                <a:ea typeface="仿宋" panose="02010609060101010101" pitchFamily="49" charset="-122"/>
              </a:rPr>
              <a:t>1</a:t>
            </a:r>
            <a:r>
              <a:rPr lang="zh-CN" altLang="en-US" sz="4400" dirty="0">
                <a:latin typeface="仿宋" panose="02010609060101010101" pitchFamily="49" charset="-122"/>
                <a:ea typeface="仿宋" panose="02010609060101010101" pitchFamily="49" charset="-122"/>
              </a:rPr>
              <a:t>累加到</a:t>
            </a:r>
            <a:r>
              <a:rPr lang="en-US" altLang="zh-CN" sz="4400" dirty="0">
                <a:latin typeface="仿宋" panose="02010609060101010101" pitchFamily="49" charset="-122"/>
                <a:ea typeface="仿宋" panose="02010609060101010101" pitchFamily="49" charset="-122"/>
              </a:rPr>
              <a:t>n</a:t>
            </a:r>
            <a:r>
              <a:rPr lang="zh-CN" altLang="en-US" sz="4400" dirty="0">
                <a:latin typeface="仿宋" panose="02010609060101010101" pitchFamily="49" charset="-122"/>
                <a:ea typeface="仿宋" panose="02010609060101010101" pitchFamily="49" charset="-122"/>
              </a:rPr>
              <a:t>的程序</a:t>
            </a:r>
            <a:endParaRPr lang="en-US" altLang="zh-CN" sz="4400" dirty="0">
              <a:latin typeface="仿宋" panose="02010609060101010101" pitchFamily="49" charset="-122"/>
              <a:ea typeface="仿宋" panose="02010609060101010101" pitchFamily="49" charset="-122"/>
            </a:endParaRPr>
          </a:p>
        </p:txBody>
      </p:sp>
      <p:sp>
        <p:nvSpPr>
          <p:cNvPr id="26" name="矩形 25"/>
          <p:cNvSpPr/>
          <p:nvPr/>
        </p:nvSpPr>
        <p:spPr>
          <a:xfrm>
            <a:off x="2275111" y="2247788"/>
            <a:ext cx="1248228" cy="747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1</a:t>
            </a:r>
          </a:p>
          <a:p>
            <a:pPr algn="ctr"/>
            <a:r>
              <a:rPr lang="en-US" altLang="zh-CN" dirty="0">
                <a:latin typeface="Consolas" panose="020B0609020204030204" pitchFamily="49" charset="0"/>
              </a:rPr>
              <a:t>sum</a:t>
            </a:r>
            <a:r>
              <a:rPr lang="zh-CN" altLang="en-US" dirty="0">
                <a:latin typeface="Consolas" panose="020B0609020204030204" pitchFamily="49" charset="0"/>
              </a:rPr>
              <a:t>←</a:t>
            </a:r>
            <a:r>
              <a:rPr lang="en-US" altLang="zh-CN" dirty="0">
                <a:latin typeface="Consolas" panose="020B0609020204030204" pitchFamily="49" charset="0"/>
              </a:rPr>
              <a:t>0</a:t>
            </a:r>
          </a:p>
        </p:txBody>
      </p:sp>
      <p:sp>
        <p:nvSpPr>
          <p:cNvPr id="27" name="流程图: 决策 26"/>
          <p:cNvSpPr/>
          <p:nvPr/>
        </p:nvSpPr>
        <p:spPr>
          <a:xfrm>
            <a:off x="2126347" y="3463585"/>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sp>
        <p:nvSpPr>
          <p:cNvPr id="28" name="矩形 27"/>
          <p:cNvSpPr/>
          <p:nvPr/>
        </p:nvSpPr>
        <p:spPr>
          <a:xfrm>
            <a:off x="2200727" y="4880004"/>
            <a:ext cx="1396998" cy="6259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Consolas" panose="020B0609020204030204" pitchFamily="49" charset="0"/>
              </a:rPr>
              <a:t>sum</a:t>
            </a:r>
            <a:r>
              <a:rPr lang="zh-CN" altLang="en-US" sz="1600" dirty="0">
                <a:latin typeface="Consolas" panose="020B0609020204030204" pitchFamily="49" charset="0"/>
              </a:rPr>
              <a:t>←</a:t>
            </a:r>
            <a:r>
              <a:rPr lang="en-US" altLang="zh-CN" sz="1600" dirty="0" err="1">
                <a:latin typeface="Consolas" panose="020B0609020204030204" pitchFamily="49" charset="0"/>
              </a:rPr>
              <a:t>sum+i</a:t>
            </a:r>
            <a:endParaRPr lang="en-US" altLang="zh-CN" sz="1600" dirty="0">
              <a:latin typeface="Consolas" panose="020B0609020204030204" pitchFamily="49" charset="0"/>
            </a:endParaRPr>
          </a:p>
          <a:p>
            <a:pPr algn="ctr"/>
            <a:r>
              <a:rPr lang="en-US" altLang="zh-CN" sz="1600" dirty="0" err="1">
                <a:latin typeface="Consolas" panose="020B0609020204030204" pitchFamily="49" charset="0"/>
              </a:rPr>
              <a:t>i</a:t>
            </a:r>
            <a:r>
              <a:rPr lang="zh-CN" altLang="en-US" sz="1600" dirty="0">
                <a:latin typeface="Consolas" panose="020B0609020204030204" pitchFamily="49" charset="0"/>
              </a:rPr>
              <a:t>←</a:t>
            </a:r>
            <a:r>
              <a:rPr lang="en-US" altLang="zh-CN" sz="1600" dirty="0">
                <a:latin typeface="Consolas" panose="020B0609020204030204" pitchFamily="49" charset="0"/>
              </a:rPr>
              <a:t>i+1</a:t>
            </a:r>
            <a:endParaRPr lang="zh-CN" altLang="en-US" sz="1600" dirty="0">
              <a:latin typeface="Consolas" panose="020B0609020204030204" pitchFamily="49" charset="0"/>
            </a:endParaRPr>
          </a:p>
        </p:txBody>
      </p:sp>
      <p:cxnSp>
        <p:nvCxnSpPr>
          <p:cNvPr id="29" name="直接箭头连接符 28"/>
          <p:cNvCxnSpPr>
            <a:stCxn id="27" idx="2"/>
            <a:endCxn id="28" idx="0"/>
          </p:cNvCxnSpPr>
          <p:nvPr/>
        </p:nvCxnSpPr>
        <p:spPr>
          <a:xfrm flipH="1">
            <a:off x="2899226" y="4233026"/>
            <a:ext cx="5" cy="6469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连接符: 肘形 29"/>
          <p:cNvCxnSpPr>
            <a:endCxn id="28" idx="1"/>
          </p:cNvCxnSpPr>
          <p:nvPr/>
        </p:nvCxnSpPr>
        <p:spPr>
          <a:xfrm rot="16200000" flipH="1">
            <a:off x="895370" y="3887612"/>
            <a:ext cx="1919587" cy="691128"/>
          </a:xfrm>
          <a:prstGeom prst="bentConnector2">
            <a:avLst/>
          </a:prstGeom>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1509599" y="3274447"/>
            <a:ext cx="1365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26" idx="2"/>
            <a:endCxn id="27" idx="0"/>
          </p:cNvCxnSpPr>
          <p:nvPr/>
        </p:nvCxnSpPr>
        <p:spPr>
          <a:xfrm>
            <a:off x="2899225" y="2995274"/>
            <a:ext cx="6" cy="468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连接符: 肘形 32"/>
          <p:cNvCxnSpPr>
            <a:stCxn id="27" idx="3"/>
          </p:cNvCxnSpPr>
          <p:nvPr/>
        </p:nvCxnSpPr>
        <p:spPr>
          <a:xfrm>
            <a:off x="3672115" y="3848306"/>
            <a:ext cx="1174750" cy="1711053"/>
          </a:xfrm>
          <a:prstGeom prst="bentConnector2">
            <a:avLst/>
          </a:prstGeom>
        </p:spPr>
        <p:style>
          <a:lnRef idx="1">
            <a:schemeClr val="dk1"/>
          </a:lnRef>
          <a:fillRef idx="0">
            <a:schemeClr val="dk1"/>
          </a:fillRef>
          <a:effectRef idx="0">
            <a:schemeClr val="dk1"/>
          </a:effectRef>
          <a:fontRef idx="minor">
            <a:schemeClr val="tx1"/>
          </a:fontRef>
        </p:style>
      </p:cxnSp>
      <p:cxnSp>
        <p:nvCxnSpPr>
          <p:cNvPr id="34" name="连接符: 肘形 33"/>
          <p:cNvCxnSpPr>
            <a:endCxn id="38" idx="1"/>
          </p:cNvCxnSpPr>
          <p:nvPr/>
        </p:nvCxnSpPr>
        <p:spPr>
          <a:xfrm rot="10800000" flipV="1">
            <a:off x="2899226" y="5559356"/>
            <a:ext cx="1947643" cy="3812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3717399" y="3485498"/>
            <a:ext cx="311304" cy="369332"/>
          </a:xfrm>
          <a:prstGeom prst="rect">
            <a:avLst/>
          </a:prstGeom>
          <a:noFill/>
        </p:spPr>
        <p:txBody>
          <a:bodyPr wrap="square" rtlCol="0">
            <a:spAutoFit/>
          </a:bodyPr>
          <a:lstStyle/>
          <a:p>
            <a:r>
              <a:rPr lang="en-US" altLang="zh-CN" dirty="0"/>
              <a:t>N</a:t>
            </a:r>
            <a:endParaRPr lang="zh-CN" altLang="en-US" dirty="0"/>
          </a:p>
        </p:txBody>
      </p:sp>
      <p:sp>
        <p:nvSpPr>
          <p:cNvPr id="36" name="文本框 35"/>
          <p:cNvSpPr txBox="1"/>
          <p:nvPr/>
        </p:nvSpPr>
        <p:spPr>
          <a:xfrm>
            <a:off x="3011113" y="4268992"/>
            <a:ext cx="311304" cy="369332"/>
          </a:xfrm>
          <a:prstGeom prst="rect">
            <a:avLst/>
          </a:prstGeom>
          <a:noFill/>
        </p:spPr>
        <p:txBody>
          <a:bodyPr wrap="square" rtlCol="0">
            <a:spAutoFit/>
          </a:bodyPr>
          <a:lstStyle/>
          <a:p>
            <a:r>
              <a:rPr lang="en-US" altLang="zh-CN" dirty="0"/>
              <a:t>Y</a:t>
            </a:r>
            <a:endParaRPr lang="zh-CN" altLang="en-US" dirty="0"/>
          </a:p>
        </p:txBody>
      </p:sp>
      <p:sp>
        <p:nvSpPr>
          <p:cNvPr id="37" name="文本框 36"/>
          <p:cNvSpPr txBox="1"/>
          <p:nvPr/>
        </p:nvSpPr>
        <p:spPr>
          <a:xfrm>
            <a:off x="6096000" y="4453658"/>
            <a:ext cx="4311644" cy="1446550"/>
          </a:xfrm>
          <a:prstGeom prst="rect">
            <a:avLst/>
          </a:prstGeom>
          <a:noFill/>
        </p:spPr>
        <p:txBody>
          <a:bodyPr wrap="square" rtlCol="0">
            <a:spAutoFit/>
          </a:bodyPr>
          <a:lstStyle/>
          <a:p>
            <a:r>
              <a:rPr lang="zh-CN" altLang="en-US" sz="4400" dirty="0">
                <a:solidFill>
                  <a:srgbClr val="FF0000"/>
                </a:solidFill>
                <a:latin typeface="仿宋" panose="02010609060101010101" pitchFamily="49" charset="-122"/>
                <a:ea typeface="仿宋" panose="02010609060101010101" pitchFamily="49" charset="-122"/>
              </a:rPr>
              <a:t>开始和结束</a:t>
            </a:r>
            <a:r>
              <a:rPr lang="en-US" altLang="zh-CN" sz="4400" dirty="0">
                <a:solidFill>
                  <a:srgbClr val="FF0000"/>
                </a:solidFill>
                <a:latin typeface="仿宋" panose="02010609060101010101" pitchFamily="49" charset="-122"/>
                <a:ea typeface="仿宋" panose="02010609060101010101" pitchFamily="49" charset="-122"/>
              </a:rPr>
              <a:t>,</a:t>
            </a:r>
            <a:r>
              <a:rPr lang="zh-CN" altLang="en-US" sz="4400" dirty="0">
                <a:solidFill>
                  <a:srgbClr val="FF0000"/>
                </a:solidFill>
                <a:latin typeface="仿宋" panose="02010609060101010101" pitchFamily="49" charset="-122"/>
                <a:ea typeface="仿宋" panose="02010609060101010101" pitchFamily="49" charset="-122"/>
              </a:rPr>
              <a:t>略</a:t>
            </a:r>
            <a:endParaRPr lang="en-US" altLang="zh-CN" sz="4400" dirty="0">
              <a:solidFill>
                <a:srgbClr val="FF0000"/>
              </a:solidFill>
              <a:latin typeface="仿宋" panose="02010609060101010101" pitchFamily="49" charset="-122"/>
              <a:ea typeface="仿宋" panose="02010609060101010101" pitchFamily="49" charset="-122"/>
            </a:endParaRPr>
          </a:p>
          <a:p>
            <a:r>
              <a:rPr lang="zh-CN" altLang="en-US" sz="4400" dirty="0">
                <a:solidFill>
                  <a:srgbClr val="FF0000"/>
                </a:solidFill>
                <a:latin typeface="仿宋" panose="02010609060101010101" pitchFamily="49" charset="-122"/>
                <a:ea typeface="仿宋" panose="02010609060101010101" pitchFamily="49" charset="-122"/>
              </a:rPr>
              <a:t>但是这很重要</a:t>
            </a:r>
            <a:r>
              <a:rPr lang="en-US" altLang="zh-CN" sz="4400" dirty="0">
                <a:solidFill>
                  <a:srgbClr val="FF0000"/>
                </a:solidFill>
                <a:latin typeface="仿宋" panose="02010609060101010101" pitchFamily="49" charset="-122"/>
                <a:ea typeface="仿宋" panose="02010609060101010101" pitchFamily="49" charset="-122"/>
              </a:rPr>
              <a:t>!!!</a:t>
            </a:r>
          </a:p>
        </p:txBody>
      </p:sp>
      <p:sp>
        <p:nvSpPr>
          <p:cNvPr id="38" name="流程图: 数据 37"/>
          <p:cNvSpPr/>
          <p:nvPr/>
        </p:nvSpPr>
        <p:spPr>
          <a:xfrm>
            <a:off x="1664150" y="5940620"/>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输出</a:t>
            </a:r>
            <a:r>
              <a:rPr lang="en-US" altLang="zh-CN" sz="2800" dirty="0">
                <a:latin typeface="Consolas" panose="020B0609020204030204" pitchFamily="49" charset="0"/>
                <a:ea typeface="仿宋" panose="02010609060101010101" pitchFamily="49" charset="-122"/>
              </a:rPr>
              <a:t>sum</a:t>
            </a:r>
            <a:endParaRPr lang="zh-CN" altLang="en-US" sz="2800" dirty="0">
              <a:latin typeface="Consolas" panose="020B0609020204030204" pitchFamily="49" charset="0"/>
              <a:ea typeface="仿宋" panose="02010609060101010101" pitchFamily="49" charset="-122"/>
            </a:endParaRPr>
          </a:p>
        </p:txBody>
      </p:sp>
      <p:sp>
        <p:nvSpPr>
          <p:cNvPr id="39" name="流程图: 数据 38"/>
          <p:cNvSpPr/>
          <p:nvPr/>
        </p:nvSpPr>
        <p:spPr>
          <a:xfrm>
            <a:off x="1664150" y="1154857"/>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输入</a:t>
            </a:r>
            <a:r>
              <a:rPr lang="en-US" altLang="zh-CN" sz="2800" dirty="0">
                <a:latin typeface="Consolas" panose="020B0609020204030204" pitchFamily="49" charset="0"/>
                <a:ea typeface="仿宋" panose="02010609060101010101" pitchFamily="49" charset="-122"/>
              </a:rPr>
              <a:t>n</a:t>
            </a:r>
            <a:endParaRPr lang="zh-CN" altLang="en-US" sz="2800" dirty="0">
              <a:latin typeface="Consolas" panose="020B0609020204030204" pitchFamily="49" charset="0"/>
              <a:ea typeface="仿宋" panose="02010609060101010101" pitchFamily="49" charset="-122"/>
            </a:endParaRPr>
          </a:p>
        </p:txBody>
      </p:sp>
      <p:cxnSp>
        <p:nvCxnSpPr>
          <p:cNvPr id="40" name="直接箭头连接符 39"/>
          <p:cNvCxnSpPr>
            <a:stCxn id="39" idx="4"/>
            <a:endCxn id="26" idx="0"/>
          </p:cNvCxnSpPr>
          <p:nvPr/>
        </p:nvCxnSpPr>
        <p:spPr>
          <a:xfrm>
            <a:off x="2899225" y="1924299"/>
            <a:ext cx="0" cy="323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流程图: 数据 40"/>
          <p:cNvSpPr/>
          <p:nvPr/>
        </p:nvSpPr>
        <p:spPr>
          <a:xfrm>
            <a:off x="6822627" y="1061845"/>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输入</a:t>
            </a:r>
            <a:r>
              <a:rPr lang="en-US" altLang="zh-CN" sz="2800" dirty="0">
                <a:latin typeface="Consolas" panose="020B0609020204030204" pitchFamily="49" charset="0"/>
                <a:ea typeface="仿宋" panose="02010609060101010101" pitchFamily="49" charset="-122"/>
              </a:rPr>
              <a:t>n</a:t>
            </a:r>
            <a:endParaRPr lang="zh-CN" altLang="en-US" sz="2800" dirty="0">
              <a:latin typeface="Consolas" panose="020B0609020204030204" pitchFamily="49" charset="0"/>
              <a:ea typeface="仿宋" panose="02010609060101010101" pitchFamily="49" charset="-122"/>
            </a:endParaRPr>
          </a:p>
        </p:txBody>
      </p:sp>
      <p:sp>
        <p:nvSpPr>
          <p:cNvPr id="42" name="流程图: 数据 41"/>
          <p:cNvSpPr/>
          <p:nvPr/>
        </p:nvSpPr>
        <p:spPr>
          <a:xfrm>
            <a:off x="6172200" y="2694143"/>
            <a:ext cx="3539537"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Consolas" panose="020B0609020204030204" pitchFamily="49" charset="0"/>
                <a:ea typeface="仿宋" panose="02010609060101010101" pitchFamily="49" charset="-122"/>
              </a:rPr>
              <a:t>输出</a:t>
            </a:r>
            <a:r>
              <a:rPr lang="en-US" altLang="zh-CN" sz="2000" dirty="0">
                <a:latin typeface="Consolas" panose="020B0609020204030204" pitchFamily="49" charset="0"/>
                <a:ea typeface="仿宋" panose="02010609060101010101" pitchFamily="49" charset="-122"/>
              </a:rPr>
              <a:t>n*(n+1)/2</a:t>
            </a:r>
            <a:endParaRPr lang="zh-CN" altLang="en-US" sz="2000" dirty="0">
              <a:latin typeface="Consolas" panose="020B0609020204030204" pitchFamily="49" charset="0"/>
              <a:ea typeface="仿宋" panose="02010609060101010101" pitchFamily="49" charset="-122"/>
            </a:endParaRPr>
          </a:p>
        </p:txBody>
      </p:sp>
      <p:cxnSp>
        <p:nvCxnSpPr>
          <p:cNvPr id="43" name="直接箭头连接符 42"/>
          <p:cNvCxnSpPr>
            <a:stCxn id="41" idx="4"/>
          </p:cNvCxnSpPr>
          <p:nvPr/>
        </p:nvCxnSpPr>
        <p:spPr>
          <a:xfrm>
            <a:off x="8057702" y="1831287"/>
            <a:ext cx="0" cy="86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p:bldP spid="36" grpId="0"/>
      <p:bldP spid="37" grpId="0"/>
      <p:bldP spid="38" grpId="0" animBg="1"/>
      <p:bldP spid="39" grpId="0" animBg="1"/>
      <p:bldP spid="41" grpId="0" animBg="1"/>
      <p:bldP spid="4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287689" y="63882"/>
            <a:ext cx="9616621"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设计一个求斐波那契数列第</a:t>
            </a:r>
            <a:r>
              <a:rPr lang="en-US" altLang="zh-CN" sz="4400" dirty="0">
                <a:latin typeface="仿宋" panose="02010609060101010101" pitchFamily="49" charset="-122"/>
                <a:ea typeface="仿宋" panose="02010609060101010101" pitchFamily="49" charset="-122"/>
              </a:rPr>
              <a:t>n</a:t>
            </a:r>
            <a:r>
              <a:rPr lang="zh-CN" altLang="en-US" sz="4400" dirty="0">
                <a:latin typeface="仿宋" panose="02010609060101010101" pitchFamily="49" charset="-122"/>
                <a:ea typeface="仿宋" panose="02010609060101010101" pitchFamily="49" charset="-122"/>
              </a:rPr>
              <a:t>项的程序</a:t>
            </a:r>
            <a:endParaRPr lang="en-US" altLang="zh-CN" sz="4400" dirty="0">
              <a:latin typeface="仿宋" panose="02010609060101010101" pitchFamily="49" charset="-122"/>
              <a:ea typeface="仿宋" panose="02010609060101010101" pitchFamily="49" charset="-122"/>
            </a:endParaRPr>
          </a:p>
        </p:txBody>
      </p:sp>
      <p:sp>
        <p:nvSpPr>
          <p:cNvPr id="8" name="矩形 7"/>
          <p:cNvSpPr/>
          <p:nvPr/>
        </p:nvSpPr>
        <p:spPr>
          <a:xfrm>
            <a:off x="2294161" y="2065357"/>
            <a:ext cx="1248228" cy="9223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3</a:t>
            </a:r>
          </a:p>
          <a:p>
            <a:pPr algn="ctr"/>
            <a:r>
              <a:rPr lang="en-US" altLang="zh-CN" dirty="0">
                <a:latin typeface="Consolas" panose="020B0609020204030204" pitchFamily="49" charset="0"/>
              </a:rPr>
              <a:t>f1</a:t>
            </a:r>
            <a:r>
              <a:rPr lang="zh-CN" altLang="en-US" dirty="0">
                <a:latin typeface="Consolas" panose="020B0609020204030204" pitchFamily="49" charset="0"/>
              </a:rPr>
              <a:t>←</a:t>
            </a:r>
            <a:r>
              <a:rPr lang="en-US" altLang="zh-CN" dirty="0">
                <a:latin typeface="Consolas" panose="020B0609020204030204" pitchFamily="49" charset="0"/>
              </a:rPr>
              <a:t>1</a:t>
            </a:r>
          </a:p>
          <a:p>
            <a:pPr algn="ctr"/>
            <a:r>
              <a:rPr lang="en-US" altLang="zh-CN" dirty="0">
                <a:latin typeface="Consolas" panose="020B0609020204030204" pitchFamily="49" charset="0"/>
              </a:rPr>
              <a:t>f2</a:t>
            </a:r>
            <a:r>
              <a:rPr lang="zh-CN" altLang="en-US" dirty="0">
                <a:latin typeface="Consolas" panose="020B0609020204030204" pitchFamily="49" charset="0"/>
              </a:rPr>
              <a:t>←</a:t>
            </a:r>
            <a:r>
              <a:rPr lang="en-US" altLang="zh-CN" dirty="0">
                <a:latin typeface="Consolas" panose="020B0609020204030204" pitchFamily="49" charset="0"/>
              </a:rPr>
              <a:t>1</a:t>
            </a:r>
          </a:p>
        </p:txBody>
      </p:sp>
      <p:sp>
        <p:nvSpPr>
          <p:cNvPr id="9" name="流程图: 决策 8"/>
          <p:cNvSpPr/>
          <p:nvPr/>
        </p:nvSpPr>
        <p:spPr>
          <a:xfrm>
            <a:off x="2145397" y="3456029"/>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sp>
        <p:nvSpPr>
          <p:cNvPr id="10" name="矩形 9"/>
          <p:cNvSpPr/>
          <p:nvPr/>
        </p:nvSpPr>
        <p:spPr>
          <a:xfrm>
            <a:off x="2219777" y="4548261"/>
            <a:ext cx="1396998" cy="950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Consolas" panose="020B0609020204030204" pitchFamily="49" charset="0"/>
              </a:rPr>
              <a:t>t</a:t>
            </a:r>
            <a:r>
              <a:rPr lang="zh-CN" altLang="en-US" sz="1600" dirty="0">
                <a:latin typeface="Consolas" panose="020B0609020204030204" pitchFamily="49" charset="0"/>
              </a:rPr>
              <a:t>←</a:t>
            </a:r>
            <a:r>
              <a:rPr lang="en-US" altLang="zh-CN" sz="1600" dirty="0">
                <a:latin typeface="Consolas" panose="020B0609020204030204" pitchFamily="49" charset="0"/>
              </a:rPr>
              <a:t>f1</a:t>
            </a:r>
          </a:p>
          <a:p>
            <a:pPr algn="ctr"/>
            <a:r>
              <a:rPr lang="en-US" altLang="zh-CN" sz="1600" dirty="0">
                <a:latin typeface="Consolas" panose="020B0609020204030204" pitchFamily="49" charset="0"/>
              </a:rPr>
              <a:t>f1</a:t>
            </a:r>
            <a:r>
              <a:rPr lang="zh-CN" altLang="en-US" sz="1600" dirty="0">
                <a:latin typeface="Consolas" panose="020B0609020204030204" pitchFamily="49" charset="0"/>
              </a:rPr>
              <a:t>←</a:t>
            </a:r>
            <a:r>
              <a:rPr lang="en-US" altLang="zh-CN" sz="1600" dirty="0">
                <a:latin typeface="Consolas" panose="020B0609020204030204" pitchFamily="49" charset="0"/>
              </a:rPr>
              <a:t>f2</a:t>
            </a:r>
          </a:p>
          <a:p>
            <a:pPr algn="ctr"/>
            <a:r>
              <a:rPr lang="en-US" altLang="zh-CN" sz="1600" dirty="0">
                <a:latin typeface="Consolas" panose="020B0609020204030204" pitchFamily="49" charset="0"/>
              </a:rPr>
              <a:t>f2</a:t>
            </a:r>
            <a:r>
              <a:rPr lang="zh-CN" altLang="en-US" sz="1600" dirty="0">
                <a:latin typeface="Consolas" panose="020B0609020204030204" pitchFamily="49" charset="0"/>
              </a:rPr>
              <a:t>←</a:t>
            </a:r>
            <a:r>
              <a:rPr lang="en-US" altLang="zh-CN" sz="1600" dirty="0">
                <a:latin typeface="Consolas" panose="020B0609020204030204" pitchFamily="49" charset="0"/>
              </a:rPr>
              <a:t>f1+t</a:t>
            </a:r>
          </a:p>
          <a:p>
            <a:pPr algn="ctr"/>
            <a:r>
              <a:rPr lang="en-US" altLang="zh-CN" sz="1600" dirty="0" err="1">
                <a:latin typeface="Consolas" panose="020B0609020204030204" pitchFamily="49" charset="0"/>
              </a:rPr>
              <a:t>i</a:t>
            </a:r>
            <a:r>
              <a:rPr lang="zh-CN" altLang="en-US" sz="1600" dirty="0">
                <a:latin typeface="Consolas" panose="020B0609020204030204" pitchFamily="49" charset="0"/>
              </a:rPr>
              <a:t>←</a:t>
            </a:r>
            <a:r>
              <a:rPr lang="en-US" altLang="zh-CN" sz="1600" dirty="0">
                <a:latin typeface="Consolas" panose="020B0609020204030204" pitchFamily="49" charset="0"/>
              </a:rPr>
              <a:t>i+1</a:t>
            </a:r>
            <a:endParaRPr lang="zh-CN" altLang="en-US" sz="1600" dirty="0">
              <a:latin typeface="Consolas" panose="020B0609020204030204" pitchFamily="49" charset="0"/>
            </a:endParaRPr>
          </a:p>
        </p:txBody>
      </p:sp>
      <p:cxnSp>
        <p:nvCxnSpPr>
          <p:cNvPr id="11" name="直接箭头连接符 10"/>
          <p:cNvCxnSpPr>
            <a:stCxn id="9" idx="2"/>
            <a:endCxn id="10" idx="0"/>
          </p:cNvCxnSpPr>
          <p:nvPr/>
        </p:nvCxnSpPr>
        <p:spPr>
          <a:xfrm flipH="1">
            <a:off x="2918276" y="4225470"/>
            <a:ext cx="5" cy="322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1528649" y="3266891"/>
            <a:ext cx="1365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8" idx="2"/>
            <a:endCxn id="9" idx="0"/>
          </p:cNvCxnSpPr>
          <p:nvPr/>
        </p:nvCxnSpPr>
        <p:spPr>
          <a:xfrm>
            <a:off x="2918275" y="2987718"/>
            <a:ext cx="6" cy="468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p:cNvCxnSpPr>
            <a:stCxn id="9" idx="3"/>
          </p:cNvCxnSpPr>
          <p:nvPr/>
        </p:nvCxnSpPr>
        <p:spPr>
          <a:xfrm>
            <a:off x="3691165" y="3840750"/>
            <a:ext cx="1174750" cy="1711053"/>
          </a:xfrm>
          <a:prstGeom prst="bentConnector2">
            <a:avLst/>
          </a:prstGeom>
        </p:spPr>
        <p:style>
          <a:lnRef idx="1">
            <a:schemeClr val="dk1"/>
          </a:lnRef>
          <a:fillRef idx="0">
            <a:schemeClr val="dk1"/>
          </a:fillRef>
          <a:effectRef idx="0">
            <a:schemeClr val="dk1"/>
          </a:effectRef>
          <a:fontRef idx="minor">
            <a:schemeClr val="tx1"/>
          </a:fontRef>
        </p:style>
      </p:cxnSp>
      <p:cxnSp>
        <p:nvCxnSpPr>
          <p:cNvPr id="15" name="连接符: 肘形 14"/>
          <p:cNvCxnSpPr>
            <a:endCxn id="19" idx="1"/>
          </p:cNvCxnSpPr>
          <p:nvPr/>
        </p:nvCxnSpPr>
        <p:spPr>
          <a:xfrm rot="10800000" flipV="1">
            <a:off x="2918276" y="5551803"/>
            <a:ext cx="1947643" cy="26344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736449" y="3477942"/>
            <a:ext cx="311304" cy="369332"/>
          </a:xfrm>
          <a:prstGeom prst="rect">
            <a:avLst/>
          </a:prstGeom>
          <a:noFill/>
        </p:spPr>
        <p:txBody>
          <a:bodyPr wrap="square" rtlCol="0">
            <a:spAutoFit/>
          </a:bodyPr>
          <a:lstStyle/>
          <a:p>
            <a:r>
              <a:rPr lang="en-US" altLang="zh-CN" dirty="0"/>
              <a:t>N</a:t>
            </a:r>
            <a:endParaRPr lang="zh-CN" altLang="en-US" dirty="0"/>
          </a:p>
        </p:txBody>
      </p:sp>
      <p:sp>
        <p:nvSpPr>
          <p:cNvPr id="17" name="文本框 16"/>
          <p:cNvSpPr txBox="1"/>
          <p:nvPr/>
        </p:nvSpPr>
        <p:spPr>
          <a:xfrm>
            <a:off x="3194060" y="4093659"/>
            <a:ext cx="258413" cy="369332"/>
          </a:xfrm>
          <a:prstGeom prst="rect">
            <a:avLst/>
          </a:prstGeom>
          <a:noFill/>
        </p:spPr>
        <p:txBody>
          <a:bodyPr wrap="square" rtlCol="0">
            <a:spAutoFit/>
          </a:bodyPr>
          <a:lstStyle/>
          <a:p>
            <a:r>
              <a:rPr lang="en-US" altLang="zh-CN" dirty="0"/>
              <a:t>Y</a:t>
            </a:r>
            <a:endParaRPr lang="zh-CN" altLang="en-US" dirty="0"/>
          </a:p>
        </p:txBody>
      </p:sp>
      <p:sp>
        <p:nvSpPr>
          <p:cNvPr id="18" name="文本框 17"/>
          <p:cNvSpPr txBox="1"/>
          <p:nvPr/>
        </p:nvSpPr>
        <p:spPr>
          <a:xfrm>
            <a:off x="6293977" y="4634185"/>
            <a:ext cx="4311644" cy="1446550"/>
          </a:xfrm>
          <a:prstGeom prst="rect">
            <a:avLst/>
          </a:prstGeom>
          <a:noFill/>
        </p:spPr>
        <p:txBody>
          <a:bodyPr wrap="square" rtlCol="0">
            <a:spAutoFit/>
          </a:bodyPr>
          <a:lstStyle/>
          <a:p>
            <a:r>
              <a:rPr lang="zh-CN" altLang="en-US" sz="4400" dirty="0">
                <a:solidFill>
                  <a:srgbClr val="FF0000"/>
                </a:solidFill>
                <a:latin typeface="仿宋" panose="02010609060101010101" pitchFamily="49" charset="-122"/>
                <a:ea typeface="仿宋" panose="02010609060101010101" pitchFamily="49" charset="-122"/>
              </a:rPr>
              <a:t>开始和结束</a:t>
            </a:r>
            <a:r>
              <a:rPr lang="en-US" altLang="zh-CN" sz="4400" dirty="0">
                <a:solidFill>
                  <a:srgbClr val="FF0000"/>
                </a:solidFill>
                <a:latin typeface="仿宋" panose="02010609060101010101" pitchFamily="49" charset="-122"/>
                <a:ea typeface="仿宋" panose="02010609060101010101" pitchFamily="49" charset="-122"/>
              </a:rPr>
              <a:t>,</a:t>
            </a:r>
            <a:r>
              <a:rPr lang="zh-CN" altLang="en-US" sz="4400" dirty="0">
                <a:solidFill>
                  <a:srgbClr val="FF0000"/>
                </a:solidFill>
                <a:latin typeface="仿宋" panose="02010609060101010101" pitchFamily="49" charset="-122"/>
                <a:ea typeface="仿宋" panose="02010609060101010101" pitchFamily="49" charset="-122"/>
              </a:rPr>
              <a:t>略</a:t>
            </a:r>
            <a:endParaRPr lang="en-US" altLang="zh-CN" sz="4400" dirty="0">
              <a:solidFill>
                <a:srgbClr val="FF0000"/>
              </a:solidFill>
              <a:latin typeface="仿宋" panose="02010609060101010101" pitchFamily="49" charset="-122"/>
              <a:ea typeface="仿宋" panose="02010609060101010101" pitchFamily="49" charset="-122"/>
            </a:endParaRPr>
          </a:p>
          <a:p>
            <a:r>
              <a:rPr lang="zh-CN" altLang="en-US" sz="4400" dirty="0">
                <a:solidFill>
                  <a:srgbClr val="FF0000"/>
                </a:solidFill>
                <a:latin typeface="仿宋" panose="02010609060101010101" pitchFamily="49" charset="-122"/>
                <a:ea typeface="仿宋" panose="02010609060101010101" pitchFamily="49" charset="-122"/>
              </a:rPr>
              <a:t>但是这很重要</a:t>
            </a:r>
            <a:r>
              <a:rPr lang="en-US" altLang="zh-CN" sz="4400" dirty="0">
                <a:solidFill>
                  <a:srgbClr val="FF0000"/>
                </a:solidFill>
                <a:latin typeface="仿宋" panose="02010609060101010101" pitchFamily="49" charset="-122"/>
                <a:ea typeface="仿宋" panose="02010609060101010101" pitchFamily="49" charset="-122"/>
              </a:rPr>
              <a:t>!!!</a:t>
            </a:r>
          </a:p>
        </p:txBody>
      </p:sp>
      <p:sp>
        <p:nvSpPr>
          <p:cNvPr id="19" name="流程图: 数据 18"/>
          <p:cNvSpPr/>
          <p:nvPr/>
        </p:nvSpPr>
        <p:spPr>
          <a:xfrm>
            <a:off x="1683200" y="5815245"/>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输出</a:t>
            </a:r>
            <a:r>
              <a:rPr lang="en-US" altLang="zh-CN" sz="2800" dirty="0">
                <a:latin typeface="Consolas" panose="020B0609020204030204" pitchFamily="49" charset="0"/>
                <a:ea typeface="仿宋" panose="02010609060101010101" pitchFamily="49" charset="-122"/>
              </a:rPr>
              <a:t>f2</a:t>
            </a:r>
            <a:endParaRPr lang="zh-CN" altLang="en-US" sz="2800" dirty="0">
              <a:latin typeface="Consolas" panose="020B0609020204030204" pitchFamily="49" charset="0"/>
              <a:ea typeface="仿宋" panose="02010609060101010101" pitchFamily="49" charset="-122"/>
            </a:endParaRPr>
          </a:p>
        </p:txBody>
      </p:sp>
      <p:sp>
        <p:nvSpPr>
          <p:cNvPr id="20" name="流程图: 数据 19"/>
          <p:cNvSpPr/>
          <p:nvPr/>
        </p:nvSpPr>
        <p:spPr>
          <a:xfrm>
            <a:off x="1683200" y="936906"/>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输入</a:t>
            </a:r>
            <a:r>
              <a:rPr lang="en-US" altLang="zh-CN" sz="2800" dirty="0">
                <a:latin typeface="Consolas" panose="020B0609020204030204" pitchFamily="49" charset="0"/>
                <a:ea typeface="仿宋" panose="02010609060101010101" pitchFamily="49" charset="-122"/>
              </a:rPr>
              <a:t>n</a:t>
            </a:r>
            <a:endParaRPr lang="zh-CN" altLang="en-US" sz="2800" dirty="0">
              <a:latin typeface="Consolas" panose="020B0609020204030204" pitchFamily="49" charset="0"/>
              <a:ea typeface="仿宋" panose="02010609060101010101" pitchFamily="49" charset="-122"/>
            </a:endParaRPr>
          </a:p>
        </p:txBody>
      </p:sp>
      <p:cxnSp>
        <p:nvCxnSpPr>
          <p:cNvPr id="21" name="直接箭头连接符 20"/>
          <p:cNvCxnSpPr>
            <a:stCxn id="20" idx="4"/>
            <a:endCxn id="8" idx="0"/>
          </p:cNvCxnSpPr>
          <p:nvPr/>
        </p:nvCxnSpPr>
        <p:spPr>
          <a:xfrm>
            <a:off x="2918275" y="1706348"/>
            <a:ext cx="0" cy="359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endCxn id="10" idx="1"/>
          </p:cNvCxnSpPr>
          <p:nvPr/>
        </p:nvCxnSpPr>
        <p:spPr>
          <a:xfrm rot="16200000" flipH="1">
            <a:off x="995996" y="3799540"/>
            <a:ext cx="1756430" cy="691132"/>
          </a:xfrm>
          <a:prstGeom prst="bentConnector2">
            <a:avLst/>
          </a:prstGeom>
        </p:spPr>
        <p:style>
          <a:lnRef idx="1">
            <a:schemeClr val="dk1"/>
          </a:lnRef>
          <a:fillRef idx="0">
            <a:schemeClr val="dk1"/>
          </a:fillRef>
          <a:effectRef idx="0">
            <a:schemeClr val="dk1"/>
          </a:effectRef>
          <a:fontRef idx="minor">
            <a:schemeClr val="tx1"/>
          </a:fontRef>
        </p:style>
      </p:cxnSp>
      <p:pic>
        <p:nvPicPr>
          <p:cNvPr id="23"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5" name="文本框 4"/>
          <p:cNvSpPr txBox="1"/>
          <p:nvPr/>
        </p:nvSpPr>
        <p:spPr>
          <a:xfrm>
            <a:off x="5253318" y="1296201"/>
            <a:ext cx="6538252" cy="3539430"/>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分析</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我们有第</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项和第</a:t>
            </a: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项</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我们要求出第</a:t>
            </a:r>
            <a:r>
              <a:rPr lang="en-US" altLang="zh-CN" sz="2800" dirty="0">
                <a:latin typeface="仿宋" panose="02010609060101010101" pitchFamily="49" charset="-122"/>
                <a:ea typeface="仿宋" panose="02010609060101010101" pitchFamily="49" charset="-122"/>
              </a:rPr>
              <a:t>n</a:t>
            </a:r>
            <a:r>
              <a:rPr lang="zh-CN" altLang="en-US" sz="2800" dirty="0">
                <a:latin typeface="仿宋" panose="02010609060101010101" pitchFamily="49" charset="-122"/>
                <a:ea typeface="仿宋" panose="02010609060101010101" pitchFamily="49" charset="-122"/>
              </a:rPr>
              <a:t>项的话只需要进行</a:t>
            </a:r>
            <a:r>
              <a:rPr lang="en-US" altLang="zh-CN" sz="2800" dirty="0">
                <a:latin typeface="仿宋" panose="02010609060101010101" pitchFamily="49" charset="-122"/>
                <a:ea typeface="仿宋" panose="02010609060101010101" pitchFamily="49" charset="-122"/>
              </a:rPr>
              <a:t>n-2</a:t>
            </a:r>
            <a:r>
              <a:rPr lang="zh-CN" altLang="en-US" sz="2800" dirty="0">
                <a:latin typeface="仿宋" panose="02010609060101010101" pitchFamily="49" charset="-122"/>
                <a:ea typeface="仿宋" panose="02010609060101010101" pitchFamily="49" charset="-122"/>
              </a:rPr>
              <a:t>次递推即可</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注意到我们每次递推的时候只需要保留最后两项</a:t>
            </a:r>
            <a:endParaRPr lang="en-US" altLang="zh-CN" sz="2800" dirty="0">
              <a:latin typeface="仿宋" panose="02010609060101010101" pitchFamily="49" charset="-122"/>
              <a:ea typeface="仿宋" panose="02010609060101010101" pitchFamily="49" charset="-122"/>
            </a:endParaRPr>
          </a:p>
          <a:p>
            <a:r>
              <a:rPr lang="en-US" altLang="zh-CN" sz="2800" dirty="0" err="1">
                <a:latin typeface="仿宋" panose="02010609060101010101" pitchFamily="49" charset="-122"/>
                <a:ea typeface="仿宋" panose="02010609060101010101" pitchFamily="49" charset="-122"/>
              </a:rPr>
              <a:t>i</a:t>
            </a:r>
            <a:r>
              <a:rPr lang="zh-CN" altLang="en-US" sz="2800" dirty="0">
                <a:latin typeface="仿宋" panose="02010609060101010101" pitchFamily="49" charset="-122"/>
                <a:ea typeface="仿宋" panose="02010609060101010101" pitchFamily="49" charset="-122"/>
              </a:rPr>
              <a:t>从</a:t>
            </a:r>
            <a:r>
              <a:rPr lang="en-US" altLang="zh-CN" sz="2800" dirty="0">
                <a:latin typeface="仿宋" panose="02010609060101010101" pitchFamily="49" charset="-122"/>
                <a:ea typeface="仿宋" panose="02010609060101010101" pitchFamily="49" charset="-122"/>
              </a:rPr>
              <a:t>1~n</a:t>
            </a:r>
            <a:r>
              <a:rPr lang="zh-CN" altLang="en-US" sz="2800" dirty="0">
                <a:latin typeface="仿宋" panose="02010609060101010101" pitchFamily="49" charset="-122"/>
                <a:ea typeface="仿宋" panose="02010609060101010101" pitchFamily="49" charset="-122"/>
              </a:rPr>
              <a:t>就即循环</a:t>
            </a:r>
            <a:r>
              <a:rPr lang="en-US" altLang="zh-CN" sz="2800" dirty="0">
                <a:latin typeface="仿宋" panose="02010609060101010101" pitchFamily="49" charset="-122"/>
                <a:ea typeface="仿宋" panose="02010609060101010101" pitchFamily="49" charset="-122"/>
              </a:rPr>
              <a:t>n</a:t>
            </a:r>
            <a:r>
              <a:rPr lang="zh-CN" altLang="en-US" sz="2800" dirty="0">
                <a:latin typeface="仿宋" panose="02010609060101010101" pitchFamily="49" charset="-122"/>
                <a:ea typeface="仿宋" panose="02010609060101010101" pitchFamily="49" charset="-122"/>
              </a:rPr>
              <a:t>次</a:t>
            </a:r>
            <a:endParaRPr lang="en-US" altLang="zh-CN" sz="2800" dirty="0">
              <a:latin typeface="仿宋" panose="02010609060101010101" pitchFamily="49" charset="-122"/>
              <a:ea typeface="仿宋" panose="02010609060101010101" pitchFamily="49" charset="-122"/>
            </a:endParaRPr>
          </a:p>
          <a:p>
            <a:r>
              <a:rPr lang="en-US" altLang="zh-CN" sz="2800" dirty="0" err="1">
                <a:latin typeface="仿宋" panose="02010609060101010101" pitchFamily="49" charset="-122"/>
                <a:ea typeface="仿宋" panose="02010609060101010101" pitchFamily="49" charset="-122"/>
              </a:rPr>
              <a:t>i</a:t>
            </a:r>
            <a:r>
              <a:rPr lang="zh-CN" altLang="en-US" sz="2800" dirty="0">
                <a:latin typeface="仿宋" panose="02010609060101010101" pitchFamily="49" charset="-122"/>
                <a:ea typeface="仿宋" panose="02010609060101010101" pitchFamily="49" charset="-122"/>
              </a:rPr>
              <a:t>从</a:t>
            </a:r>
            <a:r>
              <a:rPr lang="en-US" altLang="zh-CN" sz="2800" dirty="0">
                <a:latin typeface="仿宋" panose="02010609060101010101" pitchFamily="49" charset="-122"/>
                <a:ea typeface="仿宋" panose="02010609060101010101" pitchFamily="49" charset="-122"/>
              </a:rPr>
              <a:t>3~n</a:t>
            </a:r>
            <a:r>
              <a:rPr lang="zh-CN" altLang="en-US" sz="2800" dirty="0">
                <a:latin typeface="仿宋" panose="02010609060101010101" pitchFamily="49" charset="-122"/>
                <a:ea typeface="仿宋" panose="02010609060101010101" pitchFamily="49" charset="-122"/>
              </a:rPr>
              <a:t>即循环</a:t>
            </a:r>
            <a:r>
              <a:rPr lang="en-US" altLang="zh-CN" sz="2800" dirty="0">
                <a:latin typeface="仿宋" panose="02010609060101010101" pitchFamily="49" charset="-122"/>
                <a:ea typeface="仿宋" panose="02010609060101010101" pitchFamily="49" charset="-122"/>
              </a:rPr>
              <a:t>n-2</a:t>
            </a:r>
            <a:r>
              <a:rPr lang="zh-CN" altLang="en-US" sz="2800" dirty="0">
                <a:latin typeface="仿宋" panose="02010609060101010101" pitchFamily="49" charset="-122"/>
                <a:ea typeface="仿宋" panose="02010609060101010101" pitchFamily="49" charset="-122"/>
              </a:rPr>
              <a:t>次</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n</a:t>
            </a:r>
            <a:r>
              <a:rPr lang="zh-CN" altLang="en-US" sz="2800" dirty="0">
                <a:latin typeface="仿宋" panose="02010609060101010101" pitchFamily="49" charset="-122"/>
                <a:ea typeface="仿宋" panose="02010609060101010101" pitchFamily="49" charset="-122"/>
              </a:rPr>
              <a:t>若等于</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和</a:t>
            </a: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的时候就直接输出</a:t>
            </a: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即可</a:t>
            </a:r>
            <a:endParaRPr lang="en-US" altLang="zh-CN" sz="28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6" grpId="0"/>
      <p:bldP spid="17" grpId="0"/>
      <p:bldP spid="18" grpId="0"/>
      <p:bldP spid="19" grpId="0" animBg="1"/>
      <p:bldP spid="20" grpId="0" animBg="1"/>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矩形 8"/>
          <p:cNvSpPr/>
          <p:nvPr/>
        </p:nvSpPr>
        <p:spPr>
          <a:xfrm>
            <a:off x="1726885" y="1944367"/>
            <a:ext cx="1248228" cy="4280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0</a:t>
            </a:r>
          </a:p>
        </p:txBody>
      </p:sp>
      <p:sp>
        <p:nvSpPr>
          <p:cNvPr id="10" name="流程图: 决策 9"/>
          <p:cNvSpPr/>
          <p:nvPr/>
        </p:nvSpPr>
        <p:spPr>
          <a:xfrm>
            <a:off x="6204909" y="2034562"/>
            <a:ext cx="1643127"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cxnSp>
        <p:nvCxnSpPr>
          <p:cNvPr id="12" name="直接箭头连接符 11"/>
          <p:cNvCxnSpPr>
            <a:stCxn id="10" idx="2"/>
            <a:endCxn id="110" idx="0"/>
          </p:cNvCxnSpPr>
          <p:nvPr/>
        </p:nvCxnSpPr>
        <p:spPr>
          <a:xfrm>
            <a:off x="7026473" y="2804003"/>
            <a:ext cx="0" cy="252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V="1">
            <a:off x="5670910" y="1868167"/>
            <a:ext cx="1355560" cy="9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9" idx="2"/>
            <a:endCxn id="28" idx="0"/>
          </p:cNvCxnSpPr>
          <p:nvPr/>
        </p:nvCxnSpPr>
        <p:spPr>
          <a:xfrm>
            <a:off x="2350999" y="2372414"/>
            <a:ext cx="1" cy="66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连接符: 肘形 15"/>
          <p:cNvCxnSpPr>
            <a:endCxn id="151" idx="0"/>
          </p:cNvCxnSpPr>
          <p:nvPr/>
        </p:nvCxnSpPr>
        <p:spPr>
          <a:xfrm rot="10800000" flipV="1">
            <a:off x="7028982" y="5644370"/>
            <a:ext cx="2686070" cy="29360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7974435" y="2064844"/>
            <a:ext cx="311304" cy="369332"/>
          </a:xfrm>
          <a:prstGeom prst="rect">
            <a:avLst/>
          </a:prstGeom>
          <a:noFill/>
        </p:spPr>
        <p:txBody>
          <a:bodyPr wrap="square" rtlCol="0">
            <a:spAutoFit/>
          </a:bodyPr>
          <a:lstStyle/>
          <a:p>
            <a:r>
              <a:rPr lang="en-US" altLang="zh-CN" dirty="0"/>
              <a:t>N</a:t>
            </a:r>
            <a:endParaRPr lang="zh-CN" altLang="en-US" dirty="0"/>
          </a:p>
        </p:txBody>
      </p:sp>
      <p:sp>
        <p:nvSpPr>
          <p:cNvPr id="18" name="文本框 17"/>
          <p:cNvSpPr txBox="1"/>
          <p:nvPr/>
        </p:nvSpPr>
        <p:spPr>
          <a:xfrm>
            <a:off x="7226229" y="2794985"/>
            <a:ext cx="258413" cy="369332"/>
          </a:xfrm>
          <a:prstGeom prst="rect">
            <a:avLst/>
          </a:prstGeom>
          <a:noFill/>
        </p:spPr>
        <p:txBody>
          <a:bodyPr wrap="square" rtlCol="0">
            <a:spAutoFit/>
          </a:bodyPr>
          <a:lstStyle/>
          <a:p>
            <a:r>
              <a:rPr lang="en-US" altLang="zh-CN" dirty="0"/>
              <a:t>Y</a:t>
            </a:r>
            <a:endParaRPr lang="zh-CN" altLang="en-US" dirty="0"/>
          </a:p>
        </p:txBody>
      </p:sp>
      <p:sp>
        <p:nvSpPr>
          <p:cNvPr id="20" name="流程图: 数据 19"/>
          <p:cNvSpPr/>
          <p:nvPr/>
        </p:nvSpPr>
        <p:spPr>
          <a:xfrm>
            <a:off x="1529436" y="1041736"/>
            <a:ext cx="1640388" cy="59111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Consolas" panose="020B0609020204030204" pitchFamily="49" charset="0"/>
                <a:ea typeface="仿宋" panose="02010609060101010101" pitchFamily="49" charset="-122"/>
              </a:rPr>
              <a:t>输入</a:t>
            </a:r>
            <a:r>
              <a:rPr lang="en-US" altLang="zh-CN" sz="2000" dirty="0">
                <a:latin typeface="Consolas" panose="020B0609020204030204" pitchFamily="49" charset="0"/>
                <a:ea typeface="仿宋" panose="02010609060101010101" pitchFamily="49" charset="-122"/>
              </a:rPr>
              <a:t>n</a:t>
            </a:r>
            <a:endParaRPr lang="zh-CN" altLang="en-US" sz="2000" dirty="0">
              <a:latin typeface="Consolas" panose="020B0609020204030204" pitchFamily="49" charset="0"/>
              <a:ea typeface="仿宋" panose="02010609060101010101" pitchFamily="49" charset="-122"/>
            </a:endParaRPr>
          </a:p>
        </p:txBody>
      </p:sp>
      <p:cxnSp>
        <p:nvCxnSpPr>
          <p:cNvPr id="21" name="直接箭头连接符 20"/>
          <p:cNvCxnSpPr>
            <a:stCxn id="20" idx="4"/>
            <a:endCxn id="9" idx="0"/>
          </p:cNvCxnSpPr>
          <p:nvPr/>
        </p:nvCxnSpPr>
        <p:spPr>
          <a:xfrm>
            <a:off x="2349630" y="1632846"/>
            <a:ext cx="1369" cy="311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连接符: 肘形 22"/>
          <p:cNvCxnSpPr>
            <a:endCxn id="151" idx="1"/>
          </p:cNvCxnSpPr>
          <p:nvPr/>
        </p:nvCxnSpPr>
        <p:spPr>
          <a:xfrm rot="16200000" flipH="1">
            <a:off x="3833265" y="3705815"/>
            <a:ext cx="4334864" cy="659571"/>
          </a:xfrm>
          <a:prstGeom prst="bentConnector2">
            <a:avLst/>
          </a:prstGeom>
        </p:spPr>
        <p:style>
          <a:lnRef idx="1">
            <a:schemeClr val="dk1"/>
          </a:lnRef>
          <a:fillRef idx="0">
            <a:schemeClr val="dk1"/>
          </a:fillRef>
          <a:effectRef idx="0">
            <a:schemeClr val="dk1"/>
          </a:effectRef>
          <a:fontRef idx="minor">
            <a:schemeClr val="tx1"/>
          </a:fontRef>
        </p:style>
      </p:cxnSp>
      <p:pic>
        <p:nvPicPr>
          <p:cNvPr id="24"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28" name="流程图: 决策 27"/>
          <p:cNvSpPr/>
          <p:nvPr/>
        </p:nvSpPr>
        <p:spPr>
          <a:xfrm>
            <a:off x="1529436" y="3041603"/>
            <a:ext cx="1643127"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sp>
        <p:nvSpPr>
          <p:cNvPr id="32" name="矩形 31"/>
          <p:cNvSpPr/>
          <p:nvPr/>
        </p:nvSpPr>
        <p:spPr>
          <a:xfrm>
            <a:off x="1652500" y="5350051"/>
            <a:ext cx="1396998" cy="530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err="1">
                <a:latin typeface="Consolas" panose="020B0609020204030204" pitchFamily="49" charset="0"/>
              </a:rPr>
              <a:t>i</a:t>
            </a:r>
            <a:r>
              <a:rPr lang="zh-CN" altLang="en-US" sz="1600" dirty="0">
                <a:latin typeface="Consolas" panose="020B0609020204030204" pitchFamily="49" charset="0"/>
              </a:rPr>
              <a:t>←</a:t>
            </a:r>
            <a:r>
              <a:rPr lang="en-US" altLang="zh-CN" sz="1600" dirty="0">
                <a:latin typeface="Consolas" panose="020B0609020204030204" pitchFamily="49" charset="0"/>
              </a:rPr>
              <a:t>i+1</a:t>
            </a:r>
            <a:endParaRPr lang="zh-CN" altLang="en-US" sz="1600" dirty="0">
              <a:latin typeface="Consolas" panose="020B0609020204030204" pitchFamily="49" charset="0"/>
            </a:endParaRPr>
          </a:p>
        </p:txBody>
      </p:sp>
      <p:cxnSp>
        <p:nvCxnSpPr>
          <p:cNvPr id="33" name="直接箭头连接符 32"/>
          <p:cNvCxnSpPr>
            <a:stCxn id="28" idx="2"/>
            <a:endCxn id="43" idx="1"/>
          </p:cNvCxnSpPr>
          <p:nvPr/>
        </p:nvCxnSpPr>
        <p:spPr>
          <a:xfrm flipH="1">
            <a:off x="2349630" y="3811044"/>
            <a:ext cx="1370" cy="388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连接符: 肘形 33"/>
          <p:cNvCxnSpPr>
            <a:endCxn id="32" idx="1"/>
          </p:cNvCxnSpPr>
          <p:nvPr/>
        </p:nvCxnSpPr>
        <p:spPr>
          <a:xfrm rot="16200000" flipH="1">
            <a:off x="-45484" y="3917125"/>
            <a:ext cx="2696101" cy="699868"/>
          </a:xfrm>
          <a:prstGeom prst="bentConnector2">
            <a:avLst/>
          </a:prstGeom>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952632" y="2916981"/>
            <a:ext cx="1365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H="1">
            <a:off x="-3827418" y="4046868"/>
            <a:ext cx="1" cy="409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流程图: 数据 42"/>
          <p:cNvSpPr/>
          <p:nvPr/>
        </p:nvSpPr>
        <p:spPr>
          <a:xfrm>
            <a:off x="1529436" y="4199509"/>
            <a:ext cx="1640388" cy="59111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Consolas" panose="020B0609020204030204" pitchFamily="49" charset="0"/>
                <a:ea typeface="仿宋" panose="02010609060101010101" pitchFamily="49" charset="-122"/>
              </a:rPr>
              <a:t>输入</a:t>
            </a:r>
            <a:r>
              <a:rPr lang="en-US" altLang="zh-CN" sz="2000" dirty="0">
                <a:latin typeface="Consolas" panose="020B0609020204030204" pitchFamily="49" charset="0"/>
                <a:ea typeface="仿宋" panose="02010609060101010101" pitchFamily="49" charset="-122"/>
              </a:rPr>
              <a:t>A[</a:t>
            </a:r>
            <a:r>
              <a:rPr lang="en-US" altLang="zh-CN" sz="2000" dirty="0" err="1">
                <a:latin typeface="Consolas" panose="020B0609020204030204" pitchFamily="49" charset="0"/>
                <a:ea typeface="仿宋" panose="02010609060101010101" pitchFamily="49" charset="-122"/>
              </a:rPr>
              <a:t>i</a:t>
            </a:r>
            <a:r>
              <a:rPr lang="en-US" altLang="zh-CN" sz="2000" dirty="0">
                <a:latin typeface="Consolas" panose="020B0609020204030204" pitchFamily="49" charset="0"/>
                <a:ea typeface="仿宋" panose="02010609060101010101" pitchFamily="49" charset="-122"/>
              </a:rPr>
              <a:t>]</a:t>
            </a:r>
            <a:endParaRPr lang="zh-CN" altLang="en-US" sz="2000" dirty="0">
              <a:latin typeface="Consolas" panose="020B0609020204030204" pitchFamily="49" charset="0"/>
              <a:ea typeface="仿宋" panose="02010609060101010101" pitchFamily="49" charset="-122"/>
            </a:endParaRPr>
          </a:p>
        </p:txBody>
      </p:sp>
      <p:cxnSp>
        <p:nvCxnSpPr>
          <p:cNvPr id="53" name="直接箭头连接符 52"/>
          <p:cNvCxnSpPr>
            <a:stCxn id="43" idx="4"/>
            <a:endCxn id="32" idx="0"/>
          </p:cNvCxnSpPr>
          <p:nvPr/>
        </p:nvCxnSpPr>
        <p:spPr>
          <a:xfrm>
            <a:off x="2349630" y="4790619"/>
            <a:ext cx="1369" cy="559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矩形 60"/>
          <p:cNvSpPr/>
          <p:nvPr/>
        </p:nvSpPr>
        <p:spPr>
          <a:xfrm>
            <a:off x="6402357" y="906940"/>
            <a:ext cx="1248228" cy="8073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0</a:t>
            </a:r>
          </a:p>
          <a:p>
            <a:pPr algn="ctr"/>
            <a:r>
              <a:rPr lang="en-US" altLang="zh-CN" dirty="0">
                <a:latin typeface="Consolas" panose="020B0609020204030204" pitchFamily="49" charset="0"/>
              </a:rPr>
              <a:t>mx</a:t>
            </a:r>
            <a:r>
              <a:rPr lang="zh-CN" altLang="en-US" dirty="0">
                <a:latin typeface="Consolas" panose="020B0609020204030204" pitchFamily="49" charset="0"/>
              </a:rPr>
              <a:t>←</a:t>
            </a:r>
            <a:r>
              <a:rPr lang="en-US" altLang="zh-CN" dirty="0">
                <a:latin typeface="Consolas" panose="020B0609020204030204" pitchFamily="49" charset="0"/>
              </a:rPr>
              <a:t>A[0]</a:t>
            </a:r>
          </a:p>
          <a:p>
            <a:pPr algn="ctr"/>
            <a:r>
              <a:rPr lang="en-US" altLang="zh-CN" dirty="0" err="1">
                <a:latin typeface="Consolas" panose="020B0609020204030204" pitchFamily="49" charset="0"/>
              </a:rPr>
              <a:t>mn</a:t>
            </a:r>
            <a:r>
              <a:rPr lang="zh-CN" altLang="en-US" dirty="0">
                <a:latin typeface="Consolas" panose="020B0609020204030204" pitchFamily="49" charset="0"/>
              </a:rPr>
              <a:t>←</a:t>
            </a:r>
            <a:r>
              <a:rPr lang="en-US" altLang="zh-CN" dirty="0">
                <a:latin typeface="Consolas" panose="020B0609020204030204" pitchFamily="49" charset="0"/>
              </a:rPr>
              <a:t>A[0]</a:t>
            </a:r>
          </a:p>
        </p:txBody>
      </p:sp>
      <p:sp>
        <p:nvSpPr>
          <p:cNvPr id="62" name="椭圆 61"/>
          <p:cNvSpPr/>
          <p:nvPr/>
        </p:nvSpPr>
        <p:spPr>
          <a:xfrm>
            <a:off x="2157864" y="6219714"/>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a:t>
            </a:r>
            <a:endParaRPr lang="zh-CN" altLang="en-US" dirty="0"/>
          </a:p>
        </p:txBody>
      </p:sp>
      <p:sp>
        <p:nvSpPr>
          <p:cNvPr id="67" name="椭圆 66"/>
          <p:cNvSpPr/>
          <p:nvPr/>
        </p:nvSpPr>
        <p:spPr>
          <a:xfrm>
            <a:off x="6834705" y="255434"/>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a:t>
            </a:r>
            <a:endParaRPr lang="zh-CN" altLang="en-US" dirty="0"/>
          </a:p>
        </p:txBody>
      </p:sp>
      <p:cxnSp>
        <p:nvCxnSpPr>
          <p:cNvPr id="68" name="直接箭头连接符 67"/>
          <p:cNvCxnSpPr>
            <a:stCxn id="67" idx="4"/>
            <a:endCxn id="61" idx="0"/>
          </p:cNvCxnSpPr>
          <p:nvPr/>
        </p:nvCxnSpPr>
        <p:spPr>
          <a:xfrm>
            <a:off x="7026471" y="654967"/>
            <a:ext cx="0" cy="251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椭圆 68"/>
          <p:cNvSpPr/>
          <p:nvPr/>
        </p:nvSpPr>
        <p:spPr>
          <a:xfrm>
            <a:off x="11407186" y="-4205044"/>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3" name="直接箭头连接符 72"/>
          <p:cNvCxnSpPr>
            <a:stCxn id="61" idx="2"/>
            <a:endCxn id="10" idx="0"/>
          </p:cNvCxnSpPr>
          <p:nvPr/>
        </p:nvCxnSpPr>
        <p:spPr>
          <a:xfrm>
            <a:off x="7026471" y="1714282"/>
            <a:ext cx="2" cy="320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连接符: 肘形 78"/>
          <p:cNvCxnSpPr>
            <a:endCxn id="28" idx="3"/>
          </p:cNvCxnSpPr>
          <p:nvPr/>
        </p:nvCxnSpPr>
        <p:spPr>
          <a:xfrm rot="16200000" flipV="1">
            <a:off x="2155134" y="4443754"/>
            <a:ext cx="2577677" cy="542817"/>
          </a:xfrm>
          <a:prstGeom prst="bentConnector2">
            <a:avLst/>
          </a:prstGeom>
        </p:spPr>
        <p:style>
          <a:lnRef idx="1">
            <a:schemeClr val="dk1"/>
          </a:lnRef>
          <a:fillRef idx="0">
            <a:schemeClr val="dk1"/>
          </a:fillRef>
          <a:effectRef idx="0">
            <a:schemeClr val="dk1"/>
          </a:effectRef>
          <a:fontRef idx="minor">
            <a:schemeClr val="tx1"/>
          </a:fontRef>
        </p:style>
      </p:cxnSp>
      <p:cxnSp>
        <p:nvCxnSpPr>
          <p:cNvPr id="80" name="连接符: 肘形 79"/>
          <p:cNvCxnSpPr>
            <a:endCxn id="62" idx="0"/>
          </p:cNvCxnSpPr>
          <p:nvPr/>
        </p:nvCxnSpPr>
        <p:spPr>
          <a:xfrm rot="10800000" flipV="1">
            <a:off x="2349630" y="6004002"/>
            <a:ext cx="1365750" cy="2157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9" name="文本框 98"/>
          <p:cNvSpPr txBox="1"/>
          <p:nvPr/>
        </p:nvSpPr>
        <p:spPr>
          <a:xfrm>
            <a:off x="2412188" y="3759870"/>
            <a:ext cx="258413" cy="369332"/>
          </a:xfrm>
          <a:prstGeom prst="rect">
            <a:avLst/>
          </a:prstGeom>
          <a:noFill/>
        </p:spPr>
        <p:txBody>
          <a:bodyPr wrap="square" rtlCol="0">
            <a:spAutoFit/>
          </a:bodyPr>
          <a:lstStyle/>
          <a:p>
            <a:r>
              <a:rPr lang="en-US" altLang="zh-CN" dirty="0"/>
              <a:t>Y</a:t>
            </a:r>
            <a:endParaRPr lang="zh-CN" altLang="en-US" dirty="0"/>
          </a:p>
        </p:txBody>
      </p:sp>
      <p:sp>
        <p:nvSpPr>
          <p:cNvPr id="102" name="文本框 101"/>
          <p:cNvSpPr txBox="1"/>
          <p:nvPr/>
        </p:nvSpPr>
        <p:spPr>
          <a:xfrm>
            <a:off x="3227988" y="3049298"/>
            <a:ext cx="311304" cy="369332"/>
          </a:xfrm>
          <a:prstGeom prst="rect">
            <a:avLst/>
          </a:prstGeom>
          <a:noFill/>
        </p:spPr>
        <p:txBody>
          <a:bodyPr wrap="square" rtlCol="0">
            <a:spAutoFit/>
          </a:bodyPr>
          <a:lstStyle/>
          <a:p>
            <a:r>
              <a:rPr lang="en-US" altLang="zh-CN" dirty="0"/>
              <a:t>N</a:t>
            </a:r>
            <a:endParaRPr lang="zh-CN" altLang="en-US" dirty="0"/>
          </a:p>
        </p:txBody>
      </p:sp>
      <p:sp>
        <p:nvSpPr>
          <p:cNvPr id="110" name="流程图: 决策 109"/>
          <p:cNvSpPr/>
          <p:nvPr/>
        </p:nvSpPr>
        <p:spPr>
          <a:xfrm>
            <a:off x="6204909" y="3056363"/>
            <a:ext cx="1643127"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Consolas" panose="020B0609020204030204" pitchFamily="49" charset="0"/>
              </a:rPr>
              <a:t>A[</a:t>
            </a:r>
            <a:r>
              <a:rPr lang="en-US" altLang="zh-CN" sz="1200" dirty="0" err="1">
                <a:latin typeface="Consolas" panose="020B0609020204030204" pitchFamily="49" charset="0"/>
              </a:rPr>
              <a:t>i</a:t>
            </a:r>
            <a:r>
              <a:rPr lang="en-US" altLang="zh-CN" sz="1200" dirty="0">
                <a:latin typeface="Consolas" panose="020B0609020204030204" pitchFamily="49" charset="0"/>
              </a:rPr>
              <a:t>]&gt;mx?</a:t>
            </a:r>
            <a:endParaRPr lang="zh-CN" altLang="en-US" sz="1200" dirty="0">
              <a:latin typeface="Consolas" panose="020B0609020204030204" pitchFamily="49" charset="0"/>
            </a:endParaRPr>
          </a:p>
        </p:txBody>
      </p:sp>
      <p:sp>
        <p:nvSpPr>
          <p:cNvPr id="114" name="流程图: 决策 113"/>
          <p:cNvSpPr/>
          <p:nvPr/>
        </p:nvSpPr>
        <p:spPr>
          <a:xfrm>
            <a:off x="7762736" y="4008416"/>
            <a:ext cx="1643127"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Consolas" panose="020B0609020204030204" pitchFamily="49" charset="0"/>
              </a:rPr>
              <a:t>A[</a:t>
            </a:r>
            <a:r>
              <a:rPr lang="en-US" altLang="zh-CN" sz="1200" dirty="0" err="1">
                <a:latin typeface="Consolas" panose="020B0609020204030204" pitchFamily="49" charset="0"/>
              </a:rPr>
              <a:t>i</a:t>
            </a:r>
            <a:r>
              <a:rPr lang="en-US" altLang="zh-CN" sz="1200" dirty="0">
                <a:latin typeface="Consolas" panose="020B0609020204030204" pitchFamily="49" charset="0"/>
              </a:rPr>
              <a:t>]&lt;</a:t>
            </a:r>
            <a:r>
              <a:rPr lang="en-US" altLang="zh-CN" sz="1200" dirty="0" err="1">
                <a:latin typeface="Consolas" panose="020B0609020204030204" pitchFamily="49" charset="0"/>
              </a:rPr>
              <a:t>mn</a:t>
            </a:r>
            <a:r>
              <a:rPr lang="en-US" altLang="zh-CN" sz="1200" dirty="0">
                <a:latin typeface="Consolas" panose="020B0609020204030204" pitchFamily="49" charset="0"/>
              </a:rPr>
              <a:t>?</a:t>
            </a:r>
            <a:endParaRPr lang="zh-CN" altLang="en-US" sz="1200" dirty="0">
              <a:latin typeface="Consolas" panose="020B0609020204030204" pitchFamily="49" charset="0"/>
            </a:endParaRPr>
          </a:p>
        </p:txBody>
      </p:sp>
      <p:cxnSp>
        <p:nvCxnSpPr>
          <p:cNvPr id="115" name="直接箭头连接符 114"/>
          <p:cNvCxnSpPr>
            <a:stCxn id="110" idx="2"/>
            <a:endCxn id="123" idx="0"/>
          </p:cNvCxnSpPr>
          <p:nvPr/>
        </p:nvCxnSpPr>
        <p:spPr>
          <a:xfrm flipH="1">
            <a:off x="7026470" y="3825804"/>
            <a:ext cx="3" cy="253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3" name="矩形 122"/>
          <p:cNvSpPr/>
          <p:nvPr/>
        </p:nvSpPr>
        <p:spPr>
          <a:xfrm>
            <a:off x="6327971" y="4078892"/>
            <a:ext cx="1396998" cy="530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Consolas" panose="020B0609020204030204" pitchFamily="49" charset="0"/>
              </a:rPr>
              <a:t>mx=A[</a:t>
            </a:r>
            <a:r>
              <a:rPr lang="en-US" altLang="zh-CN" sz="1600" dirty="0" err="1">
                <a:latin typeface="Consolas" panose="020B0609020204030204" pitchFamily="49" charset="0"/>
              </a:rPr>
              <a:t>i</a:t>
            </a:r>
            <a:r>
              <a:rPr lang="en-US" altLang="zh-CN" sz="1600" dirty="0">
                <a:latin typeface="Consolas" panose="020B0609020204030204" pitchFamily="49" charset="0"/>
              </a:rPr>
              <a:t>]</a:t>
            </a:r>
            <a:endParaRPr lang="zh-CN" altLang="en-US" sz="1600" dirty="0">
              <a:latin typeface="Consolas" panose="020B0609020204030204" pitchFamily="49" charset="0"/>
            </a:endParaRPr>
          </a:p>
        </p:txBody>
      </p:sp>
      <p:sp>
        <p:nvSpPr>
          <p:cNvPr id="128" name="文本框 127"/>
          <p:cNvSpPr txBox="1"/>
          <p:nvPr/>
        </p:nvSpPr>
        <p:spPr>
          <a:xfrm>
            <a:off x="7211481" y="3757417"/>
            <a:ext cx="258413" cy="369332"/>
          </a:xfrm>
          <a:prstGeom prst="rect">
            <a:avLst/>
          </a:prstGeom>
          <a:noFill/>
        </p:spPr>
        <p:txBody>
          <a:bodyPr wrap="square" rtlCol="0">
            <a:spAutoFit/>
          </a:bodyPr>
          <a:lstStyle/>
          <a:p>
            <a:r>
              <a:rPr lang="en-US" altLang="zh-CN" dirty="0"/>
              <a:t>Y</a:t>
            </a:r>
            <a:endParaRPr lang="zh-CN" altLang="en-US" dirty="0"/>
          </a:p>
        </p:txBody>
      </p:sp>
      <p:sp>
        <p:nvSpPr>
          <p:cNvPr id="129" name="文本框 128"/>
          <p:cNvSpPr txBox="1"/>
          <p:nvPr/>
        </p:nvSpPr>
        <p:spPr>
          <a:xfrm>
            <a:off x="7965544" y="3081217"/>
            <a:ext cx="311304" cy="369332"/>
          </a:xfrm>
          <a:prstGeom prst="rect">
            <a:avLst/>
          </a:prstGeom>
          <a:noFill/>
        </p:spPr>
        <p:txBody>
          <a:bodyPr wrap="square" rtlCol="0">
            <a:spAutoFit/>
          </a:bodyPr>
          <a:lstStyle/>
          <a:p>
            <a:r>
              <a:rPr lang="en-US" altLang="zh-CN" dirty="0"/>
              <a:t>N</a:t>
            </a:r>
            <a:endParaRPr lang="zh-CN" altLang="en-US" dirty="0"/>
          </a:p>
        </p:txBody>
      </p:sp>
      <p:cxnSp>
        <p:nvCxnSpPr>
          <p:cNvPr id="130" name="连接符: 肘形 129"/>
          <p:cNvCxnSpPr>
            <a:stCxn id="110" idx="3"/>
            <a:endCxn id="114" idx="0"/>
          </p:cNvCxnSpPr>
          <p:nvPr/>
        </p:nvCxnSpPr>
        <p:spPr>
          <a:xfrm>
            <a:off x="7848036" y="3441084"/>
            <a:ext cx="736264" cy="5673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p:cNvCxnSpPr>
            <a:stCxn id="114" idx="2"/>
            <a:endCxn id="145" idx="0"/>
          </p:cNvCxnSpPr>
          <p:nvPr/>
        </p:nvCxnSpPr>
        <p:spPr>
          <a:xfrm>
            <a:off x="8584300" y="4777857"/>
            <a:ext cx="0" cy="182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连接符: 肘形 138"/>
          <p:cNvCxnSpPr>
            <a:stCxn id="114" idx="3"/>
          </p:cNvCxnSpPr>
          <p:nvPr/>
        </p:nvCxnSpPr>
        <p:spPr>
          <a:xfrm>
            <a:off x="9405863" y="4393137"/>
            <a:ext cx="309484" cy="1251238"/>
          </a:xfrm>
          <a:prstGeom prst="bentConnector2">
            <a:avLst/>
          </a:prstGeom>
        </p:spPr>
        <p:style>
          <a:lnRef idx="1">
            <a:schemeClr val="dk1"/>
          </a:lnRef>
          <a:fillRef idx="0">
            <a:schemeClr val="dk1"/>
          </a:fillRef>
          <a:effectRef idx="0">
            <a:schemeClr val="dk1"/>
          </a:effectRef>
          <a:fontRef idx="minor">
            <a:schemeClr val="tx1"/>
          </a:fontRef>
        </p:style>
      </p:cxnSp>
      <p:sp>
        <p:nvSpPr>
          <p:cNvPr id="145" name="矩形 144"/>
          <p:cNvSpPr/>
          <p:nvPr/>
        </p:nvSpPr>
        <p:spPr>
          <a:xfrm>
            <a:off x="7885801" y="4959883"/>
            <a:ext cx="1396998" cy="530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err="1">
                <a:latin typeface="Consolas" panose="020B0609020204030204" pitchFamily="49" charset="0"/>
              </a:rPr>
              <a:t>mn</a:t>
            </a:r>
            <a:r>
              <a:rPr lang="en-US" altLang="zh-CN" sz="1600" dirty="0">
                <a:latin typeface="Consolas" panose="020B0609020204030204" pitchFamily="49" charset="0"/>
              </a:rPr>
              <a:t>=A[</a:t>
            </a:r>
            <a:r>
              <a:rPr lang="en-US" altLang="zh-CN" sz="1600" dirty="0" err="1">
                <a:latin typeface="Consolas" panose="020B0609020204030204" pitchFamily="49" charset="0"/>
              </a:rPr>
              <a:t>i</a:t>
            </a:r>
            <a:r>
              <a:rPr lang="en-US" altLang="zh-CN" sz="1600" dirty="0">
                <a:latin typeface="Consolas" panose="020B0609020204030204" pitchFamily="49" charset="0"/>
              </a:rPr>
              <a:t>]</a:t>
            </a:r>
            <a:endParaRPr lang="zh-CN" altLang="en-US" sz="1600" dirty="0">
              <a:latin typeface="Consolas" panose="020B0609020204030204" pitchFamily="49" charset="0"/>
            </a:endParaRPr>
          </a:p>
        </p:txBody>
      </p:sp>
      <p:sp>
        <p:nvSpPr>
          <p:cNvPr id="151" name="矩形 150"/>
          <p:cNvSpPr/>
          <p:nvPr/>
        </p:nvSpPr>
        <p:spPr>
          <a:xfrm>
            <a:off x="6330483" y="5937974"/>
            <a:ext cx="1396998" cy="530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err="1">
                <a:latin typeface="Consolas" panose="020B0609020204030204" pitchFamily="49" charset="0"/>
              </a:rPr>
              <a:t>i</a:t>
            </a:r>
            <a:r>
              <a:rPr lang="zh-CN" altLang="en-US" sz="1600" dirty="0">
                <a:latin typeface="Consolas" panose="020B0609020204030204" pitchFamily="49" charset="0"/>
              </a:rPr>
              <a:t>←</a:t>
            </a:r>
            <a:r>
              <a:rPr lang="en-US" altLang="zh-CN" sz="1600" dirty="0">
                <a:latin typeface="Consolas" panose="020B0609020204030204" pitchFamily="49" charset="0"/>
              </a:rPr>
              <a:t>i+1</a:t>
            </a:r>
            <a:endParaRPr lang="zh-CN" altLang="en-US" sz="1600" dirty="0">
              <a:latin typeface="Consolas" panose="020B0609020204030204" pitchFamily="49" charset="0"/>
            </a:endParaRPr>
          </a:p>
        </p:txBody>
      </p:sp>
      <p:cxnSp>
        <p:nvCxnSpPr>
          <p:cNvPr id="154" name="直接箭头连接符 153"/>
          <p:cNvCxnSpPr>
            <a:stCxn id="123" idx="2"/>
            <a:endCxn id="151" idx="0"/>
          </p:cNvCxnSpPr>
          <p:nvPr/>
        </p:nvCxnSpPr>
        <p:spPr>
          <a:xfrm>
            <a:off x="7026470" y="4609009"/>
            <a:ext cx="2512" cy="1328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p:cNvCxnSpPr>
            <a:stCxn id="145" idx="2"/>
          </p:cNvCxnSpPr>
          <p:nvPr/>
        </p:nvCxnSpPr>
        <p:spPr>
          <a:xfrm>
            <a:off x="8584300" y="5490000"/>
            <a:ext cx="0" cy="154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6" name="椭圆 165"/>
          <p:cNvSpPr/>
          <p:nvPr/>
        </p:nvSpPr>
        <p:spPr>
          <a:xfrm>
            <a:off x="8773634" y="2985856"/>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a:t>
            </a:r>
            <a:endParaRPr lang="zh-CN" altLang="en-US" dirty="0"/>
          </a:p>
        </p:txBody>
      </p:sp>
      <p:cxnSp>
        <p:nvCxnSpPr>
          <p:cNvPr id="167" name="连接符: 肘形 166"/>
          <p:cNvCxnSpPr>
            <a:stCxn id="10" idx="3"/>
            <a:endCxn id="166" idx="0"/>
          </p:cNvCxnSpPr>
          <p:nvPr/>
        </p:nvCxnSpPr>
        <p:spPr>
          <a:xfrm>
            <a:off x="7848036" y="2419283"/>
            <a:ext cx="1117364" cy="566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2" name="椭圆 171"/>
          <p:cNvSpPr/>
          <p:nvPr/>
        </p:nvSpPr>
        <p:spPr>
          <a:xfrm>
            <a:off x="10429117" y="1225181"/>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a:t>
            </a:r>
            <a:endParaRPr lang="zh-CN" altLang="en-US" dirty="0"/>
          </a:p>
        </p:txBody>
      </p:sp>
      <p:sp>
        <p:nvSpPr>
          <p:cNvPr id="174" name="流程图: 数据 173"/>
          <p:cNvSpPr/>
          <p:nvPr/>
        </p:nvSpPr>
        <p:spPr>
          <a:xfrm>
            <a:off x="9457114" y="2003496"/>
            <a:ext cx="2327536" cy="59111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Consolas" panose="020B0609020204030204" pitchFamily="49" charset="0"/>
                <a:ea typeface="仿宋" panose="02010609060101010101" pitchFamily="49" charset="-122"/>
              </a:rPr>
              <a:t>输出</a:t>
            </a:r>
            <a:r>
              <a:rPr lang="en-US" altLang="zh-CN" sz="2000" dirty="0" err="1">
                <a:latin typeface="Consolas" panose="020B0609020204030204" pitchFamily="49" charset="0"/>
                <a:ea typeface="仿宋" panose="02010609060101010101" pitchFamily="49" charset="-122"/>
              </a:rPr>
              <a:t>mx,mn</a:t>
            </a:r>
            <a:endParaRPr lang="zh-CN" altLang="en-US" sz="2000" dirty="0">
              <a:latin typeface="Consolas" panose="020B0609020204030204" pitchFamily="49" charset="0"/>
              <a:ea typeface="仿宋" panose="02010609060101010101" pitchFamily="49" charset="-122"/>
            </a:endParaRPr>
          </a:p>
        </p:txBody>
      </p:sp>
      <p:sp>
        <p:nvSpPr>
          <p:cNvPr id="176" name="流程图: 终止 175"/>
          <p:cNvSpPr/>
          <p:nvPr/>
        </p:nvSpPr>
        <p:spPr>
          <a:xfrm>
            <a:off x="1831314" y="245200"/>
            <a:ext cx="1036632" cy="511999"/>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仿宋" panose="02010609060101010101" pitchFamily="49" charset="-122"/>
                <a:ea typeface="仿宋" panose="02010609060101010101" pitchFamily="49" charset="-122"/>
              </a:rPr>
              <a:t>开始</a:t>
            </a:r>
          </a:p>
        </p:txBody>
      </p:sp>
      <p:cxnSp>
        <p:nvCxnSpPr>
          <p:cNvPr id="177" name="直接箭头连接符 176"/>
          <p:cNvCxnSpPr>
            <a:stCxn id="176" idx="2"/>
            <a:endCxn id="20" idx="1"/>
          </p:cNvCxnSpPr>
          <p:nvPr/>
        </p:nvCxnSpPr>
        <p:spPr>
          <a:xfrm>
            <a:off x="2349630" y="757199"/>
            <a:ext cx="0" cy="284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8" name="流程图: 终止 187"/>
          <p:cNvSpPr/>
          <p:nvPr/>
        </p:nvSpPr>
        <p:spPr>
          <a:xfrm>
            <a:off x="10101852" y="3099496"/>
            <a:ext cx="1036632" cy="511999"/>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仿宋" panose="02010609060101010101" pitchFamily="49" charset="-122"/>
                <a:ea typeface="仿宋" panose="02010609060101010101" pitchFamily="49" charset="-122"/>
              </a:rPr>
              <a:t>结束</a:t>
            </a:r>
          </a:p>
        </p:txBody>
      </p:sp>
      <p:cxnSp>
        <p:nvCxnSpPr>
          <p:cNvPr id="191" name="直接箭头连接符 190"/>
          <p:cNvCxnSpPr>
            <a:stCxn id="174" idx="4"/>
            <a:endCxn id="188" idx="0"/>
          </p:cNvCxnSpPr>
          <p:nvPr/>
        </p:nvCxnSpPr>
        <p:spPr>
          <a:xfrm flipH="1">
            <a:off x="10620168" y="2594606"/>
            <a:ext cx="714" cy="504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2" name="直接箭头连接符 191"/>
          <p:cNvCxnSpPr>
            <a:stCxn id="172" idx="4"/>
            <a:endCxn id="174" idx="1"/>
          </p:cNvCxnSpPr>
          <p:nvPr/>
        </p:nvCxnSpPr>
        <p:spPr>
          <a:xfrm flipH="1">
            <a:off x="10620882" y="1624714"/>
            <a:ext cx="1" cy="378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9387401" y="3953419"/>
            <a:ext cx="311304" cy="369332"/>
          </a:xfrm>
          <a:prstGeom prst="rect">
            <a:avLst/>
          </a:prstGeom>
          <a:noFill/>
        </p:spPr>
        <p:txBody>
          <a:bodyPr wrap="square" rtlCol="0">
            <a:spAutoFit/>
          </a:bodyPr>
          <a:lstStyle/>
          <a:p>
            <a:r>
              <a:rPr lang="en-US" altLang="zh-CN" dirty="0"/>
              <a:t>N</a:t>
            </a:r>
            <a:endParaRPr lang="zh-CN" altLang="en-US" dirty="0"/>
          </a:p>
        </p:txBody>
      </p:sp>
      <p:sp>
        <p:nvSpPr>
          <p:cNvPr id="204" name="文本框 203"/>
          <p:cNvSpPr txBox="1"/>
          <p:nvPr/>
        </p:nvSpPr>
        <p:spPr>
          <a:xfrm>
            <a:off x="8773150" y="4655301"/>
            <a:ext cx="258413" cy="369332"/>
          </a:xfrm>
          <a:prstGeom prst="rect">
            <a:avLst/>
          </a:prstGeom>
          <a:noFill/>
        </p:spPr>
        <p:txBody>
          <a:bodyPr wrap="square" rtlCol="0">
            <a:spAutoFit/>
          </a:bodyPr>
          <a:lstStyle/>
          <a:p>
            <a:r>
              <a:rPr lang="en-US" altLang="zh-CN" dirty="0"/>
              <a:t>Y</a:t>
            </a:r>
            <a:endParaRPr lang="zh-CN" altLang="en-US" dirty="0"/>
          </a:p>
        </p:txBody>
      </p:sp>
      <p:sp>
        <p:nvSpPr>
          <p:cNvPr id="209" name="文本框 208"/>
          <p:cNvSpPr txBox="1"/>
          <p:nvPr/>
        </p:nvSpPr>
        <p:spPr>
          <a:xfrm>
            <a:off x="3234927" y="842336"/>
            <a:ext cx="2841598" cy="1815882"/>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输入数组长度</a:t>
            </a:r>
            <a:r>
              <a:rPr lang="en-US" altLang="zh-CN" sz="2800" dirty="0">
                <a:latin typeface="仿宋" panose="02010609060101010101" pitchFamily="49" charset="-122"/>
                <a:ea typeface="仿宋" panose="02010609060101010101" pitchFamily="49" charset="-122"/>
              </a:rPr>
              <a:t>n</a:t>
            </a:r>
            <a:r>
              <a:rPr lang="zh-CN" altLang="en-US" sz="2800" dirty="0">
                <a:latin typeface="仿宋" panose="02010609060101010101" pitchFamily="49" charset="-122"/>
                <a:ea typeface="仿宋" panose="02010609060101010101" pitchFamily="49" charset="-122"/>
              </a:rPr>
              <a:t>以及数组</a:t>
            </a:r>
            <a:r>
              <a:rPr lang="en-US" altLang="zh-CN" sz="2800" dirty="0">
                <a:latin typeface="仿宋" panose="02010609060101010101" pitchFamily="49" charset="-122"/>
                <a:ea typeface="仿宋" panose="02010609060101010101" pitchFamily="49" charset="-122"/>
              </a:rPr>
              <a:t>A,</a:t>
            </a:r>
            <a:r>
              <a:rPr lang="zh-CN" altLang="en-US" sz="2800" dirty="0">
                <a:latin typeface="仿宋" panose="02010609060101010101" pitchFamily="49" charset="-122"/>
                <a:ea typeface="仿宋" panose="02010609060101010101" pitchFamily="49" charset="-122"/>
              </a:rPr>
              <a:t>求数组中的最大值最小值</a:t>
            </a:r>
            <a:endParaRPr lang="en-US" altLang="zh-CN" sz="28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fade">
                                      <p:cBhvr>
                                        <p:cTn id="43" dur="500"/>
                                        <p:tgtEl>
                                          <p:spTgt spid="114"/>
                                        </p:tgtEl>
                                      </p:cBhvr>
                                    </p:animEffect>
                                  </p:childTnLst>
                                </p:cTn>
                              </p:par>
                              <p:par>
                                <p:cTn id="44" presetID="10" presetClass="entr" presetSubtype="0" fill="hold" nodeType="with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500"/>
                                        <p:tgtEl>
                                          <p:spTgt spid="1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animEffect transition="in" filter="fade">
                                      <p:cBhvr>
                                        <p:cTn id="55" dur="500"/>
                                        <p:tgtEl>
                                          <p:spTgt spid="129"/>
                                        </p:tgtEl>
                                      </p:cBhvr>
                                    </p:animEffect>
                                  </p:childTnLst>
                                </p:cTn>
                              </p:par>
                              <p:par>
                                <p:cTn id="56" presetID="10" presetClass="entr" presetSubtype="0" fill="hold" nodeType="with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par>
                                <p:cTn id="59" presetID="10"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500"/>
                                        <p:tgtEl>
                                          <p:spTgt spid="136"/>
                                        </p:tgtEl>
                                      </p:cBhvr>
                                    </p:animEffect>
                                  </p:childTnLst>
                                </p:cTn>
                              </p:par>
                              <p:par>
                                <p:cTn id="62" presetID="10" presetClass="entr" presetSubtype="0" fill="hold"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animEffect transition="in" filter="fade">
                                      <p:cBhvr>
                                        <p:cTn id="67" dur="500"/>
                                        <p:tgtEl>
                                          <p:spTgt spid="1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1"/>
                                        </p:tgtEl>
                                        <p:attrNameLst>
                                          <p:attrName>style.visibility</p:attrName>
                                        </p:attrNameLst>
                                      </p:cBhvr>
                                      <p:to>
                                        <p:strVal val="visible"/>
                                      </p:to>
                                    </p:set>
                                    <p:animEffect transition="in" filter="fade">
                                      <p:cBhvr>
                                        <p:cTn id="70" dur="500"/>
                                        <p:tgtEl>
                                          <p:spTgt spid="151"/>
                                        </p:tgtEl>
                                      </p:cBhvr>
                                    </p:animEffect>
                                  </p:childTnLst>
                                </p:cTn>
                              </p:par>
                              <p:par>
                                <p:cTn id="71" presetID="10" presetClass="entr" presetSubtype="0" fill="hold" nodeType="withEffect">
                                  <p:stCondLst>
                                    <p:cond delay="0"/>
                                  </p:stCondLst>
                                  <p:childTnLst>
                                    <p:set>
                                      <p:cBhvr>
                                        <p:cTn id="72" dur="1" fill="hold">
                                          <p:stCondLst>
                                            <p:cond delay="0"/>
                                          </p:stCondLst>
                                        </p:cTn>
                                        <p:tgtEl>
                                          <p:spTgt spid="154"/>
                                        </p:tgtEl>
                                        <p:attrNameLst>
                                          <p:attrName>style.visibility</p:attrName>
                                        </p:attrNameLst>
                                      </p:cBhvr>
                                      <p:to>
                                        <p:strVal val="visible"/>
                                      </p:to>
                                    </p:set>
                                    <p:animEffect transition="in" filter="fade">
                                      <p:cBhvr>
                                        <p:cTn id="73" dur="500"/>
                                        <p:tgtEl>
                                          <p:spTgt spid="154"/>
                                        </p:tgtEl>
                                      </p:cBhvr>
                                    </p:animEffect>
                                  </p:childTnLst>
                                </p:cTn>
                              </p:par>
                              <p:par>
                                <p:cTn id="74" presetID="10" presetClass="entr" presetSubtype="0" fill="hold"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500"/>
                                        <p:tgtEl>
                                          <p:spTgt spid="1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6"/>
                                        </p:tgtEl>
                                        <p:attrNameLst>
                                          <p:attrName>style.visibility</p:attrName>
                                        </p:attrNameLst>
                                      </p:cBhvr>
                                      <p:to>
                                        <p:strVal val="visible"/>
                                      </p:to>
                                    </p:set>
                                    <p:animEffect transition="in" filter="fade">
                                      <p:cBhvr>
                                        <p:cTn id="79" dur="500"/>
                                        <p:tgtEl>
                                          <p:spTgt spid="166"/>
                                        </p:tgtEl>
                                      </p:cBhvr>
                                    </p:animEffect>
                                  </p:childTnLst>
                                </p:cTn>
                              </p:par>
                              <p:par>
                                <p:cTn id="80" presetID="10" presetClass="entr" presetSubtype="0" fill="hold" nodeType="with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fade">
                                      <p:cBhvr>
                                        <p:cTn id="85" dur="500"/>
                                        <p:tgtEl>
                                          <p:spTgt spid="2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4"/>
                                        </p:tgtEl>
                                        <p:attrNameLst>
                                          <p:attrName>style.visibility</p:attrName>
                                        </p:attrNameLst>
                                      </p:cBhvr>
                                      <p:to>
                                        <p:strVal val="visible"/>
                                      </p:to>
                                    </p:set>
                                    <p:animEffect transition="in" filter="fade">
                                      <p:cBhvr>
                                        <p:cTn id="88" dur="500"/>
                                        <p:tgtEl>
                                          <p:spTgt spid="2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fade">
                                      <p:cBhvr>
                                        <p:cTn id="91" dur="500"/>
                                        <p:tgtEl>
                                          <p:spTgt spid="1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4"/>
                                        </p:tgtEl>
                                        <p:attrNameLst>
                                          <p:attrName>style.visibility</p:attrName>
                                        </p:attrNameLst>
                                      </p:cBhvr>
                                      <p:to>
                                        <p:strVal val="visible"/>
                                      </p:to>
                                    </p:set>
                                    <p:animEffect transition="in" filter="fade">
                                      <p:cBhvr>
                                        <p:cTn id="94" dur="500"/>
                                        <p:tgtEl>
                                          <p:spTgt spid="1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88"/>
                                        </p:tgtEl>
                                        <p:attrNameLst>
                                          <p:attrName>style.visibility</p:attrName>
                                        </p:attrNameLst>
                                      </p:cBhvr>
                                      <p:to>
                                        <p:strVal val="visible"/>
                                      </p:to>
                                    </p:set>
                                    <p:animEffect transition="in" filter="fade">
                                      <p:cBhvr>
                                        <p:cTn id="97" dur="500"/>
                                        <p:tgtEl>
                                          <p:spTgt spid="188"/>
                                        </p:tgtEl>
                                      </p:cBhvr>
                                    </p:animEffect>
                                  </p:childTnLst>
                                </p:cTn>
                              </p:par>
                              <p:par>
                                <p:cTn id="98" presetID="10" presetClass="entr" presetSubtype="0" fill="hold" nodeType="withEffect">
                                  <p:stCondLst>
                                    <p:cond delay="0"/>
                                  </p:stCondLst>
                                  <p:childTnLst>
                                    <p:set>
                                      <p:cBhvr>
                                        <p:cTn id="99" dur="1" fill="hold">
                                          <p:stCondLst>
                                            <p:cond delay="0"/>
                                          </p:stCondLst>
                                        </p:cTn>
                                        <p:tgtEl>
                                          <p:spTgt spid="191"/>
                                        </p:tgtEl>
                                        <p:attrNameLst>
                                          <p:attrName>style.visibility</p:attrName>
                                        </p:attrNameLst>
                                      </p:cBhvr>
                                      <p:to>
                                        <p:strVal val="visible"/>
                                      </p:to>
                                    </p:set>
                                    <p:animEffect transition="in" filter="fade">
                                      <p:cBhvr>
                                        <p:cTn id="100" dur="500"/>
                                        <p:tgtEl>
                                          <p:spTgt spid="191"/>
                                        </p:tgtEl>
                                      </p:cBhvr>
                                    </p:animEffect>
                                  </p:childTnLst>
                                </p:cTn>
                              </p:par>
                              <p:par>
                                <p:cTn id="101" presetID="10" presetClass="entr" presetSubtype="0" fill="hold" nodeType="withEffect">
                                  <p:stCondLst>
                                    <p:cond delay="0"/>
                                  </p:stCondLst>
                                  <p:childTnLst>
                                    <p:set>
                                      <p:cBhvr>
                                        <p:cTn id="102" dur="1" fill="hold">
                                          <p:stCondLst>
                                            <p:cond delay="0"/>
                                          </p:stCondLst>
                                        </p:cTn>
                                        <p:tgtEl>
                                          <p:spTgt spid="192"/>
                                        </p:tgtEl>
                                        <p:attrNameLst>
                                          <p:attrName>style.visibility</p:attrName>
                                        </p:attrNameLst>
                                      </p:cBhvr>
                                      <p:to>
                                        <p:strVal val="visible"/>
                                      </p:to>
                                    </p:set>
                                    <p:animEffect transition="in" filter="fade">
                                      <p:cBhvr>
                                        <p:cTn id="103" dur="500"/>
                                        <p:tgtEl>
                                          <p:spTgt spid="19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par>
                                <p:cTn id="107" presetID="10" presetClass="entr" presetSubtype="0" fill="hold" nodeType="with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500"/>
                                        <p:tgtEl>
                                          <p:spTgt spid="1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childTnLst>
                                </p:cTn>
                              </p:par>
                              <p:par>
                                <p:cTn id="113" presetID="10" presetClass="entr" presetSubtype="0" fill="hold"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par>
                                <p:cTn id="122" presetID="10" presetClass="entr" presetSubtype="0" fill="hold" nodeType="with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fade">
                                      <p:cBhvr>
                                        <p:cTn id="124" dur="500"/>
                                        <p:tgtEl>
                                          <p:spTgt spid="33"/>
                                        </p:tgtEl>
                                      </p:cBhvr>
                                    </p:animEffect>
                                  </p:childTnLst>
                                </p:cTn>
                              </p:par>
                              <p:par>
                                <p:cTn id="125" presetID="10" presetClass="entr" presetSubtype="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par>
                                <p:cTn id="128" presetID="10" presetClass="entr" presetSubtype="0" fill="hold"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500"/>
                                        <p:tgtEl>
                                          <p:spTgt spid="3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500"/>
                                        <p:tgtEl>
                                          <p:spTgt spid="43"/>
                                        </p:tgtEl>
                                      </p:cBhvr>
                                    </p:animEffect>
                                  </p:childTnLst>
                                </p:cTn>
                              </p:par>
                              <p:par>
                                <p:cTn id="134" presetID="10" presetClass="entr" presetSubtype="0" fill="hold"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nodeType="withEffect">
                                  <p:stCondLst>
                                    <p:cond delay="0"/>
                                  </p:stCondLst>
                                  <p:childTnLst>
                                    <p:set>
                                      <p:cBhvr>
                                        <p:cTn id="138" dur="1" fill="hold">
                                          <p:stCondLst>
                                            <p:cond delay="0"/>
                                          </p:stCondLst>
                                        </p:cTn>
                                        <p:tgtEl>
                                          <p:spTgt spid="79"/>
                                        </p:tgtEl>
                                        <p:attrNameLst>
                                          <p:attrName>style.visibility</p:attrName>
                                        </p:attrNameLst>
                                      </p:cBhvr>
                                      <p:to>
                                        <p:strVal val="visible"/>
                                      </p:to>
                                    </p:set>
                                    <p:animEffect transition="in" filter="fade">
                                      <p:cBhvr>
                                        <p:cTn id="139" dur="500"/>
                                        <p:tgtEl>
                                          <p:spTgt spid="79"/>
                                        </p:tgtEl>
                                      </p:cBhvr>
                                    </p:animEffect>
                                  </p:childTnLst>
                                </p:cTn>
                              </p:par>
                              <p:par>
                                <p:cTn id="140" presetID="10" presetClass="entr" presetSubtype="0" fill="hold" nodeType="with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fade">
                                      <p:cBhvr>
                                        <p:cTn id="142" dur="500"/>
                                        <p:tgtEl>
                                          <p:spTgt spid="8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76"/>
                                        </p:tgtEl>
                                        <p:attrNameLst>
                                          <p:attrName>style.visibility</p:attrName>
                                        </p:attrNameLst>
                                      </p:cBhvr>
                                      <p:to>
                                        <p:strVal val="visible"/>
                                      </p:to>
                                    </p:set>
                                    <p:animEffect transition="in" filter="fade">
                                      <p:cBhvr>
                                        <p:cTn id="151" dur="500"/>
                                        <p:tgtEl>
                                          <p:spTgt spid="176"/>
                                        </p:tgtEl>
                                      </p:cBhvr>
                                    </p:animEffect>
                                  </p:childTnLst>
                                </p:cTn>
                              </p:par>
                              <p:par>
                                <p:cTn id="152" presetID="10" presetClass="entr" presetSubtype="0" fill="hold" nodeType="withEffect">
                                  <p:stCondLst>
                                    <p:cond delay="0"/>
                                  </p:stCondLst>
                                  <p:childTnLst>
                                    <p:set>
                                      <p:cBhvr>
                                        <p:cTn id="153" dur="1" fill="hold">
                                          <p:stCondLst>
                                            <p:cond delay="0"/>
                                          </p:stCondLst>
                                        </p:cTn>
                                        <p:tgtEl>
                                          <p:spTgt spid="177"/>
                                        </p:tgtEl>
                                        <p:attrNameLst>
                                          <p:attrName>style.visibility</p:attrName>
                                        </p:attrNameLst>
                                      </p:cBhvr>
                                      <p:to>
                                        <p:strVal val="visible"/>
                                      </p:to>
                                    </p:set>
                                    <p:animEffect transition="in" filter="fade">
                                      <p:cBhvr>
                                        <p:cTn id="154"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p:bldP spid="18" grpId="0"/>
      <p:bldP spid="20" grpId="0" animBg="1"/>
      <p:bldP spid="28" grpId="0" animBg="1"/>
      <p:bldP spid="32" grpId="0" animBg="1"/>
      <p:bldP spid="43" grpId="0" animBg="1"/>
      <p:bldP spid="61" grpId="0" animBg="1"/>
      <p:bldP spid="67" grpId="0" animBg="1"/>
      <p:bldP spid="99" grpId="0"/>
      <p:bldP spid="102" grpId="0"/>
      <p:bldP spid="110" grpId="0" animBg="1"/>
      <p:bldP spid="114" grpId="0" animBg="1"/>
      <p:bldP spid="123" grpId="0" animBg="1"/>
      <p:bldP spid="128" grpId="0"/>
      <p:bldP spid="129" grpId="0"/>
      <p:bldP spid="145" grpId="0" animBg="1"/>
      <p:bldP spid="151" grpId="0" animBg="1"/>
      <p:bldP spid="166" grpId="0" animBg="1"/>
      <p:bldP spid="172" grpId="0" animBg="1"/>
      <p:bldP spid="174" grpId="0" animBg="1"/>
      <p:bldP spid="176" grpId="0" animBg="1"/>
      <p:bldP spid="188" grpId="0" animBg="1"/>
      <p:bldP spid="203" grpId="0"/>
      <p:bldP spid="2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51"/>
          <p:cNvSpPr txBox="1">
            <a:spLocks noChangeArrowheads="1"/>
          </p:cNvSpPr>
          <p:nvPr/>
        </p:nvSpPr>
        <p:spPr bwMode="auto">
          <a:xfrm>
            <a:off x="3236150" y="3682117"/>
            <a:ext cx="6068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336600"/>
              </a:buClr>
              <a:buSzPct val="60000"/>
              <a:buFont typeface="Wingdings" panose="05000000000000000000" pitchFamily="2" charset="2"/>
              <a:buNone/>
            </a:pPr>
            <a:r>
              <a:rPr lang="en-US" altLang="zh-CN" b="1" dirty="0">
                <a:solidFill>
                  <a:srgbClr val="000066"/>
                </a:solidFill>
                <a:latin typeface="Tahoma" panose="020B0604030504040204" pitchFamily="34" charset="0"/>
              </a:rPr>
              <a:t>2</a:t>
            </a:r>
            <a:endParaRPr lang="zh-CN" altLang="en-US" sz="2400" b="1" dirty="0">
              <a:solidFill>
                <a:srgbClr val="000066"/>
              </a:solidFill>
              <a:latin typeface="Tahoma" panose="020B0604030504040204" pitchFamily="34" charset="0"/>
            </a:endParaRPr>
          </a:p>
        </p:txBody>
      </p:sp>
      <p:sp>
        <p:nvSpPr>
          <p:cNvPr id="11" name="Text Box 50"/>
          <p:cNvSpPr txBox="1">
            <a:spLocks noChangeArrowheads="1"/>
          </p:cNvSpPr>
          <p:nvPr/>
        </p:nvSpPr>
        <p:spPr bwMode="auto">
          <a:xfrm flipH="1">
            <a:off x="2958916" y="3620298"/>
            <a:ext cx="2411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b="1" dirty="0">
              <a:solidFill>
                <a:srgbClr val="FF3300"/>
              </a:solidFill>
              <a:latin typeface="Tahoma" panose="020B0604030504040204" pitchFamily="34" charset="0"/>
            </a:endParaRPr>
          </a:p>
        </p:txBody>
      </p:sp>
      <p:sp>
        <p:nvSpPr>
          <p:cNvPr id="12" name="Text Box 6"/>
          <p:cNvSpPr txBox="1">
            <a:spLocks noChangeArrowheads="1"/>
          </p:cNvSpPr>
          <p:nvPr/>
        </p:nvSpPr>
        <p:spPr bwMode="auto">
          <a:xfrm>
            <a:off x="3558050" y="1477411"/>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latin typeface="华文仿宋" panose="02010600040101010101" pitchFamily="2" charset="-122"/>
                <a:ea typeface="华文仿宋" panose="02010600040101010101" pitchFamily="2" charset="-122"/>
              </a:rPr>
              <a:t>例如：</a:t>
            </a:r>
            <a:r>
              <a:rPr lang="en-US" altLang="zh-CN" sz="3200" b="1" dirty="0">
                <a:latin typeface="华文仿宋" panose="02010600040101010101" pitchFamily="2" charset="-122"/>
                <a:ea typeface="华文仿宋" panose="02010600040101010101" pitchFamily="2" charset="-122"/>
              </a:rPr>
              <a:t>( 35 )</a:t>
            </a:r>
            <a:r>
              <a:rPr lang="en-US" altLang="zh-CN" sz="3200" b="1" baseline="-25000" dirty="0">
                <a:latin typeface="华文仿宋" panose="02010600040101010101" pitchFamily="2" charset="-122"/>
                <a:ea typeface="华文仿宋" panose="02010600040101010101" pitchFamily="2" charset="-122"/>
              </a:rPr>
              <a:t>10</a:t>
            </a:r>
            <a:r>
              <a:rPr lang="zh-CN" altLang="en-US" sz="3200" b="1" baseline="-25000" dirty="0">
                <a:latin typeface="华文仿宋" panose="02010600040101010101" pitchFamily="2" charset="-122"/>
                <a:ea typeface="华文仿宋" panose="02010600040101010101" pitchFamily="2" charset="-122"/>
              </a:rPr>
              <a:t>  </a:t>
            </a:r>
            <a:r>
              <a:rPr lang="en-US" altLang="zh-CN" sz="3200" b="1" dirty="0">
                <a:latin typeface="华文仿宋" panose="02010600040101010101" pitchFamily="2" charset="-122"/>
                <a:ea typeface="华文仿宋" panose="02010600040101010101" pitchFamily="2" charset="-122"/>
              </a:rPr>
              <a:t>= ( 100011 )</a:t>
            </a:r>
            <a:r>
              <a:rPr lang="en-US" altLang="zh-CN" sz="3200" b="1" baseline="-25000" dirty="0">
                <a:latin typeface="华文仿宋" panose="02010600040101010101" pitchFamily="2" charset="-122"/>
                <a:ea typeface="华文仿宋" panose="02010600040101010101" pitchFamily="2" charset="-122"/>
              </a:rPr>
              <a:t>2</a:t>
            </a:r>
            <a:endParaRPr lang="zh-CN" altLang="en-US" sz="3200" b="1" baseline="-25000" dirty="0">
              <a:latin typeface="华文仿宋" panose="02010600040101010101" pitchFamily="2" charset="-122"/>
              <a:ea typeface="华文仿宋" panose="02010600040101010101" pitchFamily="2" charset="-122"/>
            </a:endParaRPr>
          </a:p>
        </p:txBody>
      </p:sp>
      <p:sp>
        <p:nvSpPr>
          <p:cNvPr id="13" name="Text Box 28"/>
          <p:cNvSpPr txBox="1">
            <a:spLocks noChangeArrowheads="1"/>
          </p:cNvSpPr>
          <p:nvPr/>
        </p:nvSpPr>
        <p:spPr bwMode="auto">
          <a:xfrm>
            <a:off x="6199887" y="2505669"/>
            <a:ext cx="2573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EA2D00"/>
                </a:solidFill>
              </a:rPr>
              <a:t>1   0   0   0   1   1</a:t>
            </a:r>
          </a:p>
        </p:txBody>
      </p:sp>
      <p:sp>
        <p:nvSpPr>
          <p:cNvPr id="15" name="Rectangle 29"/>
          <p:cNvSpPr>
            <a:spLocks noChangeArrowheads="1"/>
          </p:cNvSpPr>
          <p:nvPr/>
        </p:nvSpPr>
        <p:spPr bwMode="auto">
          <a:xfrm>
            <a:off x="1387273" y="762242"/>
            <a:ext cx="58197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50" b="1" dirty="0">
                <a:solidFill>
                  <a:srgbClr val="FF0000"/>
                </a:solidFill>
                <a:ea typeface="黑体" panose="02010609060101010101" charset="-122"/>
              </a:rPr>
              <a:t>十进制</a:t>
            </a:r>
            <a:r>
              <a:rPr lang="zh-CN" altLang="en-US" sz="3250" b="1" dirty="0">
                <a:solidFill>
                  <a:srgbClr val="FF0000"/>
                </a:solidFill>
                <a:latin typeface="黑体" panose="02010609060101010101" charset="-122"/>
                <a:ea typeface="黑体" panose="02010609060101010101" charset="-122"/>
              </a:rPr>
              <a:t>→</a:t>
            </a:r>
            <a:r>
              <a:rPr lang="zh-CN" altLang="en-US" sz="3250" b="1" dirty="0">
                <a:solidFill>
                  <a:srgbClr val="FF0000"/>
                </a:solidFill>
                <a:ea typeface="黑体" panose="02010609060101010101" charset="-122"/>
              </a:rPr>
              <a:t>二进制</a:t>
            </a:r>
          </a:p>
        </p:txBody>
      </p:sp>
      <p:sp>
        <p:nvSpPr>
          <p:cNvPr id="16" name="Line 46"/>
          <p:cNvSpPr>
            <a:spLocks noChangeShapeType="1"/>
          </p:cNvSpPr>
          <p:nvPr/>
        </p:nvSpPr>
        <p:spPr bwMode="auto">
          <a:xfrm flipH="1">
            <a:off x="5272334" y="3133289"/>
            <a:ext cx="0" cy="904167"/>
          </a:xfrm>
          <a:prstGeom prst="line">
            <a:avLst/>
          </a:prstGeom>
          <a:noFill/>
          <a:ln w="57150">
            <a:solidFill>
              <a:srgbClr val="FFC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7" name="组合 16"/>
          <p:cNvGrpSpPr/>
          <p:nvPr/>
        </p:nvGrpSpPr>
        <p:grpSpPr>
          <a:xfrm>
            <a:off x="2315930" y="2314684"/>
            <a:ext cx="1499674" cy="400110"/>
            <a:chOff x="3306610" y="4149080"/>
            <a:chExt cx="1499674" cy="400110"/>
          </a:xfrm>
        </p:grpSpPr>
        <p:sp>
          <p:nvSpPr>
            <p:cNvPr id="18" name="Line 38"/>
            <p:cNvSpPr>
              <a:spLocks noChangeShapeType="1"/>
            </p:cNvSpPr>
            <p:nvPr/>
          </p:nvSpPr>
          <p:spPr bwMode="auto">
            <a:xfrm>
              <a:off x="3631651" y="4499487"/>
              <a:ext cx="1174633" cy="0"/>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Line 39"/>
            <p:cNvSpPr>
              <a:spLocks noChangeShapeType="1"/>
            </p:cNvSpPr>
            <p:nvPr/>
          </p:nvSpPr>
          <p:spPr bwMode="auto">
            <a:xfrm>
              <a:off x="3631651" y="4230340"/>
              <a:ext cx="0" cy="269147"/>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Text Box 47"/>
            <p:cNvSpPr txBox="1">
              <a:spLocks noChangeArrowheads="1"/>
            </p:cNvSpPr>
            <p:nvPr/>
          </p:nvSpPr>
          <p:spPr bwMode="auto">
            <a:xfrm>
              <a:off x="3306610" y="4149080"/>
              <a:ext cx="1277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66"/>
                  </a:solidFill>
                  <a:latin typeface="Tahoma" panose="020B0604030504040204" pitchFamily="34" charset="0"/>
                </a:rPr>
                <a:t>2        35</a:t>
              </a:r>
              <a:endParaRPr lang="zh-CN" altLang="en-US" b="1" dirty="0">
                <a:solidFill>
                  <a:srgbClr val="000066"/>
                </a:solidFill>
                <a:latin typeface="Tahoma" panose="020B0604030504040204" pitchFamily="34" charset="0"/>
              </a:endParaRPr>
            </a:p>
          </p:txBody>
        </p:sp>
      </p:grpSp>
      <p:sp>
        <p:nvSpPr>
          <p:cNvPr id="21" name="Text Box 48"/>
          <p:cNvSpPr txBox="1">
            <a:spLocks noChangeArrowheads="1"/>
          </p:cNvSpPr>
          <p:nvPr/>
        </p:nvSpPr>
        <p:spPr bwMode="auto">
          <a:xfrm>
            <a:off x="3080653" y="2647563"/>
            <a:ext cx="568049" cy="39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17</a:t>
            </a:r>
            <a:endParaRPr lang="en-US" altLang="zh-CN" b="1" dirty="0">
              <a:solidFill>
                <a:srgbClr val="FF3300"/>
              </a:solidFill>
              <a:latin typeface="Tahoma" panose="020B0604030504040204" pitchFamily="34" charset="0"/>
            </a:endParaRPr>
          </a:p>
        </p:txBody>
      </p:sp>
      <p:sp>
        <p:nvSpPr>
          <p:cNvPr id="22" name="Text Box 49"/>
          <p:cNvSpPr txBox="1">
            <a:spLocks noChangeArrowheads="1"/>
          </p:cNvSpPr>
          <p:nvPr/>
        </p:nvSpPr>
        <p:spPr bwMode="auto">
          <a:xfrm>
            <a:off x="3227043" y="2983121"/>
            <a:ext cx="362002" cy="39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8</a:t>
            </a:r>
            <a:endParaRPr lang="en-US" altLang="zh-CN" b="1" dirty="0">
              <a:solidFill>
                <a:srgbClr val="FF3300"/>
              </a:solidFill>
              <a:latin typeface="Tahoma" panose="020B0604030504040204" pitchFamily="34" charset="0"/>
            </a:endParaRPr>
          </a:p>
        </p:txBody>
      </p:sp>
      <p:sp>
        <p:nvSpPr>
          <p:cNvPr id="23" name="Text Box 50"/>
          <p:cNvSpPr txBox="1">
            <a:spLocks noChangeArrowheads="1"/>
          </p:cNvSpPr>
          <p:nvPr/>
        </p:nvSpPr>
        <p:spPr bwMode="auto">
          <a:xfrm>
            <a:off x="3227044" y="3308161"/>
            <a:ext cx="494508" cy="39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4</a:t>
            </a:r>
            <a:endParaRPr lang="en-US" altLang="zh-CN" b="1" dirty="0">
              <a:solidFill>
                <a:srgbClr val="FF3300"/>
              </a:solidFill>
              <a:latin typeface="Tahoma" panose="020B0604030504040204" pitchFamily="34" charset="0"/>
            </a:endParaRPr>
          </a:p>
        </p:txBody>
      </p:sp>
      <p:sp>
        <p:nvSpPr>
          <p:cNvPr id="24" name="Rectangle 52"/>
          <p:cNvSpPr>
            <a:spLocks noChangeArrowheads="1"/>
          </p:cNvSpPr>
          <p:nvPr/>
        </p:nvSpPr>
        <p:spPr bwMode="auto">
          <a:xfrm>
            <a:off x="3253647" y="4016285"/>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336600"/>
              </a:buClr>
              <a:buSzPct val="60000"/>
            </a:pPr>
            <a:r>
              <a:rPr lang="en-US" altLang="zh-CN" b="1" dirty="0">
                <a:solidFill>
                  <a:srgbClr val="000066"/>
                </a:solidFill>
                <a:latin typeface="Tahoma" panose="020B0604030504040204" pitchFamily="34" charset="0"/>
              </a:rPr>
              <a:t>1</a:t>
            </a:r>
          </a:p>
        </p:txBody>
      </p:sp>
      <p:sp>
        <p:nvSpPr>
          <p:cNvPr id="25" name="矩形 24"/>
          <p:cNvSpPr/>
          <p:nvPr/>
        </p:nvSpPr>
        <p:spPr>
          <a:xfrm>
            <a:off x="1524000" y="4729919"/>
            <a:ext cx="9437465" cy="584775"/>
          </a:xfrm>
          <a:prstGeom prst="rect">
            <a:avLst/>
          </a:prstGeom>
          <a:solidFill>
            <a:srgbClr val="C00000"/>
          </a:solidFill>
        </p:spPr>
        <p:txBody>
          <a:bodyPr wrap="square">
            <a:spAutoFit/>
          </a:bodyPr>
          <a:lstStyle/>
          <a:p>
            <a:pPr eaLnBrk="1" hangingPunct="1">
              <a:spcBef>
                <a:spcPct val="20000"/>
              </a:spcBef>
              <a:buClr>
                <a:schemeClr val="folHlink"/>
              </a:buClr>
              <a:buSzPct val="60000"/>
              <a:buFont typeface="Wingdings" panose="05000000000000000000" pitchFamily="2" charset="2"/>
              <a:buNone/>
            </a:pPr>
            <a:r>
              <a:rPr lang="zh-CN" altLang="en-GB" dirty="0">
                <a:solidFill>
                  <a:schemeClr val="bg1"/>
                </a:solidFill>
                <a:latin typeface="微软雅黑" panose="020B0503020204020204" pitchFamily="34" charset="-122"/>
                <a:ea typeface="微软雅黑" panose="020B0503020204020204" pitchFamily="34" charset="-122"/>
              </a:rPr>
              <a:t>十进制整数转换为二进制整数：除</a:t>
            </a:r>
            <a:r>
              <a:rPr lang="en-GB" altLang="zh-CN" dirty="0">
                <a:solidFill>
                  <a:schemeClr val="bg1"/>
                </a:solidFill>
                <a:latin typeface="微软雅黑" panose="020B0503020204020204" pitchFamily="34" charset="-122"/>
                <a:ea typeface="微软雅黑" panose="020B0503020204020204" pitchFamily="34" charset="-122"/>
              </a:rPr>
              <a:t>2</a:t>
            </a:r>
            <a:r>
              <a:rPr lang="zh-CN" altLang="en-GB" dirty="0">
                <a:solidFill>
                  <a:schemeClr val="bg1"/>
                </a:solidFill>
                <a:latin typeface="微软雅黑" panose="020B0503020204020204" pitchFamily="34" charset="-122"/>
                <a:ea typeface="微软雅黑" panose="020B0503020204020204" pitchFamily="34" charset="-122"/>
              </a:rPr>
              <a:t>取余，直至为</a:t>
            </a:r>
            <a:r>
              <a:rPr lang="en-GB" altLang="zh-CN" dirty="0">
                <a:solidFill>
                  <a:schemeClr val="bg1"/>
                </a:solidFill>
                <a:latin typeface="微软雅黑" panose="020B0503020204020204" pitchFamily="34" charset="-122"/>
                <a:ea typeface="微软雅黑" panose="020B0503020204020204" pitchFamily="34" charset="-122"/>
              </a:rPr>
              <a:t>0</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4844828" y="2441645"/>
            <a:ext cx="1008609" cy="584775"/>
          </a:xfrm>
          <a:prstGeom prst="rect">
            <a:avLst/>
          </a:prstGeom>
        </p:spPr>
        <p:txBody>
          <a:bodyPr wrap="none">
            <a:spAutoFit/>
          </a:bodyPr>
          <a:lstStyle/>
          <a:p>
            <a:pPr eaLnBrk="1" hangingPunct="1"/>
            <a:r>
              <a:rPr lang="zh-CN" altLang="en-US" b="1" dirty="0">
                <a:solidFill>
                  <a:srgbClr val="000066"/>
                </a:solidFill>
                <a:latin typeface="华文仿宋" panose="02010600040101010101" pitchFamily="2" charset="-122"/>
                <a:ea typeface="华文仿宋" panose="02010600040101010101" pitchFamily="2" charset="-122"/>
              </a:rPr>
              <a:t>低位</a:t>
            </a:r>
          </a:p>
        </p:txBody>
      </p:sp>
      <p:sp>
        <p:nvSpPr>
          <p:cNvPr id="27" name="矩形 26"/>
          <p:cNvSpPr/>
          <p:nvPr/>
        </p:nvSpPr>
        <p:spPr>
          <a:xfrm>
            <a:off x="4767925" y="4105636"/>
            <a:ext cx="1008609" cy="535531"/>
          </a:xfrm>
          <a:prstGeom prst="rect">
            <a:avLst/>
          </a:prstGeom>
        </p:spPr>
        <p:txBody>
          <a:bodyPr wrap="none">
            <a:spAutoFit/>
          </a:bodyPr>
          <a:lstStyle/>
          <a:p>
            <a:pPr eaLnBrk="1" hangingPunct="1">
              <a:lnSpc>
                <a:spcPct val="90000"/>
              </a:lnSpc>
              <a:spcBef>
                <a:spcPct val="20000"/>
              </a:spcBef>
              <a:buClr>
                <a:srgbClr val="336600"/>
              </a:buClr>
              <a:buSzPct val="60000"/>
              <a:buFont typeface="Wingdings" panose="05000000000000000000" pitchFamily="2" charset="2"/>
              <a:buNone/>
            </a:pPr>
            <a:r>
              <a:rPr lang="zh-CN" altLang="en-US" b="1" dirty="0">
                <a:solidFill>
                  <a:srgbClr val="000066"/>
                </a:solidFill>
                <a:latin typeface="华文仿宋" panose="02010600040101010101" pitchFamily="2" charset="-122"/>
                <a:ea typeface="华文仿宋" panose="02010600040101010101" pitchFamily="2" charset="-122"/>
              </a:rPr>
              <a:t>高位</a:t>
            </a:r>
            <a:endParaRPr lang="zh-CN" altLang="en-US" sz="2400" b="1" dirty="0">
              <a:solidFill>
                <a:srgbClr val="000066"/>
              </a:solidFill>
              <a:latin typeface="华文仿宋" panose="02010600040101010101" pitchFamily="2" charset="-122"/>
              <a:ea typeface="华文仿宋" panose="02010600040101010101" pitchFamily="2" charset="-122"/>
            </a:endParaRPr>
          </a:p>
        </p:txBody>
      </p:sp>
      <p:sp>
        <p:nvSpPr>
          <p:cNvPr id="28" name="矩形 27"/>
          <p:cNvSpPr/>
          <p:nvPr/>
        </p:nvSpPr>
        <p:spPr>
          <a:xfrm>
            <a:off x="4046083" y="2627846"/>
            <a:ext cx="348172" cy="400110"/>
          </a:xfrm>
          <a:prstGeom prst="rect">
            <a:avLst/>
          </a:prstGeom>
        </p:spPr>
        <p:txBody>
          <a:bodyPr wrap="none">
            <a:spAutoFit/>
          </a:bodyPr>
          <a:lstStyle/>
          <a:p>
            <a:r>
              <a:rPr lang="en-US" altLang="zh-CN" sz="2000" b="1" dirty="0">
                <a:solidFill>
                  <a:srgbClr val="FF3300"/>
                </a:solidFill>
                <a:latin typeface="Tahoma" panose="020B0604030504040204" pitchFamily="34" charset="0"/>
              </a:rPr>
              <a:t>1</a:t>
            </a:r>
            <a:endParaRPr lang="zh-CN" altLang="en-US" sz="2000" dirty="0"/>
          </a:p>
        </p:txBody>
      </p:sp>
      <p:sp>
        <p:nvSpPr>
          <p:cNvPr id="29" name="矩形 28"/>
          <p:cNvSpPr/>
          <p:nvPr/>
        </p:nvSpPr>
        <p:spPr>
          <a:xfrm>
            <a:off x="4046083" y="2987886"/>
            <a:ext cx="348172" cy="400110"/>
          </a:xfrm>
          <a:prstGeom prst="rect">
            <a:avLst/>
          </a:prstGeom>
        </p:spPr>
        <p:txBody>
          <a:bodyPr wrap="none">
            <a:spAutoFit/>
          </a:bodyPr>
          <a:lstStyle/>
          <a:p>
            <a:r>
              <a:rPr lang="en-US" altLang="zh-CN" sz="2000" b="1" dirty="0">
                <a:solidFill>
                  <a:srgbClr val="FF3300"/>
                </a:solidFill>
                <a:latin typeface="Tahoma" panose="020B0604030504040204" pitchFamily="34" charset="0"/>
              </a:rPr>
              <a:t>1</a:t>
            </a:r>
            <a:endParaRPr lang="zh-CN" altLang="en-US" sz="2000" dirty="0"/>
          </a:p>
        </p:txBody>
      </p:sp>
      <p:sp>
        <p:nvSpPr>
          <p:cNvPr id="30" name="矩形 29"/>
          <p:cNvSpPr/>
          <p:nvPr/>
        </p:nvSpPr>
        <p:spPr>
          <a:xfrm>
            <a:off x="4046083" y="3275918"/>
            <a:ext cx="348172" cy="400110"/>
          </a:xfrm>
          <a:prstGeom prst="rect">
            <a:avLst/>
          </a:prstGeom>
        </p:spPr>
        <p:txBody>
          <a:bodyPr wrap="none">
            <a:spAutoFit/>
          </a:bodyPr>
          <a:lstStyle/>
          <a:p>
            <a:pPr eaLnBrk="1" hangingPunct="1">
              <a:spcBef>
                <a:spcPct val="50000"/>
              </a:spcBef>
            </a:pPr>
            <a:r>
              <a:rPr lang="en-US" altLang="zh-CN" sz="2000" b="1" dirty="0">
                <a:solidFill>
                  <a:srgbClr val="FF3300"/>
                </a:solidFill>
                <a:latin typeface="Tahoma" panose="020B0604030504040204" pitchFamily="34" charset="0"/>
              </a:rPr>
              <a:t>0</a:t>
            </a:r>
          </a:p>
        </p:txBody>
      </p:sp>
      <p:sp>
        <p:nvSpPr>
          <p:cNvPr id="31" name="矩形 30"/>
          <p:cNvSpPr/>
          <p:nvPr/>
        </p:nvSpPr>
        <p:spPr>
          <a:xfrm>
            <a:off x="4046083" y="3653923"/>
            <a:ext cx="348172" cy="400110"/>
          </a:xfrm>
          <a:prstGeom prst="rect">
            <a:avLst/>
          </a:prstGeom>
        </p:spPr>
        <p:txBody>
          <a:bodyPr wrap="none">
            <a:spAutoFit/>
          </a:bodyPr>
          <a:lstStyle/>
          <a:p>
            <a:pPr eaLnBrk="1" hangingPunct="1">
              <a:spcBef>
                <a:spcPct val="50000"/>
              </a:spcBef>
            </a:pPr>
            <a:r>
              <a:rPr lang="en-US" altLang="zh-CN" sz="2000" b="1" dirty="0">
                <a:solidFill>
                  <a:srgbClr val="FF3300"/>
                </a:solidFill>
                <a:latin typeface="Tahoma" panose="020B0604030504040204" pitchFamily="34" charset="0"/>
              </a:rPr>
              <a:t>0</a:t>
            </a:r>
          </a:p>
        </p:txBody>
      </p:sp>
      <p:sp>
        <p:nvSpPr>
          <p:cNvPr id="32" name="矩形 31"/>
          <p:cNvSpPr/>
          <p:nvPr/>
        </p:nvSpPr>
        <p:spPr>
          <a:xfrm>
            <a:off x="4046083" y="4021248"/>
            <a:ext cx="348172" cy="369332"/>
          </a:xfrm>
          <a:prstGeom prst="rect">
            <a:avLst/>
          </a:prstGeom>
        </p:spPr>
        <p:txBody>
          <a:bodyPr wrap="none">
            <a:spAutoFit/>
          </a:bodyPr>
          <a:lstStyle/>
          <a:p>
            <a:pPr eaLnBrk="1" hangingPunct="1">
              <a:lnSpc>
                <a:spcPct val="90000"/>
              </a:lnSpc>
              <a:spcBef>
                <a:spcPct val="20000"/>
              </a:spcBef>
              <a:buClr>
                <a:srgbClr val="336600"/>
              </a:buClr>
              <a:buSzPct val="60000"/>
              <a:buFont typeface="Wingdings" panose="05000000000000000000" pitchFamily="2" charset="2"/>
              <a:buNone/>
            </a:pPr>
            <a:r>
              <a:rPr lang="en-US" altLang="zh-CN" sz="2000" b="1" dirty="0">
                <a:solidFill>
                  <a:srgbClr val="FF3300"/>
                </a:solidFill>
                <a:latin typeface="Tahoma" panose="020B0604030504040204" pitchFamily="34" charset="0"/>
              </a:rPr>
              <a:t>0</a:t>
            </a:r>
            <a:endParaRPr lang="zh-CN" altLang="en-US" sz="2000" b="1" dirty="0">
              <a:solidFill>
                <a:srgbClr val="000066"/>
              </a:solidFill>
              <a:latin typeface="Tahoma" panose="020B0604030504040204" pitchFamily="34" charset="0"/>
            </a:endParaRPr>
          </a:p>
        </p:txBody>
      </p:sp>
      <p:sp>
        <p:nvSpPr>
          <p:cNvPr id="33" name="Rectangle 52"/>
          <p:cNvSpPr>
            <a:spLocks noChangeArrowheads="1"/>
          </p:cNvSpPr>
          <p:nvPr/>
        </p:nvSpPr>
        <p:spPr bwMode="auto">
          <a:xfrm>
            <a:off x="4046083" y="4319043"/>
            <a:ext cx="348258" cy="39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rgbClr val="FF3300"/>
                </a:solidFill>
                <a:latin typeface="Tahoma" panose="020B0604030504040204" pitchFamily="34" charset="0"/>
              </a:rPr>
              <a:t>1</a:t>
            </a:r>
          </a:p>
        </p:txBody>
      </p:sp>
      <p:grpSp>
        <p:nvGrpSpPr>
          <p:cNvPr id="34" name="组合 33"/>
          <p:cNvGrpSpPr/>
          <p:nvPr/>
        </p:nvGrpSpPr>
        <p:grpSpPr>
          <a:xfrm>
            <a:off x="2815338" y="4005859"/>
            <a:ext cx="1000266" cy="400110"/>
            <a:chOff x="1707992" y="4170692"/>
            <a:chExt cx="1000266" cy="400110"/>
          </a:xfrm>
        </p:grpSpPr>
        <p:sp>
          <p:nvSpPr>
            <p:cNvPr id="35" name="Line 42"/>
            <p:cNvSpPr>
              <a:spLocks noChangeShapeType="1"/>
            </p:cNvSpPr>
            <p:nvPr/>
          </p:nvSpPr>
          <p:spPr bwMode="auto">
            <a:xfrm flipV="1">
              <a:off x="2075189" y="4513055"/>
              <a:ext cx="633069" cy="2469"/>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Line 45"/>
            <p:cNvSpPr>
              <a:spLocks noChangeShapeType="1"/>
            </p:cNvSpPr>
            <p:nvPr/>
          </p:nvSpPr>
          <p:spPr bwMode="auto">
            <a:xfrm>
              <a:off x="2087281" y="4225006"/>
              <a:ext cx="0" cy="269147"/>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 name="Text Box 50"/>
            <p:cNvSpPr txBox="1">
              <a:spLocks noChangeArrowheads="1"/>
            </p:cNvSpPr>
            <p:nvPr/>
          </p:nvSpPr>
          <p:spPr bwMode="auto">
            <a:xfrm>
              <a:off x="1707992" y="4170692"/>
              <a:ext cx="269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2</a:t>
              </a:r>
              <a:endParaRPr lang="en-US" altLang="zh-CN" b="1" dirty="0">
                <a:solidFill>
                  <a:srgbClr val="FF3300"/>
                </a:solidFill>
                <a:latin typeface="Tahoma" panose="020B0604030504040204" pitchFamily="34" charset="0"/>
              </a:endParaRPr>
            </a:p>
          </p:txBody>
        </p:sp>
      </p:grpSp>
      <p:sp>
        <p:nvSpPr>
          <p:cNvPr id="38" name="Text Box 50"/>
          <p:cNvSpPr txBox="1">
            <a:spLocks noChangeArrowheads="1"/>
          </p:cNvSpPr>
          <p:nvPr/>
        </p:nvSpPr>
        <p:spPr bwMode="auto">
          <a:xfrm>
            <a:off x="3253997" y="4310907"/>
            <a:ext cx="245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0</a:t>
            </a:r>
            <a:endParaRPr lang="en-US" altLang="zh-CN" b="1" dirty="0">
              <a:solidFill>
                <a:srgbClr val="FF3300"/>
              </a:solidFill>
              <a:latin typeface="Tahoma" panose="020B0604030504040204" pitchFamily="34" charset="0"/>
            </a:endParaRPr>
          </a:p>
        </p:txBody>
      </p:sp>
      <p:sp>
        <p:nvSpPr>
          <p:cNvPr id="39" name="Text Box 32"/>
          <p:cNvSpPr txBox="1">
            <a:spLocks noChangeArrowheads="1"/>
          </p:cNvSpPr>
          <p:nvPr/>
        </p:nvSpPr>
        <p:spPr bwMode="auto">
          <a:xfrm>
            <a:off x="3918885" y="2258213"/>
            <a:ext cx="878384" cy="46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0000"/>
                </a:solidFill>
                <a:ea typeface="黑体" panose="02010609060101010101" charset="-122"/>
              </a:rPr>
              <a:t>余数</a:t>
            </a:r>
          </a:p>
        </p:txBody>
      </p:sp>
      <p:grpSp>
        <p:nvGrpSpPr>
          <p:cNvPr id="40" name="组合 39"/>
          <p:cNvGrpSpPr/>
          <p:nvPr/>
        </p:nvGrpSpPr>
        <p:grpSpPr>
          <a:xfrm>
            <a:off x="2417495" y="2648910"/>
            <a:ext cx="1463367" cy="400110"/>
            <a:chOff x="1310149" y="2883593"/>
            <a:chExt cx="1463367" cy="400110"/>
          </a:xfrm>
        </p:grpSpPr>
        <p:sp>
          <p:nvSpPr>
            <p:cNvPr id="41" name="Line 40"/>
            <p:cNvSpPr>
              <a:spLocks noChangeShapeType="1"/>
            </p:cNvSpPr>
            <p:nvPr/>
          </p:nvSpPr>
          <p:spPr bwMode="auto">
            <a:xfrm>
              <a:off x="1664140" y="3236209"/>
              <a:ext cx="1109376" cy="0"/>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43"/>
            <p:cNvSpPr>
              <a:spLocks noChangeShapeType="1"/>
            </p:cNvSpPr>
            <p:nvPr/>
          </p:nvSpPr>
          <p:spPr bwMode="auto">
            <a:xfrm>
              <a:off x="1664140" y="2899774"/>
              <a:ext cx="0" cy="336434"/>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Text Box 50"/>
            <p:cNvSpPr txBox="1">
              <a:spLocks noChangeArrowheads="1"/>
            </p:cNvSpPr>
            <p:nvPr/>
          </p:nvSpPr>
          <p:spPr bwMode="auto">
            <a:xfrm>
              <a:off x="1310149" y="2883593"/>
              <a:ext cx="245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2</a:t>
              </a:r>
              <a:endParaRPr lang="en-US" altLang="zh-CN" b="1" dirty="0">
                <a:solidFill>
                  <a:srgbClr val="FF3300"/>
                </a:solidFill>
                <a:latin typeface="Tahoma" panose="020B0604030504040204" pitchFamily="34" charset="0"/>
              </a:endParaRPr>
            </a:p>
          </p:txBody>
        </p:sp>
      </p:grpSp>
      <p:grpSp>
        <p:nvGrpSpPr>
          <p:cNvPr id="44" name="组合 43"/>
          <p:cNvGrpSpPr/>
          <p:nvPr/>
        </p:nvGrpSpPr>
        <p:grpSpPr>
          <a:xfrm>
            <a:off x="2462402" y="2987886"/>
            <a:ext cx="1353202" cy="400110"/>
            <a:chOff x="1355056" y="3222569"/>
            <a:chExt cx="1353202" cy="400110"/>
          </a:xfrm>
        </p:grpSpPr>
        <p:sp>
          <p:nvSpPr>
            <p:cNvPr id="45" name="Line 41"/>
            <p:cNvSpPr>
              <a:spLocks noChangeShapeType="1"/>
            </p:cNvSpPr>
            <p:nvPr/>
          </p:nvSpPr>
          <p:spPr bwMode="auto">
            <a:xfrm>
              <a:off x="1729397" y="3572643"/>
              <a:ext cx="978861" cy="0"/>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Line 44"/>
            <p:cNvSpPr>
              <a:spLocks noChangeShapeType="1"/>
            </p:cNvSpPr>
            <p:nvPr/>
          </p:nvSpPr>
          <p:spPr bwMode="auto">
            <a:xfrm>
              <a:off x="1729397" y="3236209"/>
              <a:ext cx="0" cy="336434"/>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Text Box 50"/>
            <p:cNvSpPr txBox="1">
              <a:spLocks noChangeArrowheads="1"/>
            </p:cNvSpPr>
            <p:nvPr/>
          </p:nvSpPr>
          <p:spPr bwMode="auto">
            <a:xfrm>
              <a:off x="1355056" y="3222569"/>
              <a:ext cx="245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2</a:t>
              </a:r>
              <a:endParaRPr lang="en-US" altLang="zh-CN" b="1" dirty="0">
                <a:solidFill>
                  <a:srgbClr val="FF3300"/>
                </a:solidFill>
                <a:latin typeface="Tahoma" panose="020B0604030504040204" pitchFamily="34" charset="0"/>
              </a:endParaRPr>
            </a:p>
          </p:txBody>
        </p:sp>
      </p:grpSp>
      <p:grpSp>
        <p:nvGrpSpPr>
          <p:cNvPr id="48" name="组合 47"/>
          <p:cNvGrpSpPr/>
          <p:nvPr/>
        </p:nvGrpSpPr>
        <p:grpSpPr>
          <a:xfrm>
            <a:off x="2548031" y="3335729"/>
            <a:ext cx="1332831" cy="400110"/>
            <a:chOff x="1440685" y="3535487"/>
            <a:chExt cx="1332831" cy="400110"/>
          </a:xfrm>
        </p:grpSpPr>
        <p:sp>
          <p:nvSpPr>
            <p:cNvPr id="49" name="Line 42"/>
            <p:cNvSpPr>
              <a:spLocks noChangeShapeType="1"/>
            </p:cNvSpPr>
            <p:nvPr/>
          </p:nvSpPr>
          <p:spPr bwMode="auto">
            <a:xfrm>
              <a:off x="1859912" y="3841790"/>
              <a:ext cx="913604" cy="0"/>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Line 45"/>
            <p:cNvSpPr>
              <a:spLocks noChangeShapeType="1"/>
            </p:cNvSpPr>
            <p:nvPr/>
          </p:nvSpPr>
          <p:spPr bwMode="auto">
            <a:xfrm>
              <a:off x="1859912" y="3572643"/>
              <a:ext cx="0" cy="269147"/>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Text Box 50"/>
            <p:cNvSpPr txBox="1">
              <a:spLocks noChangeArrowheads="1"/>
            </p:cNvSpPr>
            <p:nvPr/>
          </p:nvSpPr>
          <p:spPr bwMode="auto">
            <a:xfrm>
              <a:off x="1440685" y="3535487"/>
              <a:ext cx="245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2</a:t>
              </a:r>
              <a:endParaRPr lang="en-US" altLang="zh-CN" b="1" dirty="0">
                <a:solidFill>
                  <a:srgbClr val="FF3300"/>
                </a:solidFill>
                <a:latin typeface="Tahoma" panose="020B0604030504040204" pitchFamily="34" charset="0"/>
              </a:endParaRPr>
            </a:p>
          </p:txBody>
        </p:sp>
      </p:grpSp>
      <p:grpSp>
        <p:nvGrpSpPr>
          <p:cNvPr id="52" name="组合 51"/>
          <p:cNvGrpSpPr/>
          <p:nvPr/>
        </p:nvGrpSpPr>
        <p:grpSpPr>
          <a:xfrm>
            <a:off x="2690951" y="3690842"/>
            <a:ext cx="1190549" cy="404274"/>
            <a:chOff x="1583605" y="3855675"/>
            <a:chExt cx="1190549" cy="404274"/>
          </a:xfrm>
        </p:grpSpPr>
        <p:sp>
          <p:nvSpPr>
            <p:cNvPr id="53" name="Line 42"/>
            <p:cNvSpPr>
              <a:spLocks noChangeShapeType="1"/>
            </p:cNvSpPr>
            <p:nvPr/>
          </p:nvSpPr>
          <p:spPr bwMode="auto">
            <a:xfrm>
              <a:off x="1951535" y="4146194"/>
              <a:ext cx="822619" cy="0"/>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Line 45"/>
            <p:cNvSpPr>
              <a:spLocks noChangeShapeType="1"/>
            </p:cNvSpPr>
            <p:nvPr/>
          </p:nvSpPr>
          <p:spPr bwMode="auto">
            <a:xfrm>
              <a:off x="1963628" y="3855675"/>
              <a:ext cx="0" cy="269147"/>
            </a:xfrm>
            <a:prstGeom prst="line">
              <a:avLst/>
            </a:prstGeom>
            <a:noFill/>
            <a:ln w="9525">
              <a:solidFill>
                <a:srgbClr val="8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Text Box 50"/>
            <p:cNvSpPr txBox="1">
              <a:spLocks noChangeArrowheads="1"/>
            </p:cNvSpPr>
            <p:nvPr/>
          </p:nvSpPr>
          <p:spPr bwMode="auto">
            <a:xfrm>
              <a:off x="1583605" y="3859839"/>
              <a:ext cx="2450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000066"/>
                  </a:solidFill>
                  <a:latin typeface="Tahoma" panose="020B0604030504040204" pitchFamily="34" charset="0"/>
                </a:rPr>
                <a:t>2</a:t>
              </a:r>
              <a:endParaRPr lang="en-US" altLang="zh-CN" b="1" dirty="0">
                <a:solidFill>
                  <a:srgbClr val="FF3300"/>
                </a:solidFill>
                <a:latin typeface="Tahoma" panose="020B0604030504040204" pitchFamily="34" charset="0"/>
              </a:endParaRPr>
            </a:p>
          </p:txBody>
        </p:sp>
      </p:grpSp>
      <p:sp>
        <p:nvSpPr>
          <p:cNvPr id="56" name="Text Box 6"/>
          <p:cNvSpPr txBox="1">
            <a:spLocks noChangeArrowheads="1"/>
          </p:cNvSpPr>
          <p:nvPr/>
        </p:nvSpPr>
        <p:spPr bwMode="auto">
          <a:xfrm>
            <a:off x="1387273" y="5361910"/>
            <a:ext cx="101681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latin typeface="华文仿宋" panose="02010600040101010101" pitchFamily="2" charset="-122"/>
                <a:ea typeface="华文仿宋" panose="02010600040101010101" pitchFamily="2" charset="-122"/>
              </a:rPr>
              <a:t>( 35 )</a:t>
            </a:r>
            <a:r>
              <a:rPr lang="en-US" altLang="zh-CN" sz="3200" b="1" baseline="-25000" dirty="0">
                <a:latin typeface="华文仿宋" panose="02010600040101010101" pitchFamily="2" charset="-122"/>
                <a:ea typeface="华文仿宋" panose="02010600040101010101" pitchFamily="2" charset="-122"/>
              </a:rPr>
              <a:t>10</a:t>
            </a:r>
            <a:r>
              <a:rPr lang="zh-CN" altLang="en-US" sz="3200" b="1" baseline="-25000" dirty="0">
                <a:latin typeface="华文仿宋" panose="02010600040101010101" pitchFamily="2" charset="-122"/>
                <a:ea typeface="华文仿宋" panose="02010600040101010101" pitchFamily="2" charset="-122"/>
              </a:rPr>
              <a:t>  </a:t>
            </a:r>
            <a:r>
              <a:rPr lang="en-US" altLang="zh-CN" sz="3200" b="1" dirty="0"/>
              <a:t>=1×</a:t>
            </a:r>
            <a:r>
              <a:rPr lang="en-US" altLang="zh-CN" sz="3200" b="1" dirty="0">
                <a:solidFill>
                  <a:srgbClr val="CC0066"/>
                </a:solidFill>
              </a:rPr>
              <a:t>2</a:t>
            </a:r>
            <a:r>
              <a:rPr lang="en-US" altLang="zh-CN" sz="3200" b="1" baseline="30000" dirty="0">
                <a:solidFill>
                  <a:srgbClr val="CC0066"/>
                </a:solidFill>
              </a:rPr>
              <a:t>5</a:t>
            </a:r>
            <a:r>
              <a:rPr lang="zh-CN" altLang="en-US" sz="3200" b="1" dirty="0"/>
              <a:t>＋</a:t>
            </a:r>
            <a:r>
              <a:rPr lang="en-US" altLang="zh-CN" sz="3200" b="1" dirty="0"/>
              <a:t>0×</a:t>
            </a:r>
            <a:r>
              <a:rPr lang="en-US" altLang="zh-CN" sz="3200" b="1" dirty="0">
                <a:solidFill>
                  <a:srgbClr val="CC0066"/>
                </a:solidFill>
              </a:rPr>
              <a:t>2</a:t>
            </a:r>
            <a:r>
              <a:rPr lang="en-US" altLang="zh-CN" sz="3200" b="1" baseline="30000" dirty="0">
                <a:solidFill>
                  <a:srgbClr val="CC0066"/>
                </a:solidFill>
              </a:rPr>
              <a:t>4</a:t>
            </a:r>
            <a:r>
              <a:rPr lang="zh-CN" altLang="en-US" sz="3200" b="1" dirty="0"/>
              <a:t>＋</a:t>
            </a:r>
            <a:r>
              <a:rPr lang="en-US" altLang="zh-CN" sz="3200" b="1" dirty="0"/>
              <a:t>0×</a:t>
            </a:r>
            <a:r>
              <a:rPr lang="en-US" altLang="zh-CN" sz="3200" b="1" dirty="0">
                <a:solidFill>
                  <a:srgbClr val="CC0066"/>
                </a:solidFill>
              </a:rPr>
              <a:t>2</a:t>
            </a:r>
            <a:r>
              <a:rPr lang="en-US" altLang="zh-CN" sz="3200" b="1" baseline="30000" dirty="0">
                <a:solidFill>
                  <a:srgbClr val="CC0066"/>
                </a:solidFill>
              </a:rPr>
              <a:t>3</a:t>
            </a:r>
            <a:r>
              <a:rPr lang="zh-CN" altLang="en-US" sz="3200" b="1" dirty="0"/>
              <a:t> ＋</a:t>
            </a:r>
            <a:r>
              <a:rPr lang="en-US" altLang="zh-CN" sz="3200" b="1" dirty="0"/>
              <a:t>0×</a:t>
            </a:r>
            <a:r>
              <a:rPr lang="en-US" altLang="zh-CN" sz="3200" b="1" dirty="0">
                <a:solidFill>
                  <a:srgbClr val="CC0066"/>
                </a:solidFill>
              </a:rPr>
              <a:t>2</a:t>
            </a:r>
            <a:r>
              <a:rPr lang="en-US" altLang="zh-CN" sz="3200" b="1" baseline="30000" dirty="0">
                <a:solidFill>
                  <a:srgbClr val="CC0066"/>
                </a:solidFill>
              </a:rPr>
              <a:t>2</a:t>
            </a:r>
            <a:r>
              <a:rPr lang="zh-CN" altLang="en-US" sz="3200" b="1" dirty="0"/>
              <a:t> ＋</a:t>
            </a:r>
            <a:r>
              <a:rPr lang="en-US" altLang="zh-CN" sz="3200" b="1" dirty="0"/>
              <a:t>1×</a:t>
            </a:r>
            <a:r>
              <a:rPr lang="en-US" altLang="zh-CN" sz="3200" b="1" dirty="0">
                <a:solidFill>
                  <a:srgbClr val="CC0066"/>
                </a:solidFill>
              </a:rPr>
              <a:t>2</a:t>
            </a:r>
            <a:r>
              <a:rPr lang="en-US" altLang="zh-CN" sz="3200" b="1" baseline="30000" dirty="0">
                <a:solidFill>
                  <a:srgbClr val="CC0066"/>
                </a:solidFill>
              </a:rPr>
              <a:t>1</a:t>
            </a:r>
            <a:r>
              <a:rPr lang="zh-CN" altLang="en-US" sz="3200" b="1" dirty="0"/>
              <a:t> ＋</a:t>
            </a:r>
            <a:r>
              <a:rPr lang="en-US" altLang="zh-CN" sz="3200" b="1" dirty="0"/>
              <a:t>1×</a:t>
            </a:r>
            <a:r>
              <a:rPr lang="en-US" altLang="zh-CN" sz="3200" b="1" dirty="0">
                <a:solidFill>
                  <a:srgbClr val="CC0066"/>
                </a:solidFill>
              </a:rPr>
              <a:t>2</a:t>
            </a:r>
            <a:r>
              <a:rPr lang="en-US" altLang="zh-CN" sz="3200" b="1" baseline="30000" dirty="0">
                <a:solidFill>
                  <a:srgbClr val="CC0066"/>
                </a:solidFill>
              </a:rPr>
              <a:t>0</a:t>
            </a:r>
            <a:endParaRPr lang="zh-CN" altLang="en-US" sz="3200" b="1" baseline="-25000" dirty="0">
              <a:latin typeface="华文仿宋" panose="02010600040101010101" pitchFamily="2" charset="-122"/>
              <a:ea typeface="华文仿宋" panose="02010600040101010101" pitchFamily="2" charset="-122"/>
            </a:endParaRPr>
          </a:p>
        </p:txBody>
      </p:sp>
      <p:pic>
        <p:nvPicPr>
          <p:cNvPr id="57" name="图片 56"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left)">
                                      <p:cBhvr>
                                        <p:cTn id="115" dur="10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animBg="1"/>
      <p:bldP spid="21" grpId="0"/>
      <p:bldP spid="22" grpId="0"/>
      <p:bldP spid="23" grpId="0"/>
      <p:bldP spid="24" grpId="0"/>
      <p:bldP spid="25" grpId="0" animBg="1"/>
      <p:bldP spid="26" grpId="0"/>
      <p:bldP spid="27" grpId="0"/>
      <p:bldP spid="28" grpId="0"/>
      <p:bldP spid="29" grpId="0"/>
      <p:bldP spid="30" grpId="0"/>
      <p:bldP spid="31" grpId="0"/>
      <p:bldP spid="32" grpId="0"/>
      <p:bldP spid="33" grpId="0"/>
      <p:bldP spid="38" grpId="0"/>
      <p:bldP spid="3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085932" y="41179"/>
            <a:ext cx="5304971"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辗转相除法</a:t>
            </a:r>
            <a:endParaRPr lang="en-US" altLang="zh-CN" sz="4400" dirty="0">
              <a:latin typeface="仿宋" panose="02010609060101010101" pitchFamily="49" charset="-122"/>
              <a:ea typeface="仿宋" panose="02010609060101010101" pitchFamily="49" charset="-122"/>
            </a:endParaRPr>
          </a:p>
        </p:txBody>
      </p:sp>
      <p:sp>
        <p:nvSpPr>
          <p:cNvPr id="8" name="流程图: 决策 7"/>
          <p:cNvSpPr/>
          <p:nvPr/>
        </p:nvSpPr>
        <p:spPr>
          <a:xfrm>
            <a:off x="3780816" y="2600074"/>
            <a:ext cx="2969059"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Mod(</a:t>
            </a:r>
            <a:r>
              <a:rPr lang="en-US" altLang="zh-CN" dirty="0" err="1">
                <a:latin typeface="Consolas" panose="020B0609020204030204" pitchFamily="49" charset="0"/>
              </a:rPr>
              <a:t>a,b</a:t>
            </a:r>
            <a:r>
              <a:rPr lang="en-US" altLang="zh-CN" dirty="0">
                <a:latin typeface="Consolas" panose="020B0609020204030204" pitchFamily="49" charset="0"/>
              </a:rPr>
              <a:t>)=0</a:t>
            </a:r>
            <a:endParaRPr lang="zh-CN" altLang="en-US" dirty="0">
              <a:latin typeface="Consolas" panose="020B0609020204030204" pitchFamily="49" charset="0"/>
            </a:endParaRPr>
          </a:p>
        </p:txBody>
      </p:sp>
      <p:sp>
        <p:nvSpPr>
          <p:cNvPr id="9" name="矩形 8"/>
          <p:cNvSpPr/>
          <p:nvPr/>
        </p:nvSpPr>
        <p:spPr>
          <a:xfrm>
            <a:off x="4566847" y="3712171"/>
            <a:ext cx="1396998" cy="950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Consolas" panose="020B0609020204030204" pitchFamily="49" charset="0"/>
              </a:rPr>
              <a:t>r</a:t>
            </a:r>
            <a:r>
              <a:rPr lang="zh-CN" altLang="en-US" sz="1600" dirty="0">
                <a:latin typeface="Consolas" panose="020B0609020204030204" pitchFamily="49" charset="0"/>
              </a:rPr>
              <a:t>←</a:t>
            </a:r>
            <a:r>
              <a:rPr lang="en-US" altLang="zh-CN" sz="1600" dirty="0">
                <a:latin typeface="Consolas" panose="020B0609020204030204" pitchFamily="49" charset="0"/>
              </a:rPr>
              <a:t>Mod(</a:t>
            </a:r>
            <a:r>
              <a:rPr lang="en-US" altLang="zh-CN" sz="1600" dirty="0" err="1">
                <a:latin typeface="Consolas" panose="020B0609020204030204" pitchFamily="49" charset="0"/>
              </a:rPr>
              <a:t>a,b</a:t>
            </a:r>
            <a:r>
              <a:rPr lang="en-US" altLang="zh-CN" sz="1600" dirty="0">
                <a:latin typeface="Consolas" panose="020B0609020204030204" pitchFamily="49" charset="0"/>
              </a:rPr>
              <a:t>)</a:t>
            </a:r>
          </a:p>
          <a:p>
            <a:pPr algn="ctr"/>
            <a:r>
              <a:rPr lang="en-US" altLang="zh-CN" sz="1600" dirty="0">
                <a:latin typeface="Consolas" panose="020B0609020204030204" pitchFamily="49" charset="0"/>
              </a:rPr>
              <a:t>a</a:t>
            </a:r>
            <a:r>
              <a:rPr lang="zh-CN" altLang="en-US" sz="1600" dirty="0">
                <a:latin typeface="Consolas" panose="020B0609020204030204" pitchFamily="49" charset="0"/>
              </a:rPr>
              <a:t>←</a:t>
            </a:r>
            <a:r>
              <a:rPr lang="en-US" altLang="zh-CN" sz="1600" dirty="0">
                <a:latin typeface="Consolas" panose="020B0609020204030204" pitchFamily="49" charset="0"/>
              </a:rPr>
              <a:t>b</a:t>
            </a:r>
          </a:p>
          <a:p>
            <a:pPr algn="ctr"/>
            <a:r>
              <a:rPr lang="en-US" altLang="zh-CN" sz="1600" dirty="0">
                <a:latin typeface="Consolas" panose="020B0609020204030204" pitchFamily="49" charset="0"/>
              </a:rPr>
              <a:t>b</a:t>
            </a:r>
            <a:r>
              <a:rPr lang="zh-CN" altLang="en-US" sz="1600" dirty="0">
                <a:latin typeface="Consolas" panose="020B0609020204030204" pitchFamily="49" charset="0"/>
              </a:rPr>
              <a:t>←</a:t>
            </a:r>
            <a:r>
              <a:rPr lang="en-US" altLang="zh-CN" sz="1600" dirty="0">
                <a:latin typeface="Consolas" panose="020B0609020204030204" pitchFamily="49" charset="0"/>
              </a:rPr>
              <a:t>r</a:t>
            </a:r>
            <a:endParaRPr lang="zh-CN" altLang="en-US" sz="1600" dirty="0">
              <a:latin typeface="Consolas" panose="020B0609020204030204" pitchFamily="49" charset="0"/>
            </a:endParaRPr>
          </a:p>
        </p:txBody>
      </p:sp>
      <p:cxnSp>
        <p:nvCxnSpPr>
          <p:cNvPr id="10" name="直接箭头连接符 9"/>
          <p:cNvCxnSpPr>
            <a:stCxn id="8" idx="2"/>
            <a:endCxn id="9" idx="0"/>
          </p:cNvCxnSpPr>
          <p:nvPr/>
        </p:nvCxnSpPr>
        <p:spPr>
          <a:xfrm>
            <a:off x="5265346" y="3369515"/>
            <a:ext cx="0" cy="342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连接符: 肘形 10"/>
          <p:cNvCxnSpPr>
            <a:endCxn id="9" idx="1"/>
          </p:cNvCxnSpPr>
          <p:nvPr/>
        </p:nvCxnSpPr>
        <p:spPr>
          <a:xfrm rot="16200000" flipH="1">
            <a:off x="3156739" y="2777123"/>
            <a:ext cx="1756430" cy="1063785"/>
          </a:xfrm>
          <a:prstGeom prst="bentConnector2">
            <a:avLst/>
          </a:prstGeom>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3503061" y="2430801"/>
            <a:ext cx="1738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连接符: 肘形 12"/>
          <p:cNvCxnSpPr>
            <a:stCxn id="8" idx="3"/>
          </p:cNvCxnSpPr>
          <p:nvPr/>
        </p:nvCxnSpPr>
        <p:spPr>
          <a:xfrm>
            <a:off x="6749875" y="2984795"/>
            <a:ext cx="1174750" cy="1711053"/>
          </a:xfrm>
          <a:prstGeom prst="bentConnector2">
            <a:avLst/>
          </a:prstGeom>
        </p:spPr>
        <p:style>
          <a:lnRef idx="1">
            <a:schemeClr val="dk1"/>
          </a:lnRef>
          <a:fillRef idx="0">
            <a:schemeClr val="dk1"/>
          </a:fillRef>
          <a:effectRef idx="0">
            <a:schemeClr val="dk1"/>
          </a:effectRef>
          <a:fontRef idx="minor">
            <a:schemeClr val="tx1"/>
          </a:fontRef>
        </p:style>
      </p:cxnSp>
      <p:cxnSp>
        <p:nvCxnSpPr>
          <p:cNvPr id="14" name="连接符: 肘形 13"/>
          <p:cNvCxnSpPr>
            <a:endCxn id="17" idx="1"/>
          </p:cNvCxnSpPr>
          <p:nvPr/>
        </p:nvCxnSpPr>
        <p:spPr>
          <a:xfrm rot="10800000" flipV="1">
            <a:off x="5265345" y="4695847"/>
            <a:ext cx="2659280" cy="28330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5543101" y="3339218"/>
            <a:ext cx="311304" cy="369332"/>
          </a:xfrm>
          <a:prstGeom prst="rect">
            <a:avLst/>
          </a:prstGeom>
          <a:noFill/>
        </p:spPr>
        <p:txBody>
          <a:bodyPr wrap="square" rtlCol="0">
            <a:spAutoFit/>
          </a:bodyPr>
          <a:lstStyle/>
          <a:p>
            <a:r>
              <a:rPr lang="en-US" altLang="zh-CN" dirty="0"/>
              <a:t>N</a:t>
            </a:r>
            <a:endParaRPr lang="zh-CN" altLang="en-US" dirty="0"/>
          </a:p>
        </p:txBody>
      </p:sp>
      <p:sp>
        <p:nvSpPr>
          <p:cNvPr id="16" name="文本框 15"/>
          <p:cNvSpPr txBox="1"/>
          <p:nvPr/>
        </p:nvSpPr>
        <p:spPr>
          <a:xfrm>
            <a:off x="7027630" y="2433428"/>
            <a:ext cx="258413" cy="369332"/>
          </a:xfrm>
          <a:prstGeom prst="rect">
            <a:avLst/>
          </a:prstGeom>
          <a:noFill/>
        </p:spPr>
        <p:txBody>
          <a:bodyPr wrap="square" rtlCol="0">
            <a:spAutoFit/>
          </a:bodyPr>
          <a:lstStyle/>
          <a:p>
            <a:r>
              <a:rPr lang="en-US" altLang="zh-CN" dirty="0"/>
              <a:t>Y</a:t>
            </a:r>
            <a:endParaRPr lang="zh-CN" altLang="en-US" dirty="0"/>
          </a:p>
        </p:txBody>
      </p:sp>
      <p:sp>
        <p:nvSpPr>
          <p:cNvPr id="17" name="流程图: 数据 16"/>
          <p:cNvSpPr/>
          <p:nvPr/>
        </p:nvSpPr>
        <p:spPr>
          <a:xfrm>
            <a:off x="4030270" y="4979155"/>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输出</a:t>
            </a:r>
            <a:r>
              <a:rPr lang="en-US" altLang="zh-CN" sz="2800" dirty="0">
                <a:latin typeface="Consolas" panose="020B0609020204030204" pitchFamily="49" charset="0"/>
                <a:ea typeface="仿宋" panose="02010609060101010101" pitchFamily="49" charset="-122"/>
              </a:rPr>
              <a:t>b</a:t>
            </a:r>
            <a:endParaRPr lang="zh-CN" altLang="en-US" sz="2800" dirty="0">
              <a:latin typeface="Consolas" panose="020B0609020204030204" pitchFamily="49" charset="0"/>
              <a:ea typeface="仿宋" panose="02010609060101010101" pitchFamily="49" charset="-122"/>
            </a:endParaRPr>
          </a:p>
        </p:txBody>
      </p:sp>
      <p:sp>
        <p:nvSpPr>
          <p:cNvPr id="18" name="流程图: 数据 17"/>
          <p:cNvSpPr/>
          <p:nvPr/>
        </p:nvSpPr>
        <p:spPr>
          <a:xfrm>
            <a:off x="4030271" y="1254642"/>
            <a:ext cx="2470150" cy="769442"/>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Consolas" panose="020B0609020204030204" pitchFamily="49" charset="0"/>
                <a:ea typeface="仿宋" panose="02010609060101010101" pitchFamily="49" charset="-122"/>
              </a:rPr>
              <a:t>输入</a:t>
            </a:r>
            <a:r>
              <a:rPr lang="en-US" altLang="zh-CN" sz="2800" dirty="0" err="1">
                <a:latin typeface="Consolas" panose="020B0609020204030204" pitchFamily="49" charset="0"/>
                <a:ea typeface="仿宋" panose="02010609060101010101" pitchFamily="49" charset="-122"/>
              </a:rPr>
              <a:t>a,b</a:t>
            </a:r>
            <a:endParaRPr lang="zh-CN" altLang="en-US" sz="2800" dirty="0">
              <a:latin typeface="Consolas" panose="020B0609020204030204" pitchFamily="49" charset="0"/>
              <a:ea typeface="仿宋" panose="02010609060101010101" pitchFamily="49" charset="-122"/>
            </a:endParaRPr>
          </a:p>
        </p:txBody>
      </p:sp>
      <p:cxnSp>
        <p:nvCxnSpPr>
          <p:cNvPr id="19" name="直接箭头连接符 18"/>
          <p:cNvCxnSpPr>
            <a:stCxn id="18" idx="4"/>
            <a:endCxn id="8" idx="0"/>
          </p:cNvCxnSpPr>
          <p:nvPr/>
        </p:nvCxnSpPr>
        <p:spPr>
          <a:xfrm>
            <a:off x="5265346" y="2024084"/>
            <a:ext cx="0" cy="575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
        <p:nvSpPr>
          <p:cNvPr id="5" name="流程图: 终止 4"/>
          <p:cNvSpPr/>
          <p:nvPr/>
        </p:nvSpPr>
        <p:spPr>
          <a:xfrm>
            <a:off x="4747028" y="325863"/>
            <a:ext cx="1036632" cy="511999"/>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仿宋" panose="02010609060101010101" pitchFamily="49" charset="-122"/>
                <a:ea typeface="仿宋" panose="02010609060101010101" pitchFamily="49" charset="-122"/>
              </a:rPr>
              <a:t>开始</a:t>
            </a:r>
          </a:p>
        </p:txBody>
      </p:sp>
      <p:sp>
        <p:nvSpPr>
          <p:cNvPr id="22" name="流程图: 终止 21"/>
          <p:cNvSpPr/>
          <p:nvPr/>
        </p:nvSpPr>
        <p:spPr>
          <a:xfrm>
            <a:off x="4747028" y="6046375"/>
            <a:ext cx="1036632" cy="511999"/>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仿宋" panose="02010609060101010101" pitchFamily="49" charset="-122"/>
                <a:ea typeface="仿宋" panose="02010609060101010101" pitchFamily="49" charset="-122"/>
              </a:rPr>
              <a:t>结束</a:t>
            </a:r>
          </a:p>
        </p:txBody>
      </p:sp>
      <p:cxnSp>
        <p:nvCxnSpPr>
          <p:cNvPr id="23" name="直接箭头连接符 22"/>
          <p:cNvCxnSpPr>
            <a:stCxn id="5" idx="2"/>
            <a:endCxn id="18" idx="1"/>
          </p:cNvCxnSpPr>
          <p:nvPr/>
        </p:nvCxnSpPr>
        <p:spPr>
          <a:xfrm>
            <a:off x="5265344" y="837862"/>
            <a:ext cx="2" cy="416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7" idx="4"/>
            <a:endCxn id="22" idx="0"/>
          </p:cNvCxnSpPr>
          <p:nvPr/>
        </p:nvCxnSpPr>
        <p:spPr>
          <a:xfrm flipH="1">
            <a:off x="5265344" y="5748597"/>
            <a:ext cx="1" cy="297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16" grpId="0"/>
      <p:bldP spid="17" grpId="0" animBg="1"/>
      <p:bldP spid="18" grpId="0" animBg="1"/>
      <p:bldP spid="5" grpId="0" animBg="1"/>
      <p:bldP spid="2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165" y="1020776"/>
            <a:ext cx="4524375" cy="2352675"/>
          </a:xfrm>
          <a:prstGeom prst="rect">
            <a:avLst/>
          </a:prstGeom>
          <a:noFill/>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96158" y="128888"/>
            <a:ext cx="9149442"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对</a:t>
            </a:r>
            <a:r>
              <a:rPr lang="en-US" altLang="zh-CN" sz="4400" dirty="0">
                <a:latin typeface="仿宋" panose="02010609060101010101" pitchFamily="49" charset="-122"/>
                <a:ea typeface="仿宋" panose="02010609060101010101" pitchFamily="49" charset="-122"/>
              </a:rPr>
              <a:t>A[1]~A[n]</a:t>
            </a:r>
            <a:r>
              <a:rPr lang="zh-CN" altLang="en-US" sz="4400" dirty="0">
                <a:latin typeface="仿宋" panose="02010609060101010101" pitchFamily="49" charset="-122"/>
                <a:ea typeface="仿宋" panose="02010609060101010101" pitchFamily="49" charset="-122"/>
              </a:rPr>
              <a:t>进行冒泡排序</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升序</a:t>
            </a:r>
            <a:r>
              <a:rPr lang="en-US" altLang="zh-CN" sz="4400" dirty="0">
                <a:latin typeface="仿宋" panose="02010609060101010101" pitchFamily="49" charset="-122"/>
                <a:ea typeface="仿宋" panose="02010609060101010101" pitchFamily="49" charset="-122"/>
              </a:rPr>
              <a:t>)</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15378" y="1369340"/>
            <a:ext cx="5722769" cy="4119319"/>
          </a:xfrm>
          <a:prstGeom prst="rect">
            <a:avLst/>
          </a:prstGeom>
        </p:spPr>
      </p:pic>
      <p:sp>
        <p:nvSpPr>
          <p:cNvPr id="9" name="流程图: 决策 8"/>
          <p:cNvSpPr/>
          <p:nvPr/>
        </p:nvSpPr>
        <p:spPr>
          <a:xfrm>
            <a:off x="8472716" y="298976"/>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cxnSp>
        <p:nvCxnSpPr>
          <p:cNvPr id="10" name="直接箭头连接符 9"/>
          <p:cNvCxnSpPr>
            <a:stCxn id="9" idx="2"/>
            <a:endCxn id="29" idx="0"/>
          </p:cNvCxnSpPr>
          <p:nvPr/>
        </p:nvCxnSpPr>
        <p:spPr>
          <a:xfrm flipH="1">
            <a:off x="9241523" y="1068417"/>
            <a:ext cx="4077" cy="209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连接符: 肘形 10"/>
          <p:cNvCxnSpPr>
            <a:endCxn id="32" idx="1"/>
          </p:cNvCxnSpPr>
          <p:nvPr/>
        </p:nvCxnSpPr>
        <p:spPr>
          <a:xfrm rot="16200000" flipH="1">
            <a:off x="4703782" y="2502917"/>
            <a:ext cx="6437377" cy="1689320"/>
          </a:xfrm>
          <a:prstGeom prst="bentConnector2">
            <a:avLst/>
          </a:prstGeom>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7077810" y="128889"/>
            <a:ext cx="2167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endCxn id="9" idx="0"/>
          </p:cNvCxnSpPr>
          <p:nvPr/>
        </p:nvCxnSpPr>
        <p:spPr>
          <a:xfrm>
            <a:off x="9245600" y="0"/>
            <a:ext cx="0" cy="298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0063768" y="320889"/>
            <a:ext cx="311304" cy="369332"/>
          </a:xfrm>
          <a:prstGeom prst="rect">
            <a:avLst/>
          </a:prstGeom>
          <a:noFill/>
        </p:spPr>
        <p:txBody>
          <a:bodyPr wrap="square" rtlCol="0">
            <a:spAutoFit/>
          </a:bodyPr>
          <a:lstStyle/>
          <a:p>
            <a:r>
              <a:rPr lang="en-US" altLang="zh-CN" dirty="0">
                <a:latin typeface="Consolas" panose="020B0609020204030204" pitchFamily="49" charset="0"/>
              </a:rPr>
              <a:t>N</a:t>
            </a:r>
            <a:endParaRPr lang="zh-CN" altLang="en-US" dirty="0">
              <a:latin typeface="Consolas" panose="020B0609020204030204" pitchFamily="49" charset="0"/>
            </a:endParaRPr>
          </a:p>
        </p:txBody>
      </p:sp>
      <p:sp>
        <p:nvSpPr>
          <p:cNvPr id="15" name="文本框 14"/>
          <p:cNvSpPr txBox="1"/>
          <p:nvPr/>
        </p:nvSpPr>
        <p:spPr>
          <a:xfrm>
            <a:off x="9509863" y="899269"/>
            <a:ext cx="311304" cy="369332"/>
          </a:xfrm>
          <a:prstGeom prst="rect">
            <a:avLst/>
          </a:prstGeom>
          <a:noFill/>
        </p:spPr>
        <p:txBody>
          <a:bodyPr wrap="square" rtlCol="0">
            <a:spAutoFit/>
          </a:bodyPr>
          <a:lstStyle/>
          <a:p>
            <a:r>
              <a:rPr lang="en-US" altLang="zh-CN" dirty="0">
                <a:latin typeface="Consolas" panose="020B0609020204030204" pitchFamily="49" charset="0"/>
              </a:rPr>
              <a:t>Y</a:t>
            </a:r>
            <a:endParaRPr lang="zh-CN" altLang="en-US" dirty="0">
              <a:latin typeface="Consolas" panose="020B0609020204030204" pitchFamily="49" charset="0"/>
            </a:endParaRPr>
          </a:p>
        </p:txBody>
      </p:sp>
      <p:sp>
        <p:nvSpPr>
          <p:cNvPr id="16" name="流程图: 决策 15"/>
          <p:cNvSpPr/>
          <p:nvPr/>
        </p:nvSpPr>
        <p:spPr>
          <a:xfrm>
            <a:off x="8346174" y="2021621"/>
            <a:ext cx="179069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latin typeface="Consolas" panose="020B0609020204030204" pitchFamily="49" charset="0"/>
              </a:rPr>
              <a:t>j&lt;=n-</a:t>
            </a:r>
            <a:r>
              <a:rPr lang="en-US" altLang="zh-CN" sz="1600" dirty="0" err="1">
                <a:latin typeface="Consolas" panose="020B0609020204030204" pitchFamily="49" charset="0"/>
              </a:rPr>
              <a:t>i</a:t>
            </a:r>
            <a:r>
              <a:rPr lang="en-US" altLang="zh-CN" sz="1600" dirty="0">
                <a:latin typeface="Consolas" panose="020B0609020204030204" pitchFamily="49" charset="0"/>
              </a:rPr>
              <a:t>?</a:t>
            </a:r>
            <a:endParaRPr lang="zh-CN" altLang="en-US" sz="1600" dirty="0">
              <a:latin typeface="Consolas" panose="020B0609020204030204" pitchFamily="49" charset="0"/>
            </a:endParaRPr>
          </a:p>
        </p:txBody>
      </p:sp>
      <p:cxnSp>
        <p:nvCxnSpPr>
          <p:cNvPr id="17" name="直接箭头连接符 16"/>
          <p:cNvCxnSpPr>
            <a:stCxn id="16" idx="2"/>
            <a:endCxn id="24" idx="0"/>
          </p:cNvCxnSpPr>
          <p:nvPr/>
        </p:nvCxnSpPr>
        <p:spPr>
          <a:xfrm>
            <a:off x="9241523" y="2791062"/>
            <a:ext cx="11383" cy="325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7693713" y="1862057"/>
            <a:ext cx="1572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连接符: 肘形 18"/>
          <p:cNvCxnSpPr>
            <a:stCxn id="16" idx="3"/>
          </p:cNvCxnSpPr>
          <p:nvPr/>
        </p:nvCxnSpPr>
        <p:spPr>
          <a:xfrm>
            <a:off x="10136872" y="2406342"/>
            <a:ext cx="1143490" cy="3658163"/>
          </a:xfrm>
          <a:prstGeom prst="bentConnector2">
            <a:avLst/>
          </a:prstGeom>
        </p:spPr>
        <p:style>
          <a:lnRef idx="1">
            <a:schemeClr val="dk1"/>
          </a:lnRef>
          <a:fillRef idx="0">
            <a:schemeClr val="dk1"/>
          </a:fillRef>
          <a:effectRef idx="0">
            <a:schemeClr val="dk1"/>
          </a:effectRef>
          <a:fontRef idx="minor">
            <a:schemeClr val="tx1"/>
          </a:fontRef>
        </p:style>
      </p:cxnSp>
      <p:cxnSp>
        <p:nvCxnSpPr>
          <p:cNvPr id="20" name="连接符: 肘形 19"/>
          <p:cNvCxnSpPr>
            <a:endCxn id="27" idx="0"/>
          </p:cNvCxnSpPr>
          <p:nvPr/>
        </p:nvCxnSpPr>
        <p:spPr>
          <a:xfrm rot="10800000" flipV="1">
            <a:off x="9394417" y="5152570"/>
            <a:ext cx="1533275" cy="2401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8396115" y="4142222"/>
            <a:ext cx="1721759" cy="850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t</a:t>
            </a:r>
            <a:r>
              <a:rPr lang="zh-CN" altLang="en-US" dirty="0">
                <a:latin typeface="Consolas" panose="020B0609020204030204" pitchFamily="49" charset="0"/>
              </a:rPr>
              <a:t>←</a:t>
            </a:r>
            <a:r>
              <a:rPr lang="en-US" altLang="zh-CN" dirty="0">
                <a:latin typeface="Consolas" panose="020B0609020204030204" pitchFamily="49" charset="0"/>
              </a:rPr>
              <a:t>A[j+1]</a:t>
            </a:r>
          </a:p>
          <a:p>
            <a:pPr algn="ctr"/>
            <a:r>
              <a:rPr lang="en-US" altLang="zh-CN" dirty="0">
                <a:latin typeface="Consolas" panose="020B0609020204030204" pitchFamily="49" charset="0"/>
              </a:rPr>
              <a:t>A[j+1]</a:t>
            </a:r>
            <a:r>
              <a:rPr lang="zh-CN" altLang="en-US" dirty="0">
                <a:latin typeface="Consolas" panose="020B0609020204030204" pitchFamily="49" charset="0"/>
              </a:rPr>
              <a:t>←</a:t>
            </a:r>
            <a:r>
              <a:rPr lang="en-US" altLang="zh-CN" dirty="0">
                <a:latin typeface="Consolas" panose="020B0609020204030204" pitchFamily="49" charset="0"/>
              </a:rPr>
              <a:t>A[j]</a:t>
            </a:r>
          </a:p>
          <a:p>
            <a:pPr algn="ctr"/>
            <a:r>
              <a:rPr lang="en-US" altLang="zh-CN" dirty="0">
                <a:latin typeface="Consolas" panose="020B0609020204030204" pitchFamily="49" charset="0"/>
              </a:rPr>
              <a:t>A[j]</a:t>
            </a:r>
            <a:r>
              <a:rPr lang="zh-CN" altLang="en-US" dirty="0">
                <a:latin typeface="Consolas" panose="020B0609020204030204" pitchFamily="49" charset="0"/>
              </a:rPr>
              <a:t>←</a:t>
            </a:r>
            <a:r>
              <a:rPr lang="en-US" altLang="zh-CN" dirty="0">
                <a:latin typeface="Consolas" panose="020B0609020204030204" pitchFamily="49" charset="0"/>
              </a:rPr>
              <a:t>t</a:t>
            </a:r>
          </a:p>
        </p:txBody>
      </p:sp>
      <p:sp>
        <p:nvSpPr>
          <p:cNvPr id="22" name="文本框 21"/>
          <p:cNvSpPr txBox="1"/>
          <p:nvPr/>
        </p:nvSpPr>
        <p:spPr>
          <a:xfrm>
            <a:off x="10075163" y="2473408"/>
            <a:ext cx="311304" cy="369332"/>
          </a:xfrm>
          <a:prstGeom prst="rect">
            <a:avLst/>
          </a:prstGeom>
          <a:noFill/>
        </p:spPr>
        <p:txBody>
          <a:bodyPr wrap="square" rtlCol="0">
            <a:spAutoFit/>
          </a:bodyPr>
          <a:lstStyle/>
          <a:p>
            <a:r>
              <a:rPr lang="en-US" altLang="zh-CN" dirty="0">
                <a:latin typeface="Consolas" panose="020B0609020204030204" pitchFamily="49" charset="0"/>
              </a:rPr>
              <a:t>N</a:t>
            </a:r>
            <a:endParaRPr lang="zh-CN" altLang="en-US" dirty="0">
              <a:latin typeface="Consolas" panose="020B0609020204030204" pitchFamily="49" charset="0"/>
            </a:endParaRPr>
          </a:p>
        </p:txBody>
      </p:sp>
      <p:sp>
        <p:nvSpPr>
          <p:cNvPr id="23" name="文本框 22"/>
          <p:cNvSpPr txBox="1"/>
          <p:nvPr/>
        </p:nvSpPr>
        <p:spPr>
          <a:xfrm>
            <a:off x="9516364" y="2669042"/>
            <a:ext cx="311304" cy="369332"/>
          </a:xfrm>
          <a:prstGeom prst="rect">
            <a:avLst/>
          </a:prstGeom>
          <a:noFill/>
        </p:spPr>
        <p:txBody>
          <a:bodyPr wrap="square" rtlCol="0">
            <a:spAutoFit/>
          </a:bodyPr>
          <a:lstStyle/>
          <a:p>
            <a:r>
              <a:rPr lang="en-US" altLang="zh-CN" dirty="0">
                <a:latin typeface="Consolas" panose="020B0609020204030204" pitchFamily="49" charset="0"/>
              </a:rPr>
              <a:t>Y</a:t>
            </a:r>
            <a:endParaRPr lang="zh-CN" altLang="en-US" dirty="0">
              <a:latin typeface="Consolas" panose="020B0609020204030204" pitchFamily="49" charset="0"/>
            </a:endParaRPr>
          </a:p>
        </p:txBody>
      </p:sp>
      <p:sp>
        <p:nvSpPr>
          <p:cNvPr id="24" name="流程图: 决策 23"/>
          <p:cNvSpPr/>
          <p:nvPr/>
        </p:nvSpPr>
        <p:spPr>
          <a:xfrm>
            <a:off x="8235092" y="3116747"/>
            <a:ext cx="203562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latin typeface="Consolas" panose="020B0609020204030204" pitchFamily="49" charset="0"/>
              </a:rPr>
              <a:t>A[j]&gt;A[j+1]?</a:t>
            </a:r>
            <a:endParaRPr lang="zh-CN" altLang="en-US" sz="1050" dirty="0">
              <a:latin typeface="Consolas" panose="020B0609020204030204" pitchFamily="49" charset="0"/>
            </a:endParaRPr>
          </a:p>
        </p:txBody>
      </p:sp>
      <p:cxnSp>
        <p:nvCxnSpPr>
          <p:cNvPr id="25" name="直接箭头连接符 24"/>
          <p:cNvCxnSpPr>
            <a:stCxn id="24" idx="2"/>
            <a:endCxn id="21" idx="0"/>
          </p:cNvCxnSpPr>
          <p:nvPr/>
        </p:nvCxnSpPr>
        <p:spPr>
          <a:xfrm>
            <a:off x="9252906" y="3886188"/>
            <a:ext cx="4089" cy="256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连接符: 肘形 25"/>
          <p:cNvCxnSpPr>
            <a:stCxn id="24" idx="3"/>
          </p:cNvCxnSpPr>
          <p:nvPr/>
        </p:nvCxnSpPr>
        <p:spPr>
          <a:xfrm>
            <a:off x="10270720" y="3501468"/>
            <a:ext cx="656972" cy="1651102"/>
          </a:xfrm>
          <a:prstGeom prst="bentConnector2">
            <a:avLst/>
          </a:prstGeom>
        </p:spPr>
        <p:style>
          <a:lnRef idx="1">
            <a:schemeClr val="dk1"/>
          </a:lnRef>
          <a:fillRef idx="0">
            <a:schemeClr val="dk1"/>
          </a:fillRef>
          <a:effectRef idx="0">
            <a:schemeClr val="dk1"/>
          </a:effectRef>
          <a:fontRef idx="minor">
            <a:schemeClr val="tx1"/>
          </a:fontRef>
        </p:style>
      </p:cxnSp>
      <p:sp>
        <p:nvSpPr>
          <p:cNvPr id="27" name="矩形 26"/>
          <p:cNvSpPr/>
          <p:nvPr/>
        </p:nvSpPr>
        <p:spPr>
          <a:xfrm>
            <a:off x="8767130" y="5392694"/>
            <a:ext cx="1254572" cy="498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j</a:t>
            </a:r>
            <a:r>
              <a:rPr lang="zh-CN" altLang="en-US" dirty="0">
                <a:latin typeface="Consolas" panose="020B0609020204030204" pitchFamily="49" charset="0"/>
              </a:rPr>
              <a:t>←</a:t>
            </a:r>
            <a:r>
              <a:rPr lang="en-US" altLang="zh-CN" dirty="0">
                <a:latin typeface="Consolas" panose="020B0609020204030204" pitchFamily="49" charset="0"/>
              </a:rPr>
              <a:t>j+1</a:t>
            </a:r>
          </a:p>
        </p:txBody>
      </p:sp>
      <p:cxnSp>
        <p:nvCxnSpPr>
          <p:cNvPr id="28" name="连接符: 肘形 27"/>
          <p:cNvCxnSpPr>
            <a:endCxn id="27" idx="1"/>
          </p:cNvCxnSpPr>
          <p:nvPr/>
        </p:nvCxnSpPr>
        <p:spPr>
          <a:xfrm rot="16200000" flipH="1">
            <a:off x="6340592" y="3215181"/>
            <a:ext cx="3779660" cy="1073415"/>
          </a:xfrm>
          <a:prstGeom prst="bentConnector2">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8614237" y="1278372"/>
            <a:ext cx="1254572" cy="430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j</a:t>
            </a:r>
            <a:r>
              <a:rPr lang="zh-CN" altLang="en-US" dirty="0">
                <a:latin typeface="Consolas" panose="020B0609020204030204" pitchFamily="49" charset="0"/>
              </a:rPr>
              <a:t>←</a:t>
            </a:r>
            <a:r>
              <a:rPr lang="en-US" altLang="zh-CN" dirty="0">
                <a:latin typeface="Consolas" panose="020B0609020204030204" pitchFamily="49" charset="0"/>
              </a:rPr>
              <a:t>1</a:t>
            </a:r>
          </a:p>
        </p:txBody>
      </p:sp>
      <p:cxnSp>
        <p:nvCxnSpPr>
          <p:cNvPr id="30" name="直接箭头连接符 29"/>
          <p:cNvCxnSpPr>
            <a:stCxn id="29" idx="2"/>
            <a:endCxn id="16" idx="0"/>
          </p:cNvCxnSpPr>
          <p:nvPr/>
        </p:nvCxnSpPr>
        <p:spPr>
          <a:xfrm>
            <a:off x="9241523" y="1708996"/>
            <a:ext cx="0" cy="312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连接符: 肘形 30"/>
          <p:cNvCxnSpPr>
            <a:endCxn id="32" idx="0"/>
          </p:cNvCxnSpPr>
          <p:nvPr/>
        </p:nvCxnSpPr>
        <p:spPr>
          <a:xfrm rot="10800000" flipV="1">
            <a:off x="9394416" y="6050307"/>
            <a:ext cx="1885946" cy="2669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2" name="矩形 31"/>
          <p:cNvSpPr/>
          <p:nvPr/>
        </p:nvSpPr>
        <p:spPr>
          <a:xfrm>
            <a:off x="8767130" y="6317241"/>
            <a:ext cx="1254572" cy="498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i+1</a:t>
            </a:r>
          </a:p>
        </p:txBody>
      </p:sp>
      <p:cxnSp>
        <p:nvCxnSpPr>
          <p:cNvPr id="33" name="连接符: 肘形 32"/>
          <p:cNvCxnSpPr>
            <a:stCxn id="9" idx="3"/>
            <a:endCxn id="34" idx="0"/>
          </p:cNvCxnSpPr>
          <p:nvPr/>
        </p:nvCxnSpPr>
        <p:spPr>
          <a:xfrm>
            <a:off x="10018484" y="683697"/>
            <a:ext cx="1758138" cy="25439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椭圆 33"/>
          <p:cNvSpPr/>
          <p:nvPr/>
        </p:nvSpPr>
        <p:spPr>
          <a:xfrm>
            <a:off x="11584856" y="3227692"/>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文本框 34"/>
          <p:cNvSpPr txBox="1"/>
          <p:nvPr/>
        </p:nvSpPr>
        <p:spPr>
          <a:xfrm>
            <a:off x="2887250" y="4617955"/>
            <a:ext cx="4311644" cy="1446550"/>
          </a:xfrm>
          <a:prstGeom prst="rect">
            <a:avLst/>
          </a:prstGeom>
          <a:noFill/>
        </p:spPr>
        <p:txBody>
          <a:bodyPr wrap="square" rtlCol="0">
            <a:spAutoFit/>
          </a:bodyPr>
          <a:lstStyle/>
          <a:p>
            <a:r>
              <a:rPr lang="zh-CN" altLang="en-US" sz="4400" dirty="0">
                <a:solidFill>
                  <a:srgbClr val="FF0000"/>
                </a:solidFill>
                <a:latin typeface="仿宋" panose="02010609060101010101" pitchFamily="49" charset="-122"/>
                <a:ea typeface="仿宋" panose="02010609060101010101" pitchFamily="49" charset="-122"/>
              </a:rPr>
              <a:t>开始和结束</a:t>
            </a:r>
            <a:r>
              <a:rPr lang="en-US" altLang="zh-CN" sz="4400" dirty="0">
                <a:solidFill>
                  <a:srgbClr val="FF0000"/>
                </a:solidFill>
                <a:latin typeface="仿宋" panose="02010609060101010101" pitchFamily="49" charset="-122"/>
                <a:ea typeface="仿宋" panose="02010609060101010101" pitchFamily="49" charset="-122"/>
              </a:rPr>
              <a:t>,</a:t>
            </a:r>
            <a:r>
              <a:rPr lang="zh-CN" altLang="en-US" sz="4400" dirty="0">
                <a:solidFill>
                  <a:srgbClr val="FF0000"/>
                </a:solidFill>
                <a:latin typeface="仿宋" panose="02010609060101010101" pitchFamily="49" charset="-122"/>
                <a:ea typeface="仿宋" panose="02010609060101010101" pitchFamily="49" charset="-122"/>
              </a:rPr>
              <a:t>略</a:t>
            </a:r>
            <a:endParaRPr lang="en-US" altLang="zh-CN" sz="4400" dirty="0">
              <a:solidFill>
                <a:srgbClr val="FF0000"/>
              </a:solidFill>
              <a:latin typeface="仿宋" panose="02010609060101010101" pitchFamily="49" charset="-122"/>
              <a:ea typeface="仿宋" panose="02010609060101010101" pitchFamily="49" charset="-122"/>
            </a:endParaRPr>
          </a:p>
          <a:p>
            <a:r>
              <a:rPr lang="zh-CN" altLang="en-US" sz="4400" dirty="0">
                <a:solidFill>
                  <a:srgbClr val="FF0000"/>
                </a:solidFill>
                <a:latin typeface="仿宋" panose="02010609060101010101" pitchFamily="49" charset="-122"/>
                <a:ea typeface="仿宋" panose="02010609060101010101" pitchFamily="49" charset="-122"/>
              </a:rPr>
              <a:t>但是这很重要</a:t>
            </a:r>
            <a:r>
              <a:rPr lang="en-US" altLang="zh-CN" sz="4400" dirty="0">
                <a:solidFill>
                  <a:srgbClr val="FF0000"/>
                </a:solidFill>
                <a:latin typeface="仿宋" panose="02010609060101010101" pitchFamily="49" charset="-122"/>
                <a:ea typeface="仿宋" panose="02010609060101010101" pitchFamily="49" charset="-122"/>
              </a:rPr>
              <a:t>!!!</a:t>
            </a:r>
          </a:p>
        </p:txBody>
      </p:sp>
      <p:pic>
        <p:nvPicPr>
          <p:cNvPr id="36" name="图片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p:bldP spid="16" grpId="0" animBg="1"/>
      <p:bldP spid="21" grpId="0" animBg="1"/>
      <p:bldP spid="22" grpId="0"/>
      <p:bldP spid="23" grpId="0"/>
      <p:bldP spid="24" grpId="0" animBg="1"/>
      <p:bldP spid="27" grpId="0" animBg="1"/>
      <p:bldP spid="29" grpId="0" animBg="1"/>
      <p:bldP spid="32" grpId="0" animBg="1"/>
      <p:bldP spid="34" grpId="0" animBg="1"/>
      <p:bldP spid="3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96158" y="128888"/>
            <a:ext cx="9149442"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对</a:t>
            </a:r>
            <a:r>
              <a:rPr lang="en-US" altLang="zh-CN" sz="4400" dirty="0">
                <a:latin typeface="仿宋" panose="02010609060101010101" pitchFamily="49" charset="-122"/>
                <a:ea typeface="仿宋" panose="02010609060101010101" pitchFamily="49" charset="-122"/>
              </a:rPr>
              <a:t>A[1]~A[n]</a:t>
            </a:r>
            <a:r>
              <a:rPr lang="zh-CN" altLang="en-US" sz="4400" dirty="0">
                <a:latin typeface="仿宋" panose="02010609060101010101" pitchFamily="49" charset="-122"/>
                <a:ea typeface="仿宋" panose="02010609060101010101" pitchFamily="49" charset="-122"/>
              </a:rPr>
              <a:t>进行冒泡排序</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降序</a:t>
            </a:r>
            <a:r>
              <a:rPr lang="en-US" altLang="zh-CN" sz="4400" dirty="0">
                <a:latin typeface="仿宋" panose="02010609060101010101" pitchFamily="49" charset="-122"/>
                <a:ea typeface="仿宋" panose="02010609060101010101" pitchFamily="49" charset="-122"/>
              </a:rPr>
              <a:t>)</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15378" y="1160382"/>
            <a:ext cx="5722769" cy="4537235"/>
          </a:xfrm>
          <a:prstGeom prst="rect">
            <a:avLst/>
          </a:prstGeom>
        </p:spPr>
      </p:pic>
      <p:sp>
        <p:nvSpPr>
          <p:cNvPr id="9" name="流程图: 决策 8"/>
          <p:cNvSpPr/>
          <p:nvPr/>
        </p:nvSpPr>
        <p:spPr>
          <a:xfrm>
            <a:off x="8472716" y="298976"/>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en-US" altLang="zh-CN" dirty="0">
                <a:latin typeface="Consolas" panose="020B0609020204030204" pitchFamily="49" charset="0"/>
              </a:rPr>
              <a:t>&lt;=n?</a:t>
            </a:r>
            <a:endParaRPr lang="zh-CN" altLang="en-US" dirty="0">
              <a:latin typeface="Consolas" panose="020B0609020204030204" pitchFamily="49" charset="0"/>
            </a:endParaRPr>
          </a:p>
        </p:txBody>
      </p:sp>
      <p:cxnSp>
        <p:nvCxnSpPr>
          <p:cNvPr id="10" name="直接箭头连接符 9"/>
          <p:cNvCxnSpPr>
            <a:stCxn id="9" idx="2"/>
            <a:endCxn id="29" idx="0"/>
          </p:cNvCxnSpPr>
          <p:nvPr/>
        </p:nvCxnSpPr>
        <p:spPr>
          <a:xfrm flipH="1">
            <a:off x="9241523" y="1068417"/>
            <a:ext cx="4077" cy="209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连接符: 肘形 10"/>
          <p:cNvCxnSpPr>
            <a:endCxn id="32" idx="1"/>
          </p:cNvCxnSpPr>
          <p:nvPr/>
        </p:nvCxnSpPr>
        <p:spPr>
          <a:xfrm rot="16200000" flipH="1">
            <a:off x="4703782" y="2502917"/>
            <a:ext cx="6437377" cy="1689320"/>
          </a:xfrm>
          <a:prstGeom prst="bentConnector2">
            <a:avLst/>
          </a:prstGeom>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7077810" y="128889"/>
            <a:ext cx="2167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endCxn id="9" idx="0"/>
          </p:cNvCxnSpPr>
          <p:nvPr/>
        </p:nvCxnSpPr>
        <p:spPr>
          <a:xfrm>
            <a:off x="9245600" y="0"/>
            <a:ext cx="0" cy="298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10063768" y="320889"/>
            <a:ext cx="311304" cy="369332"/>
          </a:xfrm>
          <a:prstGeom prst="rect">
            <a:avLst/>
          </a:prstGeom>
          <a:noFill/>
        </p:spPr>
        <p:txBody>
          <a:bodyPr wrap="square" rtlCol="0">
            <a:spAutoFit/>
          </a:bodyPr>
          <a:lstStyle/>
          <a:p>
            <a:r>
              <a:rPr lang="en-US" altLang="zh-CN" dirty="0">
                <a:latin typeface="Consolas" panose="020B0609020204030204" pitchFamily="49" charset="0"/>
              </a:rPr>
              <a:t>N</a:t>
            </a:r>
            <a:endParaRPr lang="zh-CN" altLang="en-US" dirty="0">
              <a:latin typeface="Consolas" panose="020B0609020204030204" pitchFamily="49" charset="0"/>
            </a:endParaRPr>
          </a:p>
        </p:txBody>
      </p:sp>
      <p:sp>
        <p:nvSpPr>
          <p:cNvPr id="15" name="文本框 14"/>
          <p:cNvSpPr txBox="1"/>
          <p:nvPr/>
        </p:nvSpPr>
        <p:spPr>
          <a:xfrm>
            <a:off x="9509863" y="899269"/>
            <a:ext cx="311304" cy="369332"/>
          </a:xfrm>
          <a:prstGeom prst="rect">
            <a:avLst/>
          </a:prstGeom>
          <a:noFill/>
        </p:spPr>
        <p:txBody>
          <a:bodyPr wrap="square" rtlCol="0">
            <a:spAutoFit/>
          </a:bodyPr>
          <a:lstStyle/>
          <a:p>
            <a:r>
              <a:rPr lang="en-US" altLang="zh-CN" dirty="0">
                <a:latin typeface="Consolas" panose="020B0609020204030204" pitchFamily="49" charset="0"/>
              </a:rPr>
              <a:t>Y</a:t>
            </a:r>
            <a:endParaRPr lang="zh-CN" altLang="en-US" dirty="0">
              <a:latin typeface="Consolas" panose="020B0609020204030204" pitchFamily="49" charset="0"/>
            </a:endParaRPr>
          </a:p>
        </p:txBody>
      </p:sp>
      <p:sp>
        <p:nvSpPr>
          <p:cNvPr id="16" name="流程图: 决策 15"/>
          <p:cNvSpPr/>
          <p:nvPr/>
        </p:nvSpPr>
        <p:spPr>
          <a:xfrm>
            <a:off x="8480022" y="2015118"/>
            <a:ext cx="154576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j&gt;</a:t>
            </a:r>
            <a:r>
              <a:rPr lang="en-US" altLang="zh-CN" dirty="0" err="1">
                <a:latin typeface="Consolas" panose="020B0609020204030204" pitchFamily="49" charset="0"/>
              </a:rPr>
              <a:t>i</a:t>
            </a:r>
            <a:r>
              <a:rPr lang="en-US" altLang="zh-CN" dirty="0">
                <a:latin typeface="Consolas" panose="020B0609020204030204" pitchFamily="49" charset="0"/>
              </a:rPr>
              <a:t>?</a:t>
            </a:r>
            <a:endParaRPr lang="zh-CN" altLang="en-US" dirty="0">
              <a:latin typeface="Consolas" panose="020B0609020204030204" pitchFamily="49" charset="0"/>
            </a:endParaRPr>
          </a:p>
        </p:txBody>
      </p:sp>
      <p:cxnSp>
        <p:nvCxnSpPr>
          <p:cNvPr id="17" name="直接箭头连接符 16"/>
          <p:cNvCxnSpPr>
            <a:stCxn id="16" idx="2"/>
            <a:endCxn id="24" idx="0"/>
          </p:cNvCxnSpPr>
          <p:nvPr/>
        </p:nvCxnSpPr>
        <p:spPr>
          <a:xfrm>
            <a:off x="9252906" y="2784559"/>
            <a:ext cx="0" cy="332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7693713" y="1862057"/>
            <a:ext cx="15726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连接符: 肘形 18"/>
          <p:cNvCxnSpPr>
            <a:stCxn id="16" idx="3"/>
          </p:cNvCxnSpPr>
          <p:nvPr/>
        </p:nvCxnSpPr>
        <p:spPr>
          <a:xfrm>
            <a:off x="10025790" y="2399839"/>
            <a:ext cx="1254572" cy="3650469"/>
          </a:xfrm>
          <a:prstGeom prst="bentConnector2">
            <a:avLst/>
          </a:prstGeom>
        </p:spPr>
        <p:style>
          <a:lnRef idx="1">
            <a:schemeClr val="dk1"/>
          </a:lnRef>
          <a:fillRef idx="0">
            <a:schemeClr val="dk1"/>
          </a:fillRef>
          <a:effectRef idx="0">
            <a:schemeClr val="dk1"/>
          </a:effectRef>
          <a:fontRef idx="minor">
            <a:schemeClr val="tx1"/>
          </a:fontRef>
        </p:style>
      </p:cxnSp>
      <p:cxnSp>
        <p:nvCxnSpPr>
          <p:cNvPr id="20" name="连接符: 肘形 19"/>
          <p:cNvCxnSpPr>
            <a:endCxn id="27" idx="0"/>
          </p:cNvCxnSpPr>
          <p:nvPr/>
        </p:nvCxnSpPr>
        <p:spPr>
          <a:xfrm rot="10800000" flipV="1">
            <a:off x="9394417" y="5152570"/>
            <a:ext cx="1533275" cy="2401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8396115" y="4142222"/>
            <a:ext cx="1721759" cy="850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t</a:t>
            </a:r>
            <a:r>
              <a:rPr lang="zh-CN" altLang="en-US" dirty="0">
                <a:latin typeface="Consolas" panose="020B0609020204030204" pitchFamily="49" charset="0"/>
              </a:rPr>
              <a:t>←</a:t>
            </a:r>
            <a:r>
              <a:rPr lang="en-US" altLang="zh-CN" dirty="0">
                <a:latin typeface="Consolas" panose="020B0609020204030204" pitchFamily="49" charset="0"/>
              </a:rPr>
              <a:t>A[j-1]</a:t>
            </a:r>
          </a:p>
          <a:p>
            <a:pPr algn="ctr"/>
            <a:r>
              <a:rPr lang="en-US" altLang="zh-CN" dirty="0">
                <a:latin typeface="Consolas" panose="020B0609020204030204" pitchFamily="49" charset="0"/>
              </a:rPr>
              <a:t>A[j-1]</a:t>
            </a:r>
            <a:r>
              <a:rPr lang="zh-CN" altLang="en-US" dirty="0">
                <a:latin typeface="Consolas" panose="020B0609020204030204" pitchFamily="49" charset="0"/>
              </a:rPr>
              <a:t>←</a:t>
            </a:r>
            <a:r>
              <a:rPr lang="en-US" altLang="zh-CN" dirty="0">
                <a:latin typeface="Consolas" panose="020B0609020204030204" pitchFamily="49" charset="0"/>
              </a:rPr>
              <a:t>A[j]</a:t>
            </a:r>
          </a:p>
          <a:p>
            <a:pPr algn="ctr"/>
            <a:r>
              <a:rPr lang="en-US" altLang="zh-CN" dirty="0">
                <a:latin typeface="Consolas" panose="020B0609020204030204" pitchFamily="49" charset="0"/>
              </a:rPr>
              <a:t>A[j]</a:t>
            </a:r>
            <a:r>
              <a:rPr lang="zh-CN" altLang="en-US" dirty="0">
                <a:latin typeface="Consolas" panose="020B0609020204030204" pitchFamily="49" charset="0"/>
              </a:rPr>
              <a:t> ←</a:t>
            </a:r>
            <a:r>
              <a:rPr lang="en-US" altLang="zh-CN" dirty="0">
                <a:latin typeface="Consolas" panose="020B0609020204030204" pitchFamily="49" charset="0"/>
              </a:rPr>
              <a:t>t</a:t>
            </a:r>
          </a:p>
        </p:txBody>
      </p:sp>
      <p:sp>
        <p:nvSpPr>
          <p:cNvPr id="22" name="文本框 21"/>
          <p:cNvSpPr txBox="1"/>
          <p:nvPr/>
        </p:nvSpPr>
        <p:spPr>
          <a:xfrm>
            <a:off x="10075163" y="2473408"/>
            <a:ext cx="311304" cy="369332"/>
          </a:xfrm>
          <a:prstGeom prst="rect">
            <a:avLst/>
          </a:prstGeom>
          <a:noFill/>
        </p:spPr>
        <p:txBody>
          <a:bodyPr wrap="square" rtlCol="0">
            <a:spAutoFit/>
          </a:bodyPr>
          <a:lstStyle/>
          <a:p>
            <a:r>
              <a:rPr lang="en-US" altLang="zh-CN" dirty="0">
                <a:latin typeface="Consolas" panose="020B0609020204030204" pitchFamily="49" charset="0"/>
              </a:rPr>
              <a:t>N</a:t>
            </a:r>
            <a:endParaRPr lang="zh-CN" altLang="en-US" dirty="0">
              <a:latin typeface="Consolas" panose="020B0609020204030204" pitchFamily="49" charset="0"/>
            </a:endParaRPr>
          </a:p>
        </p:txBody>
      </p:sp>
      <p:sp>
        <p:nvSpPr>
          <p:cNvPr id="23" name="文本框 22"/>
          <p:cNvSpPr txBox="1"/>
          <p:nvPr/>
        </p:nvSpPr>
        <p:spPr>
          <a:xfrm>
            <a:off x="9516364" y="2669042"/>
            <a:ext cx="311304" cy="369332"/>
          </a:xfrm>
          <a:prstGeom prst="rect">
            <a:avLst/>
          </a:prstGeom>
          <a:noFill/>
        </p:spPr>
        <p:txBody>
          <a:bodyPr wrap="square" rtlCol="0">
            <a:spAutoFit/>
          </a:bodyPr>
          <a:lstStyle/>
          <a:p>
            <a:r>
              <a:rPr lang="en-US" altLang="zh-CN" dirty="0">
                <a:latin typeface="Consolas" panose="020B0609020204030204" pitchFamily="49" charset="0"/>
              </a:rPr>
              <a:t>Y</a:t>
            </a:r>
            <a:endParaRPr lang="zh-CN" altLang="en-US" dirty="0">
              <a:latin typeface="Consolas" panose="020B0609020204030204" pitchFamily="49" charset="0"/>
            </a:endParaRPr>
          </a:p>
        </p:txBody>
      </p:sp>
      <p:sp>
        <p:nvSpPr>
          <p:cNvPr id="24" name="流程图: 决策 23"/>
          <p:cNvSpPr/>
          <p:nvPr/>
        </p:nvSpPr>
        <p:spPr>
          <a:xfrm>
            <a:off x="8235092" y="3116747"/>
            <a:ext cx="2035628" cy="76944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latin typeface="Consolas" panose="020B0609020204030204" pitchFamily="49" charset="0"/>
              </a:rPr>
              <a:t>A[j]&gt;A[j-1]?</a:t>
            </a:r>
            <a:endParaRPr lang="zh-CN" altLang="en-US" sz="1050" dirty="0">
              <a:latin typeface="Consolas" panose="020B0609020204030204" pitchFamily="49" charset="0"/>
            </a:endParaRPr>
          </a:p>
        </p:txBody>
      </p:sp>
      <p:cxnSp>
        <p:nvCxnSpPr>
          <p:cNvPr id="25" name="直接箭头连接符 24"/>
          <p:cNvCxnSpPr>
            <a:stCxn id="24" idx="2"/>
            <a:endCxn id="21" idx="0"/>
          </p:cNvCxnSpPr>
          <p:nvPr/>
        </p:nvCxnSpPr>
        <p:spPr>
          <a:xfrm>
            <a:off x="9252906" y="3886188"/>
            <a:ext cx="4089" cy="256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连接符: 肘形 25"/>
          <p:cNvCxnSpPr>
            <a:stCxn id="24" idx="3"/>
          </p:cNvCxnSpPr>
          <p:nvPr/>
        </p:nvCxnSpPr>
        <p:spPr>
          <a:xfrm>
            <a:off x="10270720" y="3501468"/>
            <a:ext cx="656972" cy="1651102"/>
          </a:xfrm>
          <a:prstGeom prst="bentConnector2">
            <a:avLst/>
          </a:prstGeom>
        </p:spPr>
        <p:style>
          <a:lnRef idx="1">
            <a:schemeClr val="dk1"/>
          </a:lnRef>
          <a:fillRef idx="0">
            <a:schemeClr val="dk1"/>
          </a:fillRef>
          <a:effectRef idx="0">
            <a:schemeClr val="dk1"/>
          </a:effectRef>
          <a:fontRef idx="minor">
            <a:schemeClr val="tx1"/>
          </a:fontRef>
        </p:style>
      </p:cxnSp>
      <p:sp>
        <p:nvSpPr>
          <p:cNvPr id="27" name="矩形 26"/>
          <p:cNvSpPr/>
          <p:nvPr/>
        </p:nvSpPr>
        <p:spPr>
          <a:xfrm>
            <a:off x="8767130" y="5392694"/>
            <a:ext cx="1254572" cy="498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j</a:t>
            </a:r>
            <a:r>
              <a:rPr lang="zh-CN" altLang="en-US" dirty="0">
                <a:latin typeface="Consolas" panose="020B0609020204030204" pitchFamily="49" charset="0"/>
              </a:rPr>
              <a:t>←</a:t>
            </a:r>
            <a:r>
              <a:rPr lang="en-US" altLang="zh-CN" dirty="0">
                <a:latin typeface="Consolas" panose="020B0609020204030204" pitchFamily="49" charset="0"/>
              </a:rPr>
              <a:t>j-1</a:t>
            </a:r>
          </a:p>
        </p:txBody>
      </p:sp>
      <p:cxnSp>
        <p:nvCxnSpPr>
          <p:cNvPr id="28" name="连接符: 肘形 27"/>
          <p:cNvCxnSpPr>
            <a:endCxn id="27" idx="1"/>
          </p:cNvCxnSpPr>
          <p:nvPr/>
        </p:nvCxnSpPr>
        <p:spPr>
          <a:xfrm rot="16200000" flipH="1">
            <a:off x="6340592" y="3215181"/>
            <a:ext cx="3779660" cy="1073415"/>
          </a:xfrm>
          <a:prstGeom prst="bentConnector2">
            <a:avLst/>
          </a:prstGeom>
        </p:spPr>
        <p:style>
          <a:lnRef idx="1">
            <a:schemeClr val="dk1"/>
          </a:lnRef>
          <a:fillRef idx="0">
            <a:schemeClr val="dk1"/>
          </a:fillRef>
          <a:effectRef idx="0">
            <a:schemeClr val="dk1"/>
          </a:effectRef>
          <a:fontRef idx="minor">
            <a:schemeClr val="tx1"/>
          </a:fontRef>
        </p:style>
      </p:cxnSp>
      <p:sp>
        <p:nvSpPr>
          <p:cNvPr id="29" name="矩形 28"/>
          <p:cNvSpPr/>
          <p:nvPr/>
        </p:nvSpPr>
        <p:spPr>
          <a:xfrm>
            <a:off x="8614237" y="1278372"/>
            <a:ext cx="1254572" cy="430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j</a:t>
            </a:r>
            <a:r>
              <a:rPr lang="zh-CN" altLang="en-US" dirty="0">
                <a:latin typeface="Consolas" panose="020B0609020204030204" pitchFamily="49" charset="0"/>
              </a:rPr>
              <a:t>←</a:t>
            </a:r>
            <a:r>
              <a:rPr lang="en-US" altLang="zh-CN" dirty="0">
                <a:latin typeface="Consolas" panose="020B0609020204030204" pitchFamily="49" charset="0"/>
              </a:rPr>
              <a:t>n</a:t>
            </a:r>
          </a:p>
        </p:txBody>
      </p:sp>
      <p:cxnSp>
        <p:nvCxnSpPr>
          <p:cNvPr id="30" name="直接箭头连接符 29"/>
          <p:cNvCxnSpPr>
            <a:stCxn id="29" idx="2"/>
            <a:endCxn id="16" idx="0"/>
          </p:cNvCxnSpPr>
          <p:nvPr/>
        </p:nvCxnSpPr>
        <p:spPr>
          <a:xfrm>
            <a:off x="9241523" y="1708996"/>
            <a:ext cx="11383" cy="306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连接符: 肘形 30"/>
          <p:cNvCxnSpPr>
            <a:endCxn id="32" idx="0"/>
          </p:cNvCxnSpPr>
          <p:nvPr/>
        </p:nvCxnSpPr>
        <p:spPr>
          <a:xfrm rot="10800000" flipV="1">
            <a:off x="9394416" y="6050307"/>
            <a:ext cx="1885946" cy="2669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2" name="矩形 31"/>
          <p:cNvSpPr/>
          <p:nvPr/>
        </p:nvSpPr>
        <p:spPr>
          <a:xfrm>
            <a:off x="8767130" y="6317241"/>
            <a:ext cx="1254572" cy="498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i</a:t>
            </a:r>
            <a:r>
              <a:rPr lang="zh-CN" altLang="en-US" dirty="0">
                <a:latin typeface="Consolas" panose="020B0609020204030204" pitchFamily="49" charset="0"/>
              </a:rPr>
              <a:t>←</a:t>
            </a:r>
            <a:r>
              <a:rPr lang="en-US" altLang="zh-CN" dirty="0">
                <a:latin typeface="Consolas" panose="020B0609020204030204" pitchFamily="49" charset="0"/>
              </a:rPr>
              <a:t>i+1</a:t>
            </a:r>
          </a:p>
        </p:txBody>
      </p:sp>
      <p:cxnSp>
        <p:nvCxnSpPr>
          <p:cNvPr id="33" name="连接符: 肘形 32"/>
          <p:cNvCxnSpPr>
            <a:stCxn id="9" idx="3"/>
            <a:endCxn id="34" idx="0"/>
          </p:cNvCxnSpPr>
          <p:nvPr/>
        </p:nvCxnSpPr>
        <p:spPr>
          <a:xfrm>
            <a:off x="10018484" y="683697"/>
            <a:ext cx="1758138" cy="25439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 name="椭圆 33"/>
          <p:cNvSpPr/>
          <p:nvPr/>
        </p:nvSpPr>
        <p:spPr>
          <a:xfrm>
            <a:off x="11584856" y="3227692"/>
            <a:ext cx="383531" cy="3995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5" name="文本框 34"/>
          <p:cNvSpPr txBox="1"/>
          <p:nvPr/>
        </p:nvSpPr>
        <p:spPr>
          <a:xfrm>
            <a:off x="2887250" y="4617955"/>
            <a:ext cx="4311644" cy="1446550"/>
          </a:xfrm>
          <a:prstGeom prst="rect">
            <a:avLst/>
          </a:prstGeom>
          <a:noFill/>
        </p:spPr>
        <p:txBody>
          <a:bodyPr wrap="square" rtlCol="0">
            <a:spAutoFit/>
          </a:bodyPr>
          <a:lstStyle/>
          <a:p>
            <a:r>
              <a:rPr lang="zh-CN" altLang="en-US" sz="4400" dirty="0">
                <a:solidFill>
                  <a:srgbClr val="FF0000"/>
                </a:solidFill>
                <a:latin typeface="仿宋" panose="02010609060101010101" pitchFamily="49" charset="-122"/>
                <a:ea typeface="仿宋" panose="02010609060101010101" pitchFamily="49" charset="-122"/>
              </a:rPr>
              <a:t>开始和结束</a:t>
            </a:r>
            <a:r>
              <a:rPr lang="en-US" altLang="zh-CN" sz="4400" dirty="0">
                <a:solidFill>
                  <a:srgbClr val="FF0000"/>
                </a:solidFill>
                <a:latin typeface="仿宋" panose="02010609060101010101" pitchFamily="49" charset="-122"/>
                <a:ea typeface="仿宋" panose="02010609060101010101" pitchFamily="49" charset="-122"/>
              </a:rPr>
              <a:t>,</a:t>
            </a:r>
            <a:r>
              <a:rPr lang="zh-CN" altLang="en-US" sz="4400" dirty="0">
                <a:solidFill>
                  <a:srgbClr val="FF0000"/>
                </a:solidFill>
                <a:latin typeface="仿宋" panose="02010609060101010101" pitchFamily="49" charset="-122"/>
                <a:ea typeface="仿宋" panose="02010609060101010101" pitchFamily="49" charset="-122"/>
              </a:rPr>
              <a:t>略</a:t>
            </a:r>
            <a:endParaRPr lang="en-US" altLang="zh-CN" sz="4400" dirty="0">
              <a:solidFill>
                <a:srgbClr val="FF0000"/>
              </a:solidFill>
              <a:latin typeface="仿宋" panose="02010609060101010101" pitchFamily="49" charset="-122"/>
              <a:ea typeface="仿宋" panose="02010609060101010101" pitchFamily="49" charset="-122"/>
            </a:endParaRPr>
          </a:p>
          <a:p>
            <a:r>
              <a:rPr lang="zh-CN" altLang="en-US" sz="4400" dirty="0">
                <a:solidFill>
                  <a:srgbClr val="FF0000"/>
                </a:solidFill>
                <a:latin typeface="仿宋" panose="02010609060101010101" pitchFamily="49" charset="-122"/>
                <a:ea typeface="仿宋" panose="02010609060101010101" pitchFamily="49" charset="-122"/>
              </a:rPr>
              <a:t>但是这很重要</a:t>
            </a:r>
            <a:r>
              <a:rPr lang="en-US" altLang="zh-CN" sz="4400" dirty="0">
                <a:solidFill>
                  <a:srgbClr val="FF0000"/>
                </a:solidFill>
                <a:latin typeface="仿宋" panose="02010609060101010101" pitchFamily="49" charset="-122"/>
                <a:ea typeface="仿宋" panose="02010609060101010101" pitchFamily="49" charset="-122"/>
              </a:rPr>
              <a:t>!!!</a:t>
            </a:r>
          </a:p>
        </p:txBody>
      </p:sp>
      <p:pic>
        <p:nvPicPr>
          <p:cNvPr id="36"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p:bldP spid="16" grpId="0" animBg="1"/>
      <p:bldP spid="21" grpId="0" animBg="1"/>
      <p:bldP spid="22" grpId="0"/>
      <p:bldP spid="23" grpId="0"/>
      <p:bldP spid="24" grpId="0" animBg="1"/>
      <p:bldP spid="27" grpId="0" animBg="1"/>
      <p:bldP spid="29" grpId="0" animBg="1"/>
      <p:bldP spid="32" grpId="0" animBg="1"/>
      <p:bldP spid="34" grpId="0" animBg="1"/>
      <p:bldP spid="3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085932" y="41179"/>
            <a:ext cx="5304971"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绘制三角形</a:t>
            </a:r>
            <a:endParaRPr lang="en-US" altLang="zh-CN" sz="4400" dirty="0">
              <a:latin typeface="仿宋" panose="02010609060101010101" pitchFamily="49" charset="-122"/>
              <a:ea typeface="仿宋" panose="02010609060101010101" pitchFamily="49" charset="-122"/>
            </a:endParaRPr>
          </a:p>
        </p:txBody>
      </p:sp>
      <p:sp>
        <p:nvSpPr>
          <p:cNvPr id="100" name="文本框 99"/>
          <p:cNvSpPr txBox="1"/>
          <p:nvPr/>
        </p:nvSpPr>
        <p:spPr>
          <a:xfrm>
            <a:off x="540597" y="950547"/>
            <a:ext cx="5520927" cy="3539430"/>
          </a:xfrm>
          <a:prstGeom prst="rect">
            <a:avLst/>
          </a:prstGeom>
          <a:noFill/>
        </p:spPr>
        <p:txBody>
          <a:bodyPr wrap="square">
            <a:spAutoFit/>
          </a:bodyPr>
          <a:lstStyle/>
          <a:p>
            <a:pPr>
              <a:defRPr/>
            </a:pPr>
            <a:r>
              <a:rPr kumimoji="1" lang="zh-CN" altLang="en-US" sz="3200" dirty="0">
                <a:latin typeface="Consolas" panose="020B0609020204030204" pitchFamily="49" charset="0"/>
              </a:rPr>
              <a:t>输入</a:t>
            </a:r>
            <a:r>
              <a:rPr kumimoji="1" lang="en-US" altLang="zh-CN" sz="3200" dirty="0">
                <a:latin typeface="Consolas" panose="020B0609020204030204" pitchFamily="49" charset="0"/>
              </a:rPr>
              <a:t>n,</a:t>
            </a:r>
            <a:r>
              <a:rPr kumimoji="1" lang="zh-CN" altLang="en-US" sz="3200" dirty="0">
                <a:latin typeface="Consolas" panose="020B0609020204030204" pitchFamily="49" charset="0"/>
              </a:rPr>
              <a:t>绘制</a:t>
            </a:r>
            <a:r>
              <a:rPr kumimoji="1" lang="en-US" altLang="zh-CN" sz="3200" dirty="0">
                <a:latin typeface="Consolas" panose="020B0609020204030204" pitchFamily="49" charset="0"/>
              </a:rPr>
              <a:t>n</a:t>
            </a:r>
            <a:r>
              <a:rPr kumimoji="1" lang="zh-CN" altLang="en-US" sz="3200" dirty="0">
                <a:latin typeface="Consolas" panose="020B0609020204030204" pitchFamily="49" charset="0"/>
              </a:rPr>
              <a:t>行如图的三角形</a:t>
            </a:r>
            <a:endParaRPr kumimoji="1" lang="zh-CN" altLang="en-US" sz="3200" dirty="0">
              <a:solidFill>
                <a:schemeClr val="tx1"/>
              </a:solidFill>
              <a:latin typeface="Consolas" panose="020B0609020204030204" pitchFamily="49" charset="0"/>
            </a:endParaRPr>
          </a:p>
          <a:p>
            <a:pPr>
              <a:defRPr/>
            </a:pPr>
            <a:r>
              <a:rPr kumimoji="1" lang="zh-CN" altLang="en-US" sz="3200" dirty="0">
                <a:solidFill>
                  <a:schemeClr val="tx1"/>
                </a:solidFill>
                <a:latin typeface="Consolas" panose="020B0609020204030204" pitchFamily="49" charset="0"/>
              </a:rPr>
              <a:t>   *</a:t>
            </a:r>
            <a:endParaRPr kumimoji="1" lang="en-US" altLang="zh-CN" sz="3200" dirty="0">
              <a:latin typeface="Consolas" panose="020B0609020204030204" pitchFamily="49" charset="0"/>
            </a:endParaRPr>
          </a:p>
          <a:p>
            <a:pPr>
              <a:defRPr/>
            </a:pPr>
            <a:r>
              <a:rPr kumimoji="1" lang="zh-CN" altLang="en-US" sz="3200" dirty="0">
                <a:solidFill>
                  <a:schemeClr val="tx1"/>
                </a:solidFill>
                <a:latin typeface="Consolas" panose="020B0609020204030204" pitchFamily="49" charset="0"/>
              </a:rPr>
              <a:t>  ***</a:t>
            </a:r>
            <a:endParaRPr kumimoji="1" lang="en-US" altLang="zh-CN" sz="3200" dirty="0">
              <a:solidFill>
                <a:schemeClr val="tx1"/>
              </a:solidFill>
              <a:latin typeface="Consolas" panose="020B0609020204030204" pitchFamily="49" charset="0"/>
            </a:endParaRPr>
          </a:p>
          <a:p>
            <a:pPr>
              <a:defRPr/>
            </a:pPr>
            <a:r>
              <a:rPr kumimoji="1" lang="zh-CN" altLang="en-US" sz="3200" dirty="0">
                <a:solidFill>
                  <a:schemeClr val="tx1"/>
                </a:solidFill>
                <a:latin typeface="Consolas" panose="020B0609020204030204" pitchFamily="49" charset="0"/>
              </a:rPr>
              <a:t> *****</a:t>
            </a:r>
            <a:endParaRPr kumimoji="1" lang="en-US" altLang="zh-CN" sz="3200" dirty="0">
              <a:solidFill>
                <a:schemeClr val="tx1"/>
              </a:solidFill>
              <a:latin typeface="Consolas" panose="020B0609020204030204" pitchFamily="49" charset="0"/>
            </a:endParaRPr>
          </a:p>
          <a:p>
            <a:pPr>
              <a:defRPr/>
            </a:pPr>
            <a:r>
              <a:rPr kumimoji="1" lang="zh-CN" altLang="en-US" sz="3200" dirty="0">
                <a:solidFill>
                  <a:schemeClr val="tx1"/>
                </a:solidFill>
                <a:latin typeface="Consolas" panose="020B0609020204030204" pitchFamily="49" charset="0"/>
              </a:rPr>
              <a:t>*******</a:t>
            </a:r>
            <a:endParaRPr kumimoji="1" lang="en-US" altLang="zh-CN" sz="3200" dirty="0">
              <a:solidFill>
                <a:schemeClr val="tx1"/>
              </a:solidFill>
              <a:latin typeface="Consolas" panose="020B0609020204030204" pitchFamily="49" charset="0"/>
            </a:endParaRPr>
          </a:p>
          <a:p>
            <a:pPr>
              <a:defRPr/>
            </a:pPr>
            <a:r>
              <a:rPr kumimoji="1" lang="zh-CN" altLang="en-US" sz="3200" dirty="0">
                <a:latin typeface="Consolas" panose="020B0609020204030204" pitchFamily="49" charset="0"/>
              </a:rPr>
              <a:t>分析</a:t>
            </a:r>
            <a:r>
              <a:rPr kumimoji="1" lang="en-US" altLang="zh-CN" sz="3200" dirty="0">
                <a:latin typeface="Consolas" panose="020B0609020204030204" pitchFamily="49" charset="0"/>
              </a:rPr>
              <a:t>:</a:t>
            </a:r>
            <a:r>
              <a:rPr kumimoji="1" lang="zh-CN" altLang="en-US" sz="3200" dirty="0">
                <a:latin typeface="Consolas" panose="020B0609020204030204" pitchFamily="49" charset="0"/>
              </a:rPr>
              <a:t>第</a:t>
            </a:r>
            <a:r>
              <a:rPr kumimoji="1" lang="en-US" altLang="zh-CN" sz="3200" dirty="0" err="1">
                <a:latin typeface="Consolas" panose="020B0609020204030204" pitchFamily="49" charset="0"/>
              </a:rPr>
              <a:t>i</a:t>
            </a:r>
            <a:r>
              <a:rPr kumimoji="1" lang="zh-CN" altLang="en-US" sz="3200" dirty="0">
                <a:latin typeface="Consolas" panose="020B0609020204030204" pitchFamily="49" charset="0"/>
              </a:rPr>
              <a:t>行输出</a:t>
            </a:r>
            <a:r>
              <a:rPr kumimoji="1" lang="en-US" altLang="zh-CN" sz="3200" dirty="0">
                <a:latin typeface="Consolas" panose="020B0609020204030204" pitchFamily="49" charset="0"/>
              </a:rPr>
              <a:t>n-</a:t>
            </a:r>
            <a:r>
              <a:rPr kumimoji="1" lang="en-US" altLang="zh-CN" sz="3200" dirty="0" err="1">
                <a:latin typeface="Consolas" panose="020B0609020204030204" pitchFamily="49" charset="0"/>
              </a:rPr>
              <a:t>i</a:t>
            </a:r>
            <a:r>
              <a:rPr kumimoji="1" lang="zh-CN" altLang="en-US" sz="3200" dirty="0">
                <a:latin typeface="Consolas" panose="020B0609020204030204" pitchFamily="49" charset="0"/>
              </a:rPr>
              <a:t>个空格和</a:t>
            </a:r>
            <a:r>
              <a:rPr kumimoji="1" lang="en-US" altLang="zh-CN" sz="3200" dirty="0">
                <a:latin typeface="Consolas" panose="020B0609020204030204" pitchFamily="49" charset="0"/>
              </a:rPr>
              <a:t>(2</a:t>
            </a:r>
            <a:r>
              <a:rPr kumimoji="1" lang="zh-CN" altLang="en-US" sz="3200" dirty="0">
                <a:latin typeface="Consolas" panose="020B0609020204030204" pitchFamily="49" charset="0"/>
              </a:rPr>
              <a:t>*</a:t>
            </a:r>
            <a:r>
              <a:rPr kumimoji="1" lang="en-US" altLang="zh-CN" sz="3200" dirty="0">
                <a:latin typeface="Consolas" panose="020B0609020204030204" pitchFamily="49" charset="0"/>
              </a:rPr>
              <a:t>i-1)</a:t>
            </a:r>
            <a:r>
              <a:rPr kumimoji="1" lang="zh-CN" altLang="en-US" sz="3200" dirty="0">
                <a:latin typeface="Consolas" panose="020B0609020204030204" pitchFamily="49" charset="0"/>
              </a:rPr>
              <a:t>个</a:t>
            </a:r>
            <a:r>
              <a:rPr kumimoji="1" lang="en-US" altLang="zh-CN" sz="3200" dirty="0">
                <a:latin typeface="Consolas" panose="020B0609020204030204" pitchFamily="49" charset="0"/>
              </a:rPr>
              <a:t>*</a:t>
            </a:r>
          </a:p>
        </p:txBody>
      </p:sp>
      <p:sp>
        <p:nvSpPr>
          <p:cNvPr id="109" name="文本框 108"/>
          <p:cNvSpPr txBox="1"/>
          <p:nvPr/>
        </p:nvSpPr>
        <p:spPr>
          <a:xfrm>
            <a:off x="6799262" y="2919309"/>
            <a:ext cx="4589456" cy="3108543"/>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流程图摸了</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三个循环篇幅画不下</a:t>
            </a:r>
            <a:r>
              <a:rPr lang="en-US" altLang="zh-CN" sz="2800" dirty="0">
                <a:latin typeface="仿宋" panose="02010609060101010101" pitchFamily="49" charset="-122"/>
                <a:ea typeface="仿宋" panose="02010609060101010101" pitchFamily="49" charset="-122"/>
              </a:rPr>
              <a:t>www</a:t>
            </a:r>
          </a:p>
          <a:p>
            <a:r>
              <a:rPr lang="zh-CN" altLang="en-US" sz="2800" dirty="0">
                <a:latin typeface="仿宋" panose="02010609060101010101" pitchFamily="49" charset="-122"/>
                <a:ea typeface="仿宋" panose="02010609060101010101" pitchFamily="49" charset="-122"/>
              </a:rPr>
              <a:t>使用第一重循环</a:t>
            </a:r>
            <a:r>
              <a:rPr lang="en-US" altLang="zh-CN" sz="2800" dirty="0" err="1">
                <a:latin typeface="仿宋" panose="02010609060101010101" pitchFamily="49" charset="-122"/>
                <a:ea typeface="仿宋" panose="02010609060101010101" pitchFamily="49" charset="-122"/>
              </a:rPr>
              <a:t>i</a:t>
            </a:r>
            <a:r>
              <a:rPr lang="zh-CN" altLang="en-US" sz="2800" dirty="0">
                <a:latin typeface="仿宋" panose="02010609060101010101" pitchFamily="49" charset="-122"/>
                <a:ea typeface="仿宋" panose="02010609060101010101" pitchFamily="49" charset="-122"/>
              </a:rPr>
              <a:t>从</a:t>
            </a:r>
            <a:r>
              <a:rPr lang="en-US" altLang="zh-CN" sz="2800" dirty="0">
                <a:latin typeface="仿宋" panose="02010609060101010101" pitchFamily="49" charset="-122"/>
                <a:ea typeface="仿宋" panose="02010609060101010101" pitchFamily="49" charset="-122"/>
              </a:rPr>
              <a:t>1~n</a:t>
            </a:r>
          </a:p>
          <a:p>
            <a:r>
              <a:rPr lang="zh-CN" altLang="en-US" sz="2800" dirty="0">
                <a:latin typeface="仿宋" panose="02010609060101010101" pitchFamily="49" charset="-122"/>
                <a:ea typeface="仿宋" panose="02010609060101010101" pitchFamily="49" charset="-122"/>
              </a:rPr>
              <a:t>然后对于每个</a:t>
            </a:r>
            <a:r>
              <a:rPr lang="en-US" altLang="zh-CN" sz="2800" dirty="0" err="1">
                <a:latin typeface="仿宋" panose="02010609060101010101" pitchFamily="49" charset="-122"/>
                <a:ea typeface="仿宋" panose="02010609060101010101" pitchFamily="49" charset="-122"/>
              </a:rPr>
              <a:t>i</a:t>
            </a:r>
            <a:r>
              <a:rPr lang="zh-CN" altLang="en-US" sz="2800" dirty="0">
                <a:latin typeface="仿宋" panose="02010609060101010101" pitchFamily="49" charset="-122"/>
                <a:ea typeface="仿宋" panose="02010609060101010101" pitchFamily="49" charset="-122"/>
              </a:rPr>
              <a:t>定义</a:t>
            </a:r>
            <a:r>
              <a:rPr lang="en-US" altLang="zh-CN" sz="2800" dirty="0">
                <a:latin typeface="仿宋" panose="02010609060101010101" pitchFamily="49" charset="-122"/>
                <a:ea typeface="仿宋" panose="02010609060101010101" pitchFamily="49" charset="-122"/>
              </a:rPr>
              <a:t>j</a:t>
            </a:r>
          </a:p>
          <a:p>
            <a:r>
              <a:rPr lang="zh-CN" altLang="en-US" sz="2800" dirty="0">
                <a:latin typeface="仿宋" panose="02010609060101010101" pitchFamily="49" charset="-122"/>
                <a:ea typeface="仿宋" panose="02010609060101010101" pitchFamily="49" charset="-122"/>
              </a:rPr>
              <a:t>使</a:t>
            </a:r>
            <a:r>
              <a:rPr lang="en-US" altLang="zh-CN" sz="2800" dirty="0">
                <a:latin typeface="仿宋" panose="02010609060101010101" pitchFamily="49" charset="-122"/>
                <a:ea typeface="仿宋" panose="02010609060101010101" pitchFamily="49" charset="-122"/>
              </a:rPr>
              <a:t>j</a:t>
            </a:r>
            <a:r>
              <a:rPr lang="zh-CN" altLang="en-US" sz="2800" dirty="0">
                <a:latin typeface="仿宋" panose="02010609060101010101" pitchFamily="49" charset="-122"/>
                <a:ea typeface="仿宋" panose="02010609060101010101" pitchFamily="49" charset="-122"/>
              </a:rPr>
              <a:t>先从</a:t>
            </a:r>
            <a:r>
              <a:rPr lang="en-US" altLang="zh-CN" sz="2800" dirty="0">
                <a:latin typeface="仿宋" panose="02010609060101010101" pitchFamily="49" charset="-122"/>
                <a:ea typeface="仿宋" panose="02010609060101010101" pitchFamily="49" charset="-122"/>
              </a:rPr>
              <a:t>1~(n-</a:t>
            </a:r>
            <a:r>
              <a:rPr lang="en-US" altLang="zh-CN" sz="2800" dirty="0" err="1">
                <a:latin typeface="仿宋" panose="02010609060101010101" pitchFamily="49" charset="-122"/>
                <a:ea typeface="仿宋" panose="02010609060101010101" pitchFamily="49" charset="-122"/>
              </a:rPr>
              <a:t>i</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输出空格</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使</a:t>
            </a:r>
            <a:r>
              <a:rPr lang="en-US" altLang="zh-CN" sz="2800" dirty="0">
                <a:latin typeface="仿宋" panose="02010609060101010101" pitchFamily="49" charset="-122"/>
                <a:ea typeface="仿宋" panose="02010609060101010101" pitchFamily="49" charset="-122"/>
              </a:rPr>
              <a:t>J</a:t>
            </a:r>
            <a:r>
              <a:rPr lang="zh-CN" altLang="en-US" sz="2800" dirty="0">
                <a:latin typeface="仿宋" panose="02010609060101010101" pitchFamily="49" charset="-122"/>
                <a:ea typeface="仿宋" panose="02010609060101010101" pitchFamily="49" charset="-122"/>
              </a:rPr>
              <a:t>再从</a:t>
            </a:r>
            <a:r>
              <a:rPr lang="en-US" altLang="zh-CN" sz="2800" dirty="0">
                <a:latin typeface="仿宋" panose="02010609060101010101" pitchFamily="49" charset="-122"/>
                <a:ea typeface="仿宋" panose="02010609060101010101" pitchFamily="49" charset="-122"/>
              </a:rPr>
              <a:t>1~(2i-1)</a:t>
            </a:r>
            <a:r>
              <a:rPr lang="zh-CN" altLang="en-US" sz="2800" dirty="0">
                <a:latin typeface="仿宋" panose="02010609060101010101" pitchFamily="49" charset="-122"/>
                <a:ea typeface="仿宋" panose="02010609060101010101" pitchFamily="49" charset="-122"/>
              </a:rPr>
              <a:t>输出*</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p:txBody>
      </p:sp>
      <p:pic>
        <p:nvPicPr>
          <p:cNvPr id="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769" y="922297"/>
            <a:ext cx="1911146" cy="20287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085932" y="41179"/>
            <a:ext cx="5304971"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绘制三角形</a:t>
            </a:r>
            <a:endParaRPr lang="en-US" altLang="zh-CN" sz="4400" dirty="0">
              <a:latin typeface="仿宋" panose="02010609060101010101" pitchFamily="49" charset="-122"/>
              <a:ea typeface="仿宋" panose="02010609060101010101" pitchFamily="49"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53" y="918176"/>
            <a:ext cx="6802668" cy="5102000"/>
          </a:xfrm>
          <a:prstGeom prst="rect">
            <a:avLst/>
          </a:prstGeom>
        </p:spPr>
      </p:pic>
      <p:pic>
        <p:nvPicPr>
          <p:cNvPr id="9"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dirty="0">
                <a:latin typeface="汉仪黑方简" panose="00020600040101010101" charset="-122"/>
                <a:ea typeface="汉仪黑方简" panose="00020600040101010101" charset="-122"/>
              </a:rPr>
              <a:t>网络开拓者协会</a:t>
            </a:r>
          </a:p>
        </p:txBody>
      </p:sp>
      <p:sp>
        <p:nvSpPr>
          <p:cNvPr id="7" name="文本框 6"/>
          <p:cNvSpPr txBox="1"/>
          <p:nvPr/>
        </p:nvSpPr>
        <p:spPr>
          <a:xfrm>
            <a:off x="1090990" y="846023"/>
            <a:ext cx="10145485" cy="2554545"/>
          </a:xfrm>
          <a:prstGeom prst="rect">
            <a:avLst/>
          </a:prstGeom>
          <a:noFill/>
        </p:spPr>
        <p:txBody>
          <a:bodyPr wrap="square" rtlCol="0">
            <a:spAutoFit/>
          </a:bodyPr>
          <a:lstStyle/>
          <a:p>
            <a:r>
              <a:rPr lang="zh-CN" altLang="en-US" sz="4000" b="1" dirty="0">
                <a:latin typeface="仿宋" panose="02010609060101010101" pitchFamily="49" charset="-122"/>
                <a:ea typeface="仿宋" panose="02010609060101010101" pitchFamily="49" charset="-122"/>
              </a:rPr>
              <a:t>程序设计方法总结</a:t>
            </a:r>
            <a:r>
              <a:rPr lang="en-US" altLang="zh-CN" sz="4000" b="1" dirty="0">
                <a:latin typeface="仿宋" panose="02010609060101010101" pitchFamily="49" charset="-122"/>
                <a:ea typeface="仿宋" panose="02010609060101010101" pitchFamily="49" charset="-122"/>
              </a:rPr>
              <a:t>:</a:t>
            </a:r>
          </a:p>
          <a:p>
            <a:pPr marL="571500" indent="-571500">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rPr>
              <a:t>好好学会循环应该就差不多够了</a:t>
            </a:r>
            <a:endParaRPr lang="en-US" altLang="zh-CN" sz="4000" dirty="0">
              <a:latin typeface="仿宋" panose="02010609060101010101" pitchFamily="49" charset="-122"/>
              <a:ea typeface="仿宋" panose="02010609060101010101" pitchFamily="49" charset="-122"/>
            </a:endParaRPr>
          </a:p>
          <a:p>
            <a:pPr marL="571500" indent="-571500">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rPr>
              <a:t>套个冒泡排序模板就够用了</a:t>
            </a:r>
            <a:endParaRPr lang="en-US" altLang="zh-CN" sz="4000" dirty="0">
              <a:latin typeface="仿宋" panose="02010609060101010101" pitchFamily="49" charset="-122"/>
              <a:ea typeface="仿宋" panose="02010609060101010101" pitchFamily="49" charset="-122"/>
            </a:endParaRPr>
          </a:p>
          <a:p>
            <a:pPr marL="571500" indent="-571500">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rPr>
              <a:t>注意循环变量的设置以及条件的终止</a:t>
            </a:r>
            <a:endParaRPr lang="en-US" altLang="zh-CN" sz="4000" dirty="0">
              <a:latin typeface="仿宋" panose="02010609060101010101" pitchFamily="49" charset="-122"/>
              <a:ea typeface="仿宋" panose="02010609060101010101" pitchFamily="49" charset="-122"/>
            </a:endParaRPr>
          </a:p>
        </p:txBody>
      </p:sp>
      <p:sp>
        <p:nvSpPr>
          <p:cNvPr id="12" name="文本框 11"/>
          <p:cNvSpPr txBox="1"/>
          <p:nvPr/>
        </p:nvSpPr>
        <p:spPr>
          <a:xfrm>
            <a:off x="1090990" y="3429000"/>
            <a:ext cx="10145485" cy="2554545"/>
          </a:xfrm>
          <a:prstGeom prst="rect">
            <a:avLst/>
          </a:prstGeom>
          <a:noFill/>
        </p:spPr>
        <p:txBody>
          <a:bodyPr wrap="square" rtlCol="0">
            <a:spAutoFit/>
          </a:bodyPr>
          <a:lstStyle/>
          <a:p>
            <a:r>
              <a:rPr lang="zh-CN" altLang="en-US" sz="4000" b="1" dirty="0">
                <a:latin typeface="仿宋" panose="02010609060101010101" pitchFamily="49" charset="-122"/>
                <a:ea typeface="仿宋" panose="02010609060101010101" pitchFamily="49" charset="-122"/>
              </a:rPr>
              <a:t>流程图绘制</a:t>
            </a:r>
            <a:r>
              <a:rPr lang="en-US" altLang="zh-CN" sz="4000" b="1" dirty="0">
                <a:latin typeface="仿宋" panose="02010609060101010101" pitchFamily="49" charset="-122"/>
                <a:ea typeface="仿宋" panose="02010609060101010101" pitchFamily="49" charset="-122"/>
              </a:rPr>
              <a:t>tips:</a:t>
            </a:r>
          </a:p>
          <a:p>
            <a:pPr marL="571500" indent="-571500">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rPr>
              <a:t>赋值语句感觉</a:t>
            </a:r>
            <a:r>
              <a:rPr lang="en-US" altLang="zh-CN" sz="4000" dirty="0">
                <a:latin typeface="仿宋" panose="02010609060101010101" pitchFamily="49" charset="-122"/>
                <a:ea typeface="仿宋" panose="02010609060101010101" pitchFamily="49" charset="-122"/>
              </a:rPr>
              <a:t>= </a:t>
            </a:r>
            <a:r>
              <a:rPr lang="zh-CN" altLang="en-US" sz="4000" dirty="0">
                <a:latin typeface="仿宋" panose="02010609060101010101" pitchFamily="49" charset="-122"/>
                <a:ea typeface="仿宋" panose="02010609060101010101" pitchFamily="49" charset="-122"/>
              </a:rPr>
              <a:t>←和 </a:t>
            </a:r>
            <a:r>
              <a:rPr lang="en-US" altLang="zh-CN" sz="4000" b="1" dirty="0">
                <a:latin typeface="仿宋" panose="02010609060101010101" pitchFamily="49" charset="-122"/>
                <a:ea typeface="仿宋" panose="02010609060101010101" pitchFamily="49" charset="-122"/>
                <a:sym typeface="Symbol" panose="05050102010706020507" pitchFamily="18" charset="2"/>
              </a:rPr>
              <a:t></a:t>
            </a:r>
            <a:r>
              <a:rPr lang="zh-CN" altLang="en-US" sz="4000" dirty="0">
                <a:latin typeface="仿宋" panose="02010609060101010101" pitchFamily="49" charset="-122"/>
                <a:ea typeface="仿宋" panose="02010609060101010101" pitchFamily="49" charset="-122"/>
                <a:sym typeface="Symbol" panose="05050102010706020507" pitchFamily="18" charset="2"/>
              </a:rPr>
              <a:t>都可以接受吧</a:t>
            </a:r>
            <a:endParaRPr lang="en-US" altLang="zh-CN" sz="4000" dirty="0">
              <a:latin typeface="仿宋" panose="02010609060101010101" pitchFamily="49" charset="-122"/>
              <a:ea typeface="仿宋" panose="02010609060101010101" pitchFamily="49" charset="-122"/>
            </a:endParaRPr>
          </a:p>
          <a:p>
            <a:pPr marL="571500" indent="-571500">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rPr>
              <a:t>仍然推荐复制粘贴和</a:t>
            </a:r>
            <a:r>
              <a:rPr lang="en-US" altLang="zh-CN" sz="4000" dirty="0">
                <a:latin typeface="仿宋" panose="02010609060101010101" pitchFamily="49" charset="-122"/>
                <a:ea typeface="仿宋" panose="02010609060101010101" pitchFamily="49" charset="-122"/>
              </a:rPr>
              <a:t>ctrl</a:t>
            </a:r>
            <a:r>
              <a:rPr lang="zh-CN" altLang="en-US" sz="4000" dirty="0">
                <a:latin typeface="仿宋" panose="02010609060101010101" pitchFamily="49" charset="-122"/>
                <a:ea typeface="仿宋" panose="02010609060101010101" pitchFamily="49" charset="-122"/>
              </a:rPr>
              <a:t>拖拽</a:t>
            </a:r>
            <a:endParaRPr lang="en-US" altLang="zh-CN" sz="4000" dirty="0">
              <a:latin typeface="仿宋" panose="02010609060101010101" pitchFamily="49" charset="-122"/>
              <a:ea typeface="仿宋" panose="02010609060101010101" pitchFamily="49" charset="-122"/>
            </a:endParaRPr>
          </a:p>
          <a:p>
            <a:pPr marL="571500" indent="-571500">
              <a:buFont typeface="Arial" panose="020B0604020202020204" pitchFamily="34" charset="0"/>
              <a:buChar char="•"/>
            </a:pPr>
            <a:r>
              <a:rPr lang="en-US" altLang="zh-CN" sz="4000" dirty="0">
                <a:latin typeface="仿宋" panose="02010609060101010101" pitchFamily="49" charset="-122"/>
                <a:ea typeface="仿宋" panose="02010609060101010101" pitchFamily="49" charset="-122"/>
              </a:rPr>
              <a:t>ppt</a:t>
            </a:r>
            <a:r>
              <a:rPr lang="zh-CN" altLang="en-US" sz="4000" dirty="0">
                <a:latin typeface="仿宋" panose="02010609060101010101" pitchFamily="49" charset="-122"/>
                <a:ea typeface="仿宋" panose="02010609060101010101" pitchFamily="49" charset="-122"/>
              </a:rPr>
              <a:t>的参考线很好用</a:t>
            </a:r>
            <a:endParaRPr lang="en-US" altLang="zh-CN" sz="4000" dirty="0">
              <a:latin typeface="仿宋" panose="02010609060101010101" pitchFamily="49" charset="-122"/>
              <a:ea typeface="仿宋" panose="02010609060101010101" pitchFamily="49" charset="-122"/>
            </a:endParaRPr>
          </a:p>
        </p:txBody>
      </p:sp>
      <p:pic>
        <p:nvPicPr>
          <p:cNvPr id="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301" y="2988696"/>
            <a:ext cx="3039156" cy="30391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755" y="2928803"/>
            <a:ext cx="3039156" cy="298850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8460" y="2565174"/>
            <a:ext cx="3886200" cy="3886200"/>
          </a:xfrm>
          <a:prstGeom prst="rect">
            <a:avLst/>
          </a:prstGeom>
        </p:spPr>
      </p:pic>
      <p:sp>
        <p:nvSpPr>
          <p:cNvPr id="10" name="文本框 9"/>
          <p:cNvSpPr txBox="1"/>
          <p:nvPr/>
        </p:nvSpPr>
        <p:spPr>
          <a:xfrm>
            <a:off x="932240" y="1068712"/>
            <a:ext cx="10145485" cy="1446550"/>
          </a:xfrm>
          <a:prstGeom prst="rect">
            <a:avLst/>
          </a:prstGeom>
          <a:noFill/>
        </p:spPr>
        <p:txBody>
          <a:bodyPr wrap="square" rtlCol="0">
            <a:spAutoFit/>
          </a:bodyPr>
          <a:lstStyle/>
          <a:p>
            <a:pPr algn="ctr"/>
            <a:r>
              <a:rPr lang="zh-CN" altLang="en-US" sz="4400" b="1" dirty="0">
                <a:latin typeface="仿宋" panose="02010609060101010101" pitchFamily="49" charset="-122"/>
                <a:ea typeface="仿宋" panose="02010609060101010101" pitchFamily="49" charset="-122"/>
              </a:rPr>
              <a:t>大家大计基考试加油捏</a:t>
            </a:r>
            <a:r>
              <a:rPr lang="en-US" altLang="zh-CN" sz="4400" b="1" dirty="0">
                <a:latin typeface="仿宋" panose="02010609060101010101" pitchFamily="49" charset="-122"/>
                <a:ea typeface="仿宋" panose="02010609060101010101" pitchFamily="49" charset="-122"/>
              </a:rPr>
              <a:t>!</a:t>
            </a:r>
          </a:p>
          <a:p>
            <a:pPr algn="ctr"/>
            <a:r>
              <a:rPr lang="zh-CN" altLang="en-US" sz="4400" b="1" dirty="0">
                <a:latin typeface="仿宋" panose="02010609060101010101" pitchFamily="49" charset="-122"/>
                <a:ea typeface="仿宋" panose="02010609060101010101" pitchFamily="49" charset="-122"/>
              </a:rPr>
              <a:t>我不允许你们考的比我低😭</a:t>
            </a:r>
            <a:endParaRPr lang="en-US" altLang="zh-CN" sz="4400" b="1" dirty="0">
              <a:latin typeface="仿宋" panose="02010609060101010101" pitchFamily="49" charset="-122"/>
              <a:ea typeface="仿宋" panose="02010609060101010101" pitchFamily="49" charset="-122"/>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0750" y="-48077"/>
            <a:ext cx="2381250" cy="2343150"/>
          </a:xfrm>
          <a:prstGeom prst="rect">
            <a:avLst/>
          </a:prstGeom>
        </p:spPr>
      </p:pic>
      <p:pic>
        <p:nvPicPr>
          <p:cNvPr id="11" name="图片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dirty="0">
                <a:latin typeface="汉仪黑方简" panose="00020600040101010101" charset="-122"/>
                <a:ea typeface="汉仪黑方简" panose="00020600040101010101" charset="-122"/>
              </a:rPr>
              <a:t>网络开拓者协会</a:t>
            </a:r>
          </a:p>
        </p:txBody>
      </p:sp>
      <p:pic>
        <p:nvPicPr>
          <p:cNvPr id="11"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pic>
        <p:nvPicPr>
          <p:cNvPr id="14" name="图片 13" descr="网协C语言串讲群"/>
          <p:cNvPicPr>
            <a:picLocks noChangeAspect="1"/>
          </p:cNvPicPr>
          <p:nvPr/>
        </p:nvPicPr>
        <p:blipFill>
          <a:blip r:embed="rId6"/>
          <a:stretch>
            <a:fillRect/>
          </a:stretch>
        </p:blipFill>
        <p:spPr>
          <a:xfrm>
            <a:off x="6471941" y="1023492"/>
            <a:ext cx="3719834" cy="3703876"/>
          </a:xfrm>
          <a:prstGeom prst="rect">
            <a:avLst/>
          </a:prstGeom>
        </p:spPr>
      </p:pic>
      <p:sp>
        <p:nvSpPr>
          <p:cNvPr id="15" name="文本框 14"/>
          <p:cNvSpPr txBox="1"/>
          <p:nvPr/>
        </p:nvSpPr>
        <p:spPr>
          <a:xfrm>
            <a:off x="6471941" y="4807946"/>
            <a:ext cx="3719834" cy="769441"/>
          </a:xfrm>
          <a:prstGeom prst="rect">
            <a:avLst/>
          </a:prstGeom>
          <a:noFill/>
        </p:spPr>
        <p:txBody>
          <a:bodyPr wrap="square" rtlCol="0">
            <a:spAutoFit/>
          </a:bodyPr>
          <a:lstStyle/>
          <a:p>
            <a:pPr algn="ctr"/>
            <a:r>
              <a:rPr lang="zh-CN" altLang="en-US" sz="2400" dirty="0"/>
              <a:t>网协串讲与编程交流群</a:t>
            </a:r>
            <a:endParaRPr lang="en-US" altLang="zh-CN" sz="2400" dirty="0"/>
          </a:p>
          <a:p>
            <a:pPr algn="ctr"/>
            <a:r>
              <a:rPr lang="zh-CN" altLang="en-US" sz="2000" dirty="0"/>
              <a:t>喜欢编程的同学欢迎加群</a:t>
            </a:r>
            <a:endParaRPr lang="en-US" altLang="zh-CN" sz="2000" dirty="0"/>
          </a:p>
        </p:txBody>
      </p:sp>
      <p:sp>
        <p:nvSpPr>
          <p:cNvPr id="16" name="文本框 15"/>
          <p:cNvSpPr txBox="1"/>
          <p:nvPr/>
        </p:nvSpPr>
        <p:spPr>
          <a:xfrm>
            <a:off x="1902602" y="5000306"/>
            <a:ext cx="3056748" cy="523220"/>
          </a:xfrm>
          <a:prstGeom prst="rect">
            <a:avLst/>
          </a:prstGeom>
          <a:noFill/>
        </p:spPr>
        <p:txBody>
          <a:bodyPr wrap="square" rtlCol="0">
            <a:spAutoFit/>
          </a:bodyPr>
          <a:lstStyle/>
          <a:p>
            <a:pPr algn="l"/>
            <a:r>
              <a:rPr lang="zh-CN" altLang="en-US" sz="2800" dirty="0">
                <a:sym typeface="+mn-ea"/>
              </a:rPr>
              <a:t>NetPioneer公众号</a:t>
            </a:r>
            <a:endParaRPr lang="zh-CN" altLang="en-US" sz="2800" dirty="0"/>
          </a:p>
        </p:txBody>
      </p:sp>
      <p:pic>
        <p:nvPicPr>
          <p:cNvPr id="17" name="图片 16" descr="NetPioneer_QR"/>
          <p:cNvPicPr>
            <a:picLocks noChangeAspect="1"/>
          </p:cNvPicPr>
          <p:nvPr/>
        </p:nvPicPr>
        <p:blipFill>
          <a:blip r:embed="rId7"/>
          <a:stretch>
            <a:fillRect/>
          </a:stretch>
        </p:blipFill>
        <p:spPr>
          <a:xfrm>
            <a:off x="1471567" y="1007230"/>
            <a:ext cx="3820886" cy="3820886"/>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墨迹 17"/>
              <p14:cNvContentPartPr/>
              <p14:nvPr/>
            </p14:nvContentPartPr>
            <p14:xfrm>
              <a:off x="3382010" y="2590800"/>
              <a:ext cx="8890" cy="360"/>
            </p14:xfrm>
          </p:contentPart>
        </mc:Choice>
        <mc:Fallback xmlns="">
          <p:pic>
            <p:nvPicPr>
              <p:cNvPr id="18" name="墨迹 17"/>
            </p:nvPicPr>
            <p:blipFill>
              <a:blip r:embed="rId9"/>
            </p:blipFill>
            <p:spPr>
              <a:xfrm>
                <a:off x="3382010" y="2590800"/>
                <a:ext cx="8890" cy="360"/>
              </a:xfrm>
              <a:prstGeom prst="rect"/>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dirty="0">
                <a:latin typeface="汉仪黑方简" panose="00020600040101010101" charset="-122"/>
                <a:ea typeface="汉仪黑方简" panose="00020600040101010101" charset="-122"/>
              </a:rPr>
              <a:t>网络开拓者协会</a:t>
            </a:r>
          </a:p>
        </p:txBody>
      </p:sp>
      <p:pic>
        <p:nvPicPr>
          <p:cNvPr id="8"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pic>
        <p:nvPicPr>
          <p:cNvPr id="100" name="图片 99"/>
          <p:cNvPicPr/>
          <p:nvPr/>
        </p:nvPicPr>
        <p:blipFill>
          <a:blip r:embed="rId5"/>
          <a:stretch>
            <a:fillRect/>
          </a:stretch>
        </p:blipFill>
        <p:spPr>
          <a:xfrm>
            <a:off x="4467543" y="3069272"/>
            <a:ext cx="2614295" cy="2614295"/>
          </a:xfrm>
          <a:prstGeom prst="rect">
            <a:avLst/>
          </a:prstGeom>
          <a:noFill/>
          <a:ln w="9525">
            <a:noFill/>
          </a:ln>
        </p:spPr>
      </p:pic>
      <p:sp>
        <p:nvSpPr>
          <p:cNvPr id="5" name="文本框 4"/>
          <p:cNvSpPr txBox="1"/>
          <p:nvPr/>
        </p:nvSpPr>
        <p:spPr>
          <a:xfrm>
            <a:off x="3959860" y="1752600"/>
            <a:ext cx="5018405" cy="583565"/>
          </a:xfrm>
          <a:prstGeom prst="rect">
            <a:avLst/>
          </a:prstGeom>
          <a:noFill/>
        </p:spPr>
        <p:txBody>
          <a:bodyPr wrap="square" rtlCol="0">
            <a:spAutoFit/>
          </a:bodyPr>
          <a:lstStyle/>
          <a:p>
            <a:r>
              <a:rPr lang="en-US" altLang="zh-CN" sz="3200"/>
              <a:t>2023</a:t>
            </a:r>
            <a:r>
              <a:rPr lang="zh-CN" altLang="en-US" sz="3200"/>
              <a:t>大计基串讲反馈</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25"/>
          <p:cNvSpPr txBox="1">
            <a:spLocks noChangeArrowheads="1"/>
          </p:cNvSpPr>
          <p:nvPr/>
        </p:nvSpPr>
        <p:spPr bwMode="auto">
          <a:xfrm>
            <a:off x="1868488" y="2859863"/>
            <a:ext cx="46473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400" b="1" dirty="0">
                <a:solidFill>
                  <a:srgbClr val="000066"/>
                </a:solidFill>
                <a:latin typeface="楷体_GB2312" pitchFamily="49" charset="-122"/>
                <a:ea typeface="楷体_GB2312" pitchFamily="49" charset="-122"/>
              </a:rPr>
              <a:t>0.6875×2 = </a:t>
            </a:r>
            <a:r>
              <a:rPr lang="en-US" altLang="zh-CN" sz="2400" b="1" dirty="0">
                <a:solidFill>
                  <a:srgbClr val="FF0000"/>
                </a:solidFill>
                <a:latin typeface="楷体_GB2312" pitchFamily="49" charset="-122"/>
                <a:ea typeface="楷体_GB2312" pitchFamily="49" charset="-122"/>
              </a:rPr>
              <a:t>1</a:t>
            </a:r>
            <a:r>
              <a:rPr lang="en-US" altLang="zh-CN" sz="2400" b="1" dirty="0">
                <a:solidFill>
                  <a:srgbClr val="000066"/>
                </a:solidFill>
                <a:latin typeface="楷体_GB2312" pitchFamily="49" charset="-122"/>
                <a:ea typeface="楷体_GB2312" pitchFamily="49" charset="-122"/>
              </a:rPr>
              <a:t>.375   </a:t>
            </a:r>
            <a:r>
              <a:rPr lang="zh-CN" altLang="en-US" sz="2400" b="1" dirty="0">
                <a:solidFill>
                  <a:srgbClr val="000066"/>
                </a:solidFill>
                <a:latin typeface="楷体_GB2312" pitchFamily="49" charset="-122"/>
                <a:ea typeface="楷体_GB2312" pitchFamily="49" charset="-122"/>
              </a:rPr>
              <a:t>整数 </a:t>
            </a:r>
            <a:r>
              <a:rPr lang="en-US" altLang="zh-CN" sz="2400" b="1" dirty="0">
                <a:solidFill>
                  <a:srgbClr val="FF0000"/>
                </a:solidFill>
                <a:latin typeface="楷体_GB2312" pitchFamily="49" charset="-122"/>
                <a:ea typeface="楷体_GB2312" pitchFamily="49" charset="-122"/>
              </a:rPr>
              <a:t>1</a:t>
            </a:r>
            <a:r>
              <a:rPr lang="en-US" altLang="zh-CN" sz="2400" b="1" dirty="0">
                <a:solidFill>
                  <a:srgbClr val="000066"/>
                </a:solidFill>
                <a:latin typeface="楷体_GB2312" pitchFamily="49" charset="-122"/>
                <a:ea typeface="楷体_GB2312" pitchFamily="49" charset="-122"/>
              </a:rPr>
              <a:t>  </a:t>
            </a:r>
          </a:p>
        </p:txBody>
      </p:sp>
      <p:sp>
        <p:nvSpPr>
          <p:cNvPr id="11" name="Rectangle 29"/>
          <p:cNvSpPr>
            <a:spLocks noChangeArrowheads="1"/>
          </p:cNvSpPr>
          <p:nvPr/>
        </p:nvSpPr>
        <p:spPr bwMode="auto">
          <a:xfrm>
            <a:off x="1524000" y="1032312"/>
            <a:ext cx="58197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50" b="1" dirty="0">
                <a:solidFill>
                  <a:srgbClr val="FF0000"/>
                </a:solidFill>
                <a:ea typeface="黑体" panose="02010609060101010101" charset="-122"/>
              </a:rPr>
              <a:t>十进制</a:t>
            </a:r>
            <a:r>
              <a:rPr lang="zh-CN" altLang="en-US" sz="3250" b="1" dirty="0">
                <a:solidFill>
                  <a:srgbClr val="FF0000"/>
                </a:solidFill>
                <a:latin typeface="黑体" panose="02010609060101010101" charset="-122"/>
                <a:ea typeface="黑体" panose="02010609060101010101" charset="-122"/>
              </a:rPr>
              <a:t>→</a:t>
            </a:r>
            <a:r>
              <a:rPr lang="zh-CN" altLang="en-US" sz="3250" b="1" dirty="0">
                <a:solidFill>
                  <a:srgbClr val="FF0000"/>
                </a:solidFill>
                <a:ea typeface="黑体" panose="02010609060101010101" charset="-122"/>
              </a:rPr>
              <a:t>二进制</a:t>
            </a:r>
          </a:p>
        </p:txBody>
      </p:sp>
      <p:sp>
        <p:nvSpPr>
          <p:cNvPr id="12" name="Text Box 35"/>
          <p:cNvSpPr txBox="1">
            <a:spLocks noChangeArrowheads="1"/>
          </p:cNvSpPr>
          <p:nvPr/>
        </p:nvSpPr>
        <p:spPr bwMode="auto">
          <a:xfrm>
            <a:off x="3147403" y="1840242"/>
            <a:ext cx="66591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accent2"/>
                </a:solidFill>
                <a:latin typeface="隶书" panose="02010509060101010101" pitchFamily="49" charset="-122"/>
                <a:ea typeface="隶书" panose="02010509060101010101" pitchFamily="49" charset="-122"/>
              </a:rPr>
              <a:t>例如：</a:t>
            </a:r>
            <a:r>
              <a:rPr lang="en-US" altLang="zh-CN" sz="3200" b="1" dirty="0">
                <a:solidFill>
                  <a:schemeClr val="accent2"/>
                </a:solidFill>
                <a:latin typeface="隶书" panose="02010509060101010101" pitchFamily="49" charset="-122"/>
                <a:ea typeface="隶书" panose="02010509060101010101" pitchFamily="49" charset="-122"/>
              </a:rPr>
              <a:t>( 0.6875 )</a:t>
            </a:r>
            <a:r>
              <a:rPr lang="en-US" altLang="zh-CN" sz="3200" b="1" baseline="-25000" dirty="0">
                <a:solidFill>
                  <a:schemeClr val="accent2"/>
                </a:solidFill>
                <a:latin typeface="隶书" panose="02010509060101010101" pitchFamily="49" charset="-122"/>
                <a:ea typeface="隶书" panose="02010509060101010101" pitchFamily="49" charset="-122"/>
              </a:rPr>
              <a:t>10</a:t>
            </a:r>
            <a:r>
              <a:rPr lang="zh-CN" altLang="en-US" sz="3200" b="1" baseline="-25000" dirty="0">
                <a:solidFill>
                  <a:schemeClr val="accent2"/>
                </a:solidFill>
                <a:latin typeface="隶书" panose="02010509060101010101" pitchFamily="49" charset="-122"/>
                <a:ea typeface="隶书" panose="02010509060101010101" pitchFamily="49" charset="-122"/>
              </a:rPr>
              <a:t>  </a:t>
            </a:r>
            <a:r>
              <a:rPr lang="en-US" altLang="zh-CN" sz="3200" b="1" dirty="0">
                <a:solidFill>
                  <a:schemeClr val="accent2"/>
                </a:solidFill>
                <a:latin typeface="隶书" panose="02010509060101010101" pitchFamily="49" charset="-122"/>
                <a:ea typeface="隶书" panose="02010509060101010101" pitchFamily="49" charset="-122"/>
              </a:rPr>
              <a:t>= ( 0.1011 )</a:t>
            </a:r>
            <a:r>
              <a:rPr lang="en-US" altLang="zh-CN" sz="3200" b="1" baseline="-25000" dirty="0">
                <a:solidFill>
                  <a:schemeClr val="accent2"/>
                </a:solidFill>
                <a:latin typeface="隶书" panose="02010509060101010101" pitchFamily="49" charset="-122"/>
                <a:ea typeface="隶书" panose="02010509060101010101" pitchFamily="49" charset="-122"/>
              </a:rPr>
              <a:t>2</a:t>
            </a:r>
            <a:endParaRPr lang="zh-CN" altLang="en-US" sz="3200" b="1" baseline="-25000" dirty="0">
              <a:solidFill>
                <a:schemeClr val="accent2"/>
              </a:solidFill>
              <a:latin typeface="隶书" panose="02010509060101010101" pitchFamily="49" charset="-122"/>
              <a:ea typeface="隶书" panose="02010509060101010101" pitchFamily="49" charset="-122"/>
            </a:endParaRPr>
          </a:p>
        </p:txBody>
      </p:sp>
      <p:sp>
        <p:nvSpPr>
          <p:cNvPr id="13" name="Text Box 39"/>
          <p:cNvSpPr txBox="1">
            <a:spLocks noChangeArrowheads="1"/>
          </p:cNvSpPr>
          <p:nvPr/>
        </p:nvSpPr>
        <p:spPr bwMode="auto">
          <a:xfrm>
            <a:off x="7928424" y="3001929"/>
            <a:ext cx="2365001" cy="46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75" dirty="0"/>
              <a:t>   </a:t>
            </a:r>
            <a:r>
              <a:rPr lang="en-US" altLang="zh-CN" sz="2400" dirty="0">
                <a:solidFill>
                  <a:srgbClr val="EA2D00"/>
                </a:solidFill>
              </a:rPr>
              <a:t>1  0  1  1  </a:t>
            </a:r>
          </a:p>
        </p:txBody>
      </p:sp>
      <p:sp>
        <p:nvSpPr>
          <p:cNvPr id="15" name="矩形 14"/>
          <p:cNvSpPr/>
          <p:nvPr/>
        </p:nvSpPr>
        <p:spPr>
          <a:xfrm>
            <a:off x="1524000" y="5143765"/>
            <a:ext cx="9217024" cy="584775"/>
          </a:xfrm>
          <a:prstGeom prst="rect">
            <a:avLst/>
          </a:prstGeom>
          <a:solidFill>
            <a:srgbClr val="C00000"/>
          </a:solidFill>
        </p:spPr>
        <p:txBody>
          <a:bodyPr wrap="square">
            <a:spAutoFit/>
          </a:bodyPr>
          <a:lstStyle/>
          <a:p>
            <a:pPr eaLnBrk="1" hangingPunct="1">
              <a:spcBef>
                <a:spcPct val="20000"/>
              </a:spcBef>
              <a:buClr>
                <a:schemeClr val="folHlink"/>
              </a:buClr>
              <a:buSzPct val="60000"/>
              <a:buFont typeface="Wingdings" panose="05000000000000000000" pitchFamily="2" charset="2"/>
              <a:buNone/>
            </a:pPr>
            <a:r>
              <a:rPr lang="zh-CN" altLang="en-GB" dirty="0">
                <a:solidFill>
                  <a:schemeClr val="bg1"/>
                </a:solidFill>
                <a:latin typeface="微软雅黑" panose="020B0503020204020204" pitchFamily="34" charset="-122"/>
                <a:ea typeface="微软雅黑" panose="020B0503020204020204" pitchFamily="34" charset="-122"/>
              </a:rPr>
              <a:t>十进制小数转换为二进制小数：乘</a:t>
            </a:r>
            <a:r>
              <a:rPr lang="en-GB" altLang="zh-CN" dirty="0">
                <a:solidFill>
                  <a:schemeClr val="bg1"/>
                </a:solidFill>
                <a:latin typeface="微软雅黑" panose="020B0503020204020204" pitchFamily="34" charset="-122"/>
                <a:ea typeface="微软雅黑" panose="020B0503020204020204" pitchFamily="34" charset="-122"/>
              </a:rPr>
              <a:t>2</a:t>
            </a:r>
            <a:r>
              <a:rPr lang="zh-CN" altLang="en-GB" dirty="0">
                <a:solidFill>
                  <a:schemeClr val="bg1"/>
                </a:solidFill>
                <a:latin typeface="微软雅黑" panose="020B0503020204020204" pitchFamily="34" charset="-122"/>
                <a:ea typeface="微软雅黑" panose="020B0503020204020204" pitchFamily="34" charset="-122"/>
              </a:rPr>
              <a:t>取整，直至为</a:t>
            </a:r>
            <a:r>
              <a:rPr lang="en-GB" altLang="zh-CN" dirty="0">
                <a:solidFill>
                  <a:schemeClr val="bg1"/>
                </a:solidFill>
                <a:latin typeface="微软雅黑" panose="020B0503020204020204" pitchFamily="34" charset="-122"/>
                <a:ea typeface="微软雅黑" panose="020B0503020204020204" pitchFamily="34" charset="-122"/>
              </a:rPr>
              <a:t>0</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6" name="Text Box 27"/>
          <p:cNvSpPr txBox="1">
            <a:spLocks noChangeArrowheads="1"/>
          </p:cNvSpPr>
          <p:nvPr/>
        </p:nvSpPr>
        <p:spPr bwMode="auto">
          <a:xfrm>
            <a:off x="6725809" y="2866740"/>
            <a:ext cx="910630" cy="46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solidFill>
                  <a:schemeClr val="hlink"/>
                </a:solidFill>
                <a:latin typeface="Tahoma" panose="020B0604030504040204" pitchFamily="34" charset="0"/>
                <a:ea typeface="楷体_GB2312" pitchFamily="49" charset="-122"/>
              </a:rPr>
              <a:t>高位</a:t>
            </a:r>
          </a:p>
        </p:txBody>
      </p:sp>
      <p:sp>
        <p:nvSpPr>
          <p:cNvPr id="17" name="Line 46"/>
          <p:cNvSpPr>
            <a:spLocks noChangeShapeType="1"/>
          </p:cNvSpPr>
          <p:nvPr/>
        </p:nvSpPr>
        <p:spPr bwMode="auto">
          <a:xfrm flipH="1" flipV="1">
            <a:off x="7181124" y="3299008"/>
            <a:ext cx="12071" cy="993826"/>
          </a:xfrm>
          <a:prstGeom prst="line">
            <a:avLst/>
          </a:prstGeom>
          <a:noFill/>
          <a:ln w="57150">
            <a:solidFill>
              <a:srgbClr val="80000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600" dirty="0"/>
          </a:p>
        </p:txBody>
      </p:sp>
      <p:sp>
        <p:nvSpPr>
          <p:cNvPr id="18" name="Text Box 28"/>
          <p:cNvSpPr txBox="1">
            <a:spLocks noChangeArrowheads="1"/>
          </p:cNvSpPr>
          <p:nvPr/>
        </p:nvSpPr>
        <p:spPr bwMode="auto">
          <a:xfrm>
            <a:off x="6769683" y="4265145"/>
            <a:ext cx="910630" cy="46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solidFill>
                  <a:schemeClr val="hlink"/>
                </a:solidFill>
                <a:latin typeface="Tahoma" panose="020B0604030504040204" pitchFamily="34" charset="0"/>
                <a:ea typeface="楷体_GB2312" pitchFamily="49" charset="-122"/>
              </a:rPr>
              <a:t>低位</a:t>
            </a:r>
          </a:p>
        </p:txBody>
      </p:sp>
      <p:sp>
        <p:nvSpPr>
          <p:cNvPr id="19" name="矩形 18"/>
          <p:cNvSpPr/>
          <p:nvPr/>
        </p:nvSpPr>
        <p:spPr>
          <a:xfrm>
            <a:off x="2023722" y="3280472"/>
            <a:ext cx="4837212" cy="461665"/>
          </a:xfrm>
          <a:prstGeom prst="rect">
            <a:avLst/>
          </a:prstGeom>
        </p:spPr>
        <p:txBody>
          <a:bodyPr wrap="square">
            <a:spAutoFit/>
          </a:bodyPr>
          <a:lstStyle/>
          <a:p>
            <a:pPr eaLnBrk="1" hangingPunct="1">
              <a:spcBef>
                <a:spcPct val="30000"/>
              </a:spcBef>
            </a:pPr>
            <a:r>
              <a:rPr lang="en-US" altLang="zh-CN" sz="2400" b="1" dirty="0">
                <a:solidFill>
                  <a:srgbClr val="000066"/>
                </a:solidFill>
                <a:latin typeface="楷体_GB2312" pitchFamily="49" charset="-122"/>
                <a:ea typeface="楷体_GB2312" pitchFamily="49" charset="-122"/>
              </a:rPr>
              <a:t>0.375×2 = </a:t>
            </a:r>
            <a:r>
              <a:rPr lang="en-US" altLang="zh-CN" sz="2400" b="1" dirty="0">
                <a:solidFill>
                  <a:srgbClr val="FF0000"/>
                </a:solidFill>
                <a:latin typeface="楷体_GB2312" pitchFamily="49" charset="-122"/>
                <a:ea typeface="楷体_GB2312" pitchFamily="49" charset="-122"/>
              </a:rPr>
              <a:t>0</a:t>
            </a:r>
            <a:r>
              <a:rPr lang="en-US" altLang="zh-CN" sz="2400" b="1" dirty="0">
                <a:solidFill>
                  <a:srgbClr val="000066"/>
                </a:solidFill>
                <a:latin typeface="楷体_GB2312" pitchFamily="49" charset="-122"/>
                <a:ea typeface="楷体_GB2312" pitchFamily="49" charset="-122"/>
              </a:rPr>
              <a:t>.75    </a:t>
            </a:r>
            <a:r>
              <a:rPr lang="zh-CN" altLang="en-US" sz="2400" b="1" dirty="0">
                <a:solidFill>
                  <a:srgbClr val="000066"/>
                </a:solidFill>
                <a:latin typeface="楷体_GB2312" pitchFamily="49" charset="-122"/>
                <a:ea typeface="楷体_GB2312" pitchFamily="49" charset="-122"/>
              </a:rPr>
              <a:t>整数 </a:t>
            </a:r>
            <a:r>
              <a:rPr lang="en-US" altLang="zh-CN" sz="2400" b="1" dirty="0">
                <a:solidFill>
                  <a:srgbClr val="FF0000"/>
                </a:solidFill>
                <a:latin typeface="楷体_GB2312" pitchFamily="49" charset="-122"/>
                <a:ea typeface="楷体_GB2312" pitchFamily="49" charset="-122"/>
              </a:rPr>
              <a:t>0</a:t>
            </a:r>
          </a:p>
        </p:txBody>
      </p:sp>
      <p:sp>
        <p:nvSpPr>
          <p:cNvPr id="20" name="矩形 19"/>
          <p:cNvSpPr/>
          <p:nvPr/>
        </p:nvSpPr>
        <p:spPr>
          <a:xfrm>
            <a:off x="2171971" y="3714442"/>
            <a:ext cx="4717168" cy="461665"/>
          </a:xfrm>
          <a:prstGeom prst="rect">
            <a:avLst/>
          </a:prstGeom>
        </p:spPr>
        <p:txBody>
          <a:bodyPr wrap="square">
            <a:spAutoFit/>
          </a:bodyPr>
          <a:lstStyle/>
          <a:p>
            <a:pPr eaLnBrk="1" hangingPunct="1">
              <a:spcBef>
                <a:spcPct val="30000"/>
              </a:spcBef>
            </a:pPr>
            <a:r>
              <a:rPr lang="en-US" altLang="zh-CN" sz="2400" b="1" dirty="0">
                <a:solidFill>
                  <a:srgbClr val="000066"/>
                </a:solidFill>
                <a:latin typeface="楷体_GB2312" pitchFamily="49" charset="-122"/>
                <a:ea typeface="楷体_GB2312" pitchFamily="49" charset="-122"/>
              </a:rPr>
              <a:t>0.75×2 = </a:t>
            </a:r>
            <a:r>
              <a:rPr lang="en-US" altLang="zh-CN" sz="2400" b="1" dirty="0">
                <a:solidFill>
                  <a:srgbClr val="FF0000"/>
                </a:solidFill>
                <a:latin typeface="楷体_GB2312" pitchFamily="49" charset="-122"/>
                <a:ea typeface="楷体_GB2312" pitchFamily="49" charset="-122"/>
              </a:rPr>
              <a:t>1</a:t>
            </a:r>
            <a:r>
              <a:rPr lang="en-US" altLang="zh-CN" sz="2400" b="1" dirty="0">
                <a:solidFill>
                  <a:srgbClr val="000066"/>
                </a:solidFill>
                <a:latin typeface="楷体_GB2312" pitchFamily="49" charset="-122"/>
                <a:ea typeface="楷体_GB2312" pitchFamily="49" charset="-122"/>
              </a:rPr>
              <a:t>.5     </a:t>
            </a:r>
            <a:r>
              <a:rPr lang="zh-CN" altLang="en-US" sz="2400" b="1" dirty="0">
                <a:solidFill>
                  <a:srgbClr val="000066"/>
                </a:solidFill>
                <a:latin typeface="楷体_GB2312" pitchFamily="49" charset="-122"/>
                <a:ea typeface="楷体_GB2312" pitchFamily="49" charset="-122"/>
              </a:rPr>
              <a:t>整数 </a:t>
            </a:r>
            <a:r>
              <a:rPr lang="en-US" altLang="zh-CN" sz="2400" b="1" dirty="0">
                <a:solidFill>
                  <a:srgbClr val="FF0000"/>
                </a:solidFill>
                <a:latin typeface="楷体_GB2312" pitchFamily="49" charset="-122"/>
                <a:ea typeface="楷体_GB2312" pitchFamily="49" charset="-122"/>
              </a:rPr>
              <a:t>1</a:t>
            </a:r>
          </a:p>
        </p:txBody>
      </p:sp>
      <p:sp>
        <p:nvSpPr>
          <p:cNvPr id="21" name="矩形 20"/>
          <p:cNvSpPr/>
          <p:nvPr/>
        </p:nvSpPr>
        <p:spPr>
          <a:xfrm>
            <a:off x="2324453" y="4157149"/>
            <a:ext cx="4573152" cy="461665"/>
          </a:xfrm>
          <a:prstGeom prst="rect">
            <a:avLst/>
          </a:prstGeom>
        </p:spPr>
        <p:txBody>
          <a:bodyPr wrap="square">
            <a:spAutoFit/>
          </a:bodyPr>
          <a:lstStyle/>
          <a:p>
            <a:pPr eaLnBrk="1" hangingPunct="1">
              <a:spcBef>
                <a:spcPct val="30000"/>
              </a:spcBef>
            </a:pPr>
            <a:r>
              <a:rPr lang="en-US" altLang="zh-CN" sz="2400" b="1" dirty="0">
                <a:solidFill>
                  <a:srgbClr val="000066"/>
                </a:solidFill>
                <a:latin typeface="楷体_GB2312" pitchFamily="49" charset="-122"/>
                <a:ea typeface="楷体_GB2312" pitchFamily="49" charset="-122"/>
              </a:rPr>
              <a:t>0.5×2 = </a:t>
            </a:r>
            <a:r>
              <a:rPr lang="en-US" altLang="zh-CN" sz="2400" b="1" dirty="0">
                <a:solidFill>
                  <a:srgbClr val="FF0000"/>
                </a:solidFill>
                <a:latin typeface="楷体_GB2312" pitchFamily="49" charset="-122"/>
                <a:ea typeface="楷体_GB2312" pitchFamily="49" charset="-122"/>
              </a:rPr>
              <a:t>1</a:t>
            </a:r>
            <a:r>
              <a:rPr lang="en-US" altLang="zh-CN" sz="2400" b="1" dirty="0">
                <a:solidFill>
                  <a:srgbClr val="000066"/>
                </a:solidFill>
                <a:latin typeface="楷体_GB2312" pitchFamily="49" charset="-122"/>
                <a:ea typeface="楷体_GB2312" pitchFamily="49" charset="-122"/>
              </a:rPr>
              <a:t>.</a:t>
            </a:r>
            <a:r>
              <a:rPr lang="en-US" altLang="zh-CN" sz="2400" b="1" dirty="0">
                <a:solidFill>
                  <a:srgbClr val="B928BD"/>
                </a:solidFill>
                <a:latin typeface="楷体_GB2312" pitchFamily="49" charset="-122"/>
                <a:ea typeface="楷体_GB2312" pitchFamily="49" charset="-122"/>
              </a:rPr>
              <a:t>0</a:t>
            </a:r>
            <a:r>
              <a:rPr lang="en-US" altLang="zh-CN" sz="2400" b="1" dirty="0">
                <a:solidFill>
                  <a:srgbClr val="000066"/>
                </a:solidFill>
                <a:latin typeface="楷体_GB2312" pitchFamily="49" charset="-122"/>
                <a:ea typeface="楷体_GB2312" pitchFamily="49" charset="-122"/>
              </a:rPr>
              <a:t>     </a:t>
            </a:r>
            <a:r>
              <a:rPr lang="zh-CN" altLang="en-US" sz="2400" b="1" dirty="0">
                <a:solidFill>
                  <a:srgbClr val="000066"/>
                </a:solidFill>
                <a:latin typeface="楷体_GB2312" pitchFamily="49" charset="-122"/>
                <a:ea typeface="楷体_GB2312" pitchFamily="49" charset="-122"/>
              </a:rPr>
              <a:t>整数 </a:t>
            </a:r>
            <a:r>
              <a:rPr lang="en-US" altLang="zh-CN" sz="2400" b="1" dirty="0">
                <a:solidFill>
                  <a:srgbClr val="EA2D00"/>
                </a:solidFill>
                <a:latin typeface="楷体_GB2312" pitchFamily="49" charset="-122"/>
                <a:ea typeface="楷体_GB2312" pitchFamily="49" charset="-122"/>
              </a:rPr>
              <a:t>1</a:t>
            </a:r>
          </a:p>
        </p:txBody>
      </p:sp>
      <p:pic>
        <p:nvPicPr>
          <p:cNvPr id="22" name="图片 21"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animBg="1"/>
      <p:bldP spid="16" grpId="0"/>
      <p:bldP spid="17" grpId="0" animBg="1"/>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80146" y="5686843"/>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kumimoji="1" lang="zh-CN" altLang="en-US" sz="3600" b="1" dirty="0">
                <a:latin typeface="华文楷体" panose="02010600040101010101" pitchFamily="2" charset="-122"/>
                <a:ea typeface="华文楷体" panose="02010600040101010101" pitchFamily="2" charset="-122"/>
              </a:rPr>
              <a:t>四种常见数制的对应关系</a:t>
            </a:r>
            <a:endParaRPr kumimoji="0" lang="en-US" altLang="zh-CN" sz="3600" b="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Rectangle 4"/>
          <p:cNvSpPr>
            <a:spLocks noChangeArrowheads="1"/>
          </p:cNvSpPr>
          <p:nvPr/>
        </p:nvSpPr>
        <p:spPr bwMode="auto">
          <a:xfrm>
            <a:off x="1649154" y="1559154"/>
            <a:ext cx="3931444" cy="3931444"/>
          </a:xfrm>
          <a:prstGeom prst="rect">
            <a:avLst/>
          </a:prstGeom>
          <a:solidFill>
            <a:schemeClr val="accent3">
              <a:lumMod val="20000"/>
              <a:lumOff val="80000"/>
            </a:schemeClr>
          </a:solidFill>
          <a:ln w="9525">
            <a:noFill/>
            <a:miter lim="800000"/>
          </a:ln>
        </p:spPr>
        <p:txBody>
          <a:bodyPr lIns="74811" tIns="37406" rIns="74811" bIns="74811"/>
          <a:lstStyle/>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zh-CN" altLang="en-US" sz="2800" b="1" dirty="0">
                <a:latin typeface="华文仿宋" panose="02010600040101010101" pitchFamily="2" charset="-122"/>
                <a:ea typeface="华文仿宋" panose="02010600040101010101" pitchFamily="2" charset="-122"/>
              </a:rPr>
              <a:t>十</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FF0000"/>
                </a:solidFill>
                <a:latin typeface="华文仿宋" panose="02010600040101010101" pitchFamily="2" charset="-122"/>
                <a:ea typeface="华文仿宋" panose="02010600040101010101" pitchFamily="2" charset="-122"/>
              </a:rPr>
              <a:t>二</a:t>
            </a:r>
            <a:r>
              <a:rPr lang="zh-CN" altLang="en-US" sz="2800" b="1" dirty="0">
                <a:solidFill>
                  <a:srgbClr val="FFFF00"/>
                </a:solidFill>
                <a:latin typeface="华文仿宋" panose="02010600040101010101" pitchFamily="2" charset="-122"/>
                <a:ea typeface="华文仿宋" panose="02010600040101010101" pitchFamily="2" charset="-122"/>
              </a:rPr>
              <a:t>     </a:t>
            </a:r>
            <a:r>
              <a:rPr lang="zh-CN" altLang="en-US" sz="2800" b="1" dirty="0">
                <a:solidFill>
                  <a:schemeClr val="accent2">
                    <a:lumMod val="75000"/>
                  </a:schemeClr>
                </a:solidFill>
                <a:latin typeface="华文仿宋" panose="02010600040101010101" pitchFamily="2" charset="-122"/>
                <a:ea typeface="华文仿宋" panose="02010600040101010101" pitchFamily="2" charset="-122"/>
              </a:rPr>
              <a:t>八</a:t>
            </a:r>
            <a:r>
              <a:rPr lang="zh-CN" altLang="en-US" sz="2800" b="1" dirty="0">
                <a:solidFill>
                  <a:srgbClr val="FF9900"/>
                </a:solidFill>
                <a:latin typeface="华文仿宋" panose="02010600040101010101" pitchFamily="2" charset="-122"/>
                <a:ea typeface="华文仿宋" panose="02010600040101010101" pitchFamily="2" charset="-122"/>
              </a:rPr>
              <a:t>   </a:t>
            </a:r>
            <a:r>
              <a:rPr lang="zh-CN" altLang="en-US" sz="2800" b="1" dirty="0">
                <a:solidFill>
                  <a:srgbClr val="009999"/>
                </a:solidFill>
                <a:latin typeface="华文仿宋" panose="02010600040101010101" pitchFamily="2" charset="-122"/>
                <a:ea typeface="华文仿宋" panose="02010600040101010101" pitchFamily="2" charset="-122"/>
              </a:rPr>
              <a:t>十六</a:t>
            </a:r>
            <a:endParaRPr lang="en-US" altLang="zh-CN" sz="2800" b="1"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zh-CN" altLang="en-US" sz="2800" b="1" dirty="0">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FF0000"/>
                </a:solidFill>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chemeClr val="accent2">
                    <a:lumMod val="75000"/>
                  </a:schemeClr>
                </a:solidFill>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009999"/>
                </a:solidFill>
                <a:latin typeface="华文仿宋" panose="02010600040101010101" pitchFamily="2" charset="-122"/>
                <a:ea typeface="华文仿宋" panose="02010600040101010101" pitchFamily="2" charset="-122"/>
              </a:rPr>
              <a:t>进制</a:t>
            </a:r>
            <a:r>
              <a:rPr lang="zh-CN" altLang="en-US" sz="2800" b="1" dirty="0">
                <a:solidFill>
                  <a:srgbClr val="00FFFF"/>
                </a:solidFill>
                <a:latin typeface="华文仿宋" panose="02010600040101010101" pitchFamily="2" charset="-122"/>
                <a:ea typeface="华文仿宋" panose="02010600040101010101" pitchFamily="2" charset="-122"/>
              </a:rPr>
              <a:t> </a:t>
            </a:r>
            <a:endParaRPr lang="zh-CN" altLang="en-US"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zh-CN" altLang="en-US"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0000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0</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0001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a:t>
            </a:r>
            <a:r>
              <a:rPr lang="en-US" altLang="zh-CN" sz="2800" b="1" dirty="0">
                <a:solidFill>
                  <a:srgbClr val="00FF00"/>
                </a:solidFill>
                <a:latin typeface="华文仿宋" panose="02010600040101010101" pitchFamily="2" charset="-122"/>
                <a:ea typeface="华文仿宋" panose="02010600040101010101" pitchFamily="2" charset="-122"/>
              </a:rPr>
              <a:t>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1 </a:t>
            </a:r>
            <a:endParaRPr lang="en-US" altLang="zh-CN" sz="2800" b="1" i="1" baseline="-25000"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2</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00</a:t>
            </a:r>
            <a:r>
              <a:rPr lang="en-US" altLang="zh-CN" sz="2800" b="1" dirty="0">
                <a:latin typeface="华文仿宋" panose="02010600040101010101" pitchFamily="2" charset="-122"/>
                <a:ea typeface="华文仿宋" panose="02010600040101010101" pitchFamily="2" charset="-122"/>
              </a:rPr>
              <a:t>1</a:t>
            </a:r>
            <a:r>
              <a:rPr lang="en-US" altLang="zh-CN" sz="2800" b="1" dirty="0">
                <a:solidFill>
                  <a:srgbClr val="FF0000"/>
                </a:solidFill>
                <a:latin typeface="华文仿宋" panose="02010600040101010101" pitchFamily="2" charset="-122"/>
                <a:ea typeface="华文仿宋" panose="02010600040101010101" pitchFamily="2" charset="-122"/>
              </a:rPr>
              <a:t>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2</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2 </a:t>
            </a:r>
            <a:endParaRPr lang="en-US" altLang="zh-CN" sz="2800" b="1" i="1" baseline="-25000"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3</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0011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3</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3</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4</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0100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4</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4 </a:t>
            </a:r>
            <a:endParaRPr lang="en-US" altLang="zh-CN" sz="2800" b="1" i="1" baseline="-25000"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5</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0101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5</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5</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6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0110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6</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6 </a:t>
            </a:r>
            <a:endParaRPr lang="en-US" altLang="zh-CN" sz="2800" b="1" i="1" baseline="-25000"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7</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0111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7</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7</a:t>
            </a:r>
          </a:p>
        </p:txBody>
      </p:sp>
      <p:sp>
        <p:nvSpPr>
          <p:cNvPr id="12" name="Rectangle 5"/>
          <p:cNvSpPr>
            <a:spLocks noChangeArrowheads="1"/>
          </p:cNvSpPr>
          <p:nvPr/>
        </p:nvSpPr>
        <p:spPr bwMode="auto">
          <a:xfrm>
            <a:off x="6303552" y="1559154"/>
            <a:ext cx="4287441" cy="3924995"/>
          </a:xfrm>
          <a:prstGeom prst="rect">
            <a:avLst/>
          </a:prstGeom>
          <a:solidFill>
            <a:schemeClr val="accent3">
              <a:lumMod val="20000"/>
              <a:lumOff val="80000"/>
            </a:schemeClr>
          </a:solidFill>
          <a:ln w="9525">
            <a:noFill/>
            <a:miter lim="800000"/>
          </a:ln>
        </p:spPr>
        <p:txBody>
          <a:bodyPr lIns="74811" tIns="37406" rIns="74811" bIns="74811"/>
          <a:lstStyle/>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zh-CN" altLang="en-US" sz="2800" b="1" dirty="0">
                <a:latin typeface="华文仿宋" panose="02010600040101010101" pitchFamily="2" charset="-122"/>
                <a:ea typeface="华文仿宋" panose="02010600040101010101" pitchFamily="2" charset="-122"/>
              </a:rPr>
              <a:t>十</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FF0000"/>
                </a:solidFill>
                <a:latin typeface="华文仿宋" panose="02010600040101010101" pitchFamily="2" charset="-122"/>
                <a:ea typeface="华文仿宋" panose="02010600040101010101" pitchFamily="2" charset="-122"/>
              </a:rPr>
              <a:t>二</a:t>
            </a:r>
            <a:r>
              <a:rPr lang="zh-CN" altLang="en-US" sz="2800" b="1" dirty="0">
                <a:solidFill>
                  <a:srgbClr val="FFFF00"/>
                </a:solidFill>
                <a:latin typeface="华文仿宋" panose="02010600040101010101" pitchFamily="2" charset="-122"/>
                <a:ea typeface="华文仿宋" panose="02010600040101010101" pitchFamily="2" charset="-122"/>
              </a:rPr>
              <a:t>     </a:t>
            </a:r>
            <a:r>
              <a:rPr lang="zh-CN" altLang="en-US" sz="2800" b="1" dirty="0">
                <a:solidFill>
                  <a:schemeClr val="accent2">
                    <a:lumMod val="75000"/>
                  </a:schemeClr>
                </a:solidFill>
                <a:latin typeface="华文仿宋" panose="02010600040101010101" pitchFamily="2" charset="-122"/>
                <a:ea typeface="华文仿宋" panose="02010600040101010101" pitchFamily="2" charset="-122"/>
              </a:rPr>
              <a:t>八</a:t>
            </a:r>
            <a:r>
              <a:rPr lang="zh-CN" altLang="en-US" sz="2800" b="1" dirty="0">
                <a:solidFill>
                  <a:srgbClr val="FF9900"/>
                </a:solidFill>
                <a:latin typeface="华文仿宋" panose="02010600040101010101" pitchFamily="2" charset="-122"/>
                <a:ea typeface="华文仿宋" panose="02010600040101010101" pitchFamily="2" charset="-122"/>
              </a:rPr>
              <a:t>   </a:t>
            </a:r>
            <a:r>
              <a:rPr lang="zh-CN" altLang="en-US" sz="2800" b="1" dirty="0">
                <a:solidFill>
                  <a:srgbClr val="009999"/>
                </a:solidFill>
                <a:latin typeface="华文仿宋" panose="02010600040101010101" pitchFamily="2" charset="-122"/>
                <a:ea typeface="华文仿宋" panose="02010600040101010101" pitchFamily="2" charset="-122"/>
              </a:rPr>
              <a:t>十六</a:t>
            </a:r>
          </a:p>
          <a:p>
            <a:pPr indent="309880">
              <a:lnSpc>
                <a:spcPct val="70000"/>
              </a:lnSpc>
              <a:spcBef>
                <a:spcPct val="20000"/>
              </a:spcBef>
              <a:defRPr/>
            </a:pPr>
            <a:r>
              <a:rPr lang="zh-CN" altLang="en-US" sz="2800" b="1" dirty="0">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FF0000"/>
                </a:solidFill>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chemeClr val="accent2">
                    <a:lumMod val="75000"/>
                  </a:schemeClr>
                </a:solidFill>
                <a:latin typeface="华文仿宋" panose="02010600040101010101" pitchFamily="2" charset="-122"/>
                <a:ea typeface="华文仿宋" panose="02010600040101010101" pitchFamily="2" charset="-122"/>
              </a:rPr>
              <a:t>进制</a:t>
            </a:r>
            <a:r>
              <a:rPr lang="zh-CN" altLang="en-US" sz="2800" b="1" dirty="0">
                <a:solidFill>
                  <a:srgbClr val="FF6699"/>
                </a:solidFill>
                <a:latin typeface="华文仿宋" panose="02010600040101010101" pitchFamily="2" charset="-122"/>
                <a:ea typeface="华文仿宋" panose="02010600040101010101" pitchFamily="2" charset="-122"/>
              </a:rPr>
              <a:t> </a:t>
            </a:r>
            <a:r>
              <a:rPr lang="zh-CN" altLang="en-US" sz="2800" b="1" dirty="0">
                <a:solidFill>
                  <a:srgbClr val="009999"/>
                </a:solidFill>
                <a:latin typeface="华文仿宋" panose="02010600040101010101" pitchFamily="2" charset="-122"/>
                <a:ea typeface="华文仿宋" panose="02010600040101010101" pitchFamily="2" charset="-122"/>
              </a:rPr>
              <a:t>进制</a:t>
            </a:r>
            <a:r>
              <a:rPr lang="zh-CN" altLang="en-US" sz="2800" b="1" dirty="0">
                <a:solidFill>
                  <a:srgbClr val="00FFFF"/>
                </a:solidFill>
                <a:latin typeface="华文仿宋" panose="02010600040101010101" pitchFamily="2" charset="-122"/>
                <a:ea typeface="华文仿宋" panose="02010600040101010101" pitchFamily="2" charset="-122"/>
              </a:rPr>
              <a:t> </a:t>
            </a:r>
            <a:endParaRPr lang="zh-CN" altLang="en-US"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zh-CN" altLang="en-US"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8</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1000</a:t>
            </a:r>
            <a:r>
              <a:rPr lang="en-US" altLang="zh-CN" sz="2800" b="1" dirty="0">
                <a:solidFill>
                  <a:srgbClr val="FFFF00"/>
                </a:solidFill>
                <a:latin typeface="华文仿宋" panose="02010600040101010101" pitchFamily="2" charset="-122"/>
                <a:ea typeface="华文仿宋" panose="02010600040101010101" pitchFamily="2" charset="-122"/>
              </a:rPr>
              <a:t>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8 </a:t>
            </a:r>
            <a:endParaRPr lang="en-US" altLang="zh-CN" sz="2800" b="1" i="1" baseline="-25000" dirty="0">
              <a:solidFill>
                <a:srgbClr val="009999"/>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9</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1001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9</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1010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12</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A</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1011</a:t>
            </a:r>
            <a:r>
              <a:rPr lang="en-US" altLang="zh-CN" sz="2800" b="1" dirty="0">
                <a:solidFill>
                  <a:srgbClr val="FFFF00"/>
                </a:solidFill>
                <a:latin typeface="华文仿宋" panose="02010600040101010101" pitchFamily="2" charset="-122"/>
                <a:ea typeface="华文仿宋" panose="02010600040101010101" pitchFamily="2" charset="-122"/>
              </a:rPr>
              <a:t>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13</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B</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12</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1100</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14</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C</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13</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1101</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15</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D</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14</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1110</a:t>
            </a:r>
            <a:r>
              <a:rPr lang="en-US" altLang="zh-CN" sz="2800" b="1" dirty="0">
                <a:solidFill>
                  <a:srgbClr val="FFFF00"/>
                </a:solidFill>
                <a:latin typeface="华文仿宋" panose="02010600040101010101" pitchFamily="2" charset="-122"/>
                <a:ea typeface="华文仿宋" panose="02010600040101010101" pitchFamily="2" charset="-122"/>
              </a:rPr>
              <a:t>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16</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E</a:t>
            </a:r>
            <a:r>
              <a:rPr lang="en-US" altLang="zh-CN" sz="2800" b="1" dirty="0">
                <a:solidFill>
                  <a:srgbClr val="00FFFF"/>
                </a:solidFill>
                <a:latin typeface="华文仿宋" panose="02010600040101010101" pitchFamily="2" charset="-122"/>
                <a:ea typeface="华文仿宋" panose="02010600040101010101" pitchFamily="2" charset="-122"/>
              </a:rPr>
              <a:t> </a:t>
            </a:r>
            <a:endParaRPr lang="en-US" altLang="zh-CN" sz="2800" b="1" i="1" baseline="-25000" dirty="0">
              <a:solidFill>
                <a:srgbClr val="FF0000"/>
              </a:solidFill>
              <a:latin typeface="华文仿宋" panose="02010600040101010101" pitchFamily="2" charset="-122"/>
              <a:ea typeface="华文仿宋" panose="02010600040101010101" pitchFamily="2" charset="-122"/>
            </a:endParaRPr>
          </a:p>
          <a:p>
            <a:pPr indent="309880">
              <a:lnSpc>
                <a:spcPct val="70000"/>
              </a:lnSpc>
              <a:spcBef>
                <a:spcPct val="20000"/>
              </a:spcBef>
              <a:defRPr/>
            </a:pP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15</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FF0000"/>
                </a:solidFill>
                <a:latin typeface="华文仿宋" panose="02010600040101010101" pitchFamily="2" charset="-122"/>
                <a:ea typeface="华文仿宋" panose="02010600040101010101" pitchFamily="2" charset="-122"/>
              </a:rPr>
              <a:t>1111</a:t>
            </a:r>
            <a:r>
              <a:rPr lang="en-US" altLang="zh-CN" sz="2800" b="1" dirty="0">
                <a:solidFill>
                  <a:srgbClr val="FFFF00"/>
                </a:solidFill>
                <a:latin typeface="华文仿宋" panose="02010600040101010101" pitchFamily="2" charset="-122"/>
                <a:ea typeface="华文仿宋" panose="02010600040101010101" pitchFamily="2" charset="-122"/>
              </a:rPr>
              <a:t> </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chemeClr val="accent2">
                    <a:lumMod val="75000"/>
                  </a:schemeClr>
                </a:solidFill>
                <a:latin typeface="华文仿宋" panose="02010600040101010101" pitchFamily="2" charset="-122"/>
                <a:ea typeface="华文仿宋" panose="02010600040101010101" pitchFamily="2" charset="-122"/>
              </a:rPr>
              <a:t>17</a:t>
            </a:r>
            <a:r>
              <a:rPr lang="en-US" altLang="zh-CN" sz="2800" b="1" dirty="0">
                <a:solidFill>
                  <a:srgbClr val="FF6699"/>
                </a:solidFill>
                <a:latin typeface="华文仿宋" panose="02010600040101010101" pitchFamily="2" charset="-122"/>
                <a:ea typeface="华文仿宋" panose="02010600040101010101" pitchFamily="2" charset="-122"/>
              </a:rPr>
              <a:t>      </a:t>
            </a:r>
            <a:r>
              <a:rPr lang="en-US" altLang="zh-CN" sz="2800" b="1" dirty="0">
                <a:solidFill>
                  <a:srgbClr val="009999"/>
                </a:solidFill>
                <a:latin typeface="华文仿宋" panose="02010600040101010101" pitchFamily="2" charset="-122"/>
                <a:ea typeface="华文仿宋" panose="02010600040101010101" pitchFamily="2" charset="-122"/>
              </a:rPr>
              <a:t>F</a:t>
            </a:r>
          </a:p>
        </p:txBody>
      </p:sp>
      <p:pic>
        <p:nvPicPr>
          <p:cNvPr id="13" name="图片 12"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400579" y="136525"/>
            <a:ext cx="9838551" cy="1200329"/>
          </a:xfrm>
          <a:prstGeom prst="rect">
            <a:avLst/>
          </a:prstGeom>
          <a:noFill/>
        </p:spPr>
        <p:txBody>
          <a:bodyPr wrap="square" rtlCol="0">
            <a:spAutoFit/>
          </a:bodyPr>
          <a:lstStyle/>
          <a:p>
            <a:pPr>
              <a:defRPr/>
            </a:pPr>
            <a:r>
              <a:rPr lang="zh-CN" altLang="en-US" sz="3600" dirty="0">
                <a:latin typeface="华文楷体" panose="02010600040101010101" pitchFamily="2" charset="-122"/>
                <a:ea typeface="华文楷体" panose="02010600040101010101" pitchFamily="2" charset="-122"/>
              </a:rPr>
              <a:t>二进制数、八进制数和十六进制数之间的转换</a:t>
            </a:r>
            <a:endParaRPr lang="en-US" altLang="zh-CN" sz="3600" dirty="0">
              <a:latin typeface="华文楷体" panose="02010600040101010101" pitchFamily="2" charset="-122"/>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矩形 2"/>
          <p:cNvSpPr/>
          <p:nvPr/>
        </p:nvSpPr>
        <p:spPr>
          <a:xfrm>
            <a:off x="1524000" y="991775"/>
            <a:ext cx="8668624" cy="4708981"/>
          </a:xfrm>
          <a:prstGeom prst="rect">
            <a:avLst/>
          </a:prstGeom>
        </p:spPr>
        <p:txBody>
          <a:bodyPr wrap="square">
            <a:spAutoFit/>
          </a:bodyPr>
          <a:lstStyle/>
          <a:p>
            <a:pPr lvl="2" defTabSz="457200" fontAlgn="auto">
              <a:spcBef>
                <a:spcPts val="0"/>
              </a:spcBef>
              <a:spcAft>
                <a:spcPts val="0"/>
              </a:spcAft>
              <a:buFont typeface="Wingdings" panose="05000000000000000000" pitchFamily="2" charset="2"/>
              <a:buChar char="u"/>
              <a:defRPr/>
            </a:pPr>
            <a:r>
              <a:rPr lang="zh-CN" altLang="en-US" sz="2000" dirty="0">
                <a:latin typeface="+mn-ea"/>
              </a:rPr>
              <a:t>二进制转八进制</a:t>
            </a:r>
            <a:endParaRPr lang="en-US" altLang="zh-CN" sz="2000" dirty="0">
              <a:latin typeface="+mn-ea"/>
            </a:endParaRPr>
          </a:p>
          <a:p>
            <a:pPr marL="685800" lvl="2" indent="0" defTabSz="457200" fontAlgn="auto">
              <a:spcBef>
                <a:spcPts val="0"/>
              </a:spcBef>
              <a:spcAft>
                <a:spcPts val="0"/>
              </a:spcAft>
              <a:buNone/>
              <a:defRPr/>
            </a:pPr>
            <a:r>
              <a:rPr lang="en-US" altLang="zh-CN" sz="2000" dirty="0">
                <a:latin typeface="+mn-ea"/>
              </a:rPr>
              <a:t>    </a:t>
            </a:r>
            <a:r>
              <a:rPr lang="zh-CN" altLang="en-US" sz="2000" dirty="0">
                <a:latin typeface="+mn-ea"/>
              </a:rPr>
              <a:t>将二进制数自小数点开始向左</a:t>
            </a:r>
            <a:r>
              <a:rPr lang="zh-CN" altLang="en-US" sz="2000" dirty="0">
                <a:latin typeface="宋体" panose="02010600030101010101" pitchFamily="2" charset="-122"/>
                <a:ea typeface="宋体" panose="02010600030101010101" pitchFamily="2" charset="-122"/>
              </a:rPr>
              <a:t>、</a:t>
            </a:r>
            <a:r>
              <a:rPr lang="zh-CN" altLang="en-US" sz="2000" dirty="0">
                <a:latin typeface="+mn-ea"/>
              </a:rPr>
              <a:t>向右每三位一组划分，不足三位以</a:t>
            </a:r>
            <a:r>
              <a:rPr lang="en-US" altLang="zh-CN" sz="2000" dirty="0">
                <a:latin typeface="+mn-ea"/>
              </a:rPr>
              <a:t>0</a:t>
            </a:r>
            <a:r>
              <a:rPr lang="zh-CN" altLang="en-US" sz="2000" dirty="0">
                <a:latin typeface="+mn-ea"/>
              </a:rPr>
              <a:t>补齐</a:t>
            </a:r>
            <a:endParaRPr lang="en-US" altLang="zh-CN" sz="2000" dirty="0">
              <a:latin typeface="+mn-ea"/>
            </a:endParaRPr>
          </a:p>
          <a:p>
            <a:pPr marL="685800" lvl="2" indent="0" defTabSz="457200" fontAlgn="auto">
              <a:spcBef>
                <a:spcPts val="0"/>
              </a:spcBef>
              <a:spcAft>
                <a:spcPts val="0"/>
              </a:spcAft>
              <a:buNone/>
              <a:defRPr/>
            </a:pPr>
            <a:r>
              <a:rPr lang="en-US" altLang="zh-CN" sz="2000" dirty="0">
                <a:latin typeface="+mn-ea"/>
              </a:rPr>
              <a:t>    </a:t>
            </a:r>
            <a:r>
              <a:rPr lang="zh-CN" altLang="en-US" sz="2000" dirty="0">
                <a:latin typeface="+mn-ea"/>
              </a:rPr>
              <a:t>例：</a:t>
            </a:r>
            <a:r>
              <a:rPr lang="en-US" altLang="zh-CN" sz="2000" dirty="0">
                <a:latin typeface="+mn-ea"/>
                <a:sym typeface="Wingdings" panose="05000000000000000000" pitchFamily="2" charset="2"/>
              </a:rPr>
              <a:t>(</a:t>
            </a:r>
            <a:r>
              <a:rPr lang="en-US" altLang="zh-CN" sz="2000" dirty="0">
                <a:highlight>
                  <a:srgbClr val="FFFF00"/>
                </a:highlight>
                <a:latin typeface="+mn-ea"/>
                <a:sym typeface="Wingdings" panose="05000000000000000000" pitchFamily="2" charset="2"/>
              </a:rPr>
              <a:t>11</a:t>
            </a:r>
            <a:r>
              <a:rPr lang="en-US" altLang="zh-CN" sz="2000" dirty="0">
                <a:highlight>
                  <a:srgbClr val="00FF00"/>
                </a:highlight>
                <a:latin typeface="+mn-ea"/>
                <a:sym typeface="Wingdings" panose="05000000000000000000" pitchFamily="2" charset="2"/>
              </a:rPr>
              <a:t>101</a:t>
            </a:r>
            <a:r>
              <a:rPr lang="en-US" altLang="zh-CN" sz="2000" dirty="0">
                <a:highlight>
                  <a:srgbClr val="FFFF00"/>
                </a:highlight>
                <a:latin typeface="+mn-ea"/>
                <a:sym typeface="Wingdings" panose="05000000000000000000" pitchFamily="2" charset="2"/>
              </a:rPr>
              <a:t>010</a:t>
            </a:r>
            <a:r>
              <a:rPr lang="en-US" altLang="zh-CN" sz="2000" dirty="0">
                <a:highlight>
                  <a:srgbClr val="00FF00"/>
                </a:highlight>
                <a:latin typeface="+mn-ea"/>
                <a:sym typeface="Wingdings" panose="05000000000000000000" pitchFamily="2" charset="2"/>
              </a:rPr>
              <a:t>011</a:t>
            </a:r>
            <a:r>
              <a:rPr lang="en-US" altLang="zh-CN" sz="2000" dirty="0">
                <a:latin typeface="+mn-ea"/>
                <a:sym typeface="Wingdings" panose="05000000000000000000" pitchFamily="2" charset="2"/>
              </a:rPr>
              <a:t>.</a:t>
            </a:r>
            <a:r>
              <a:rPr lang="en-US" altLang="zh-CN" sz="2000" dirty="0">
                <a:highlight>
                  <a:srgbClr val="FFFF00"/>
                </a:highlight>
                <a:latin typeface="+mn-ea"/>
                <a:sym typeface="Wingdings" panose="05000000000000000000" pitchFamily="2" charset="2"/>
              </a:rPr>
              <a:t>101</a:t>
            </a:r>
            <a:r>
              <a:rPr lang="en-US" altLang="zh-CN" sz="2000" dirty="0">
                <a:highlight>
                  <a:srgbClr val="00FF00"/>
                </a:highlight>
                <a:latin typeface="+mn-ea"/>
                <a:sym typeface="Wingdings" panose="05000000000000000000" pitchFamily="2" charset="2"/>
              </a:rPr>
              <a:t>11</a:t>
            </a:r>
            <a:r>
              <a:rPr lang="en-US" altLang="zh-CN" sz="2000" dirty="0">
                <a:latin typeface="+mn-ea"/>
                <a:sym typeface="Wingdings" panose="05000000000000000000" pitchFamily="2" charset="2"/>
              </a:rPr>
              <a:t>)</a:t>
            </a:r>
            <a:r>
              <a:rPr lang="en-US" altLang="zh-CN" sz="1100" dirty="0">
                <a:latin typeface="+mn-ea"/>
                <a:sym typeface="Wingdings" panose="05000000000000000000" pitchFamily="2" charset="2"/>
              </a:rPr>
              <a:t>2</a:t>
            </a:r>
          </a:p>
          <a:p>
            <a:pPr marL="685800" lvl="2" indent="0" defTabSz="457200" fontAlgn="auto">
              <a:spcBef>
                <a:spcPts val="0"/>
              </a:spcBef>
              <a:spcAft>
                <a:spcPts val="0"/>
              </a:spcAft>
              <a:buNone/>
              <a:defRPr/>
            </a:pPr>
            <a:r>
              <a:rPr lang="en-US" altLang="zh-CN" sz="2000" dirty="0">
                <a:latin typeface="+mn-ea"/>
              </a:rPr>
              <a:t>          </a:t>
            </a:r>
            <a:r>
              <a:rPr lang="en-US" altLang="zh-CN" sz="2000" dirty="0">
                <a:highlight>
                  <a:srgbClr val="FFFF00"/>
                </a:highlight>
                <a:latin typeface="+mn-ea"/>
              </a:rPr>
              <a:t>011</a:t>
            </a:r>
            <a:r>
              <a:rPr lang="en-US" altLang="zh-CN" sz="2000" dirty="0">
                <a:latin typeface="+mn-ea"/>
              </a:rPr>
              <a:t> </a:t>
            </a:r>
            <a:r>
              <a:rPr lang="en-US" altLang="zh-CN" sz="2000" dirty="0">
                <a:highlight>
                  <a:srgbClr val="00FF00"/>
                </a:highlight>
                <a:latin typeface="+mn-ea"/>
              </a:rPr>
              <a:t>101</a:t>
            </a:r>
            <a:r>
              <a:rPr lang="en-US" altLang="zh-CN" sz="2000" dirty="0">
                <a:latin typeface="+mn-ea"/>
              </a:rPr>
              <a:t> </a:t>
            </a:r>
            <a:r>
              <a:rPr lang="en-US" altLang="zh-CN" sz="2000" dirty="0">
                <a:highlight>
                  <a:srgbClr val="FFFF00"/>
                </a:highlight>
                <a:latin typeface="+mn-ea"/>
              </a:rPr>
              <a:t>010</a:t>
            </a:r>
            <a:r>
              <a:rPr lang="en-US" altLang="zh-CN" sz="2000" dirty="0">
                <a:latin typeface="+mn-ea"/>
              </a:rPr>
              <a:t> </a:t>
            </a:r>
            <a:r>
              <a:rPr lang="en-US" altLang="zh-CN" sz="2000" dirty="0">
                <a:highlight>
                  <a:srgbClr val="00FF00"/>
                </a:highlight>
                <a:latin typeface="+mn-ea"/>
              </a:rPr>
              <a:t>011</a:t>
            </a:r>
            <a:r>
              <a:rPr lang="en-US" altLang="zh-CN" sz="2000" dirty="0">
                <a:latin typeface="+mn-ea"/>
              </a:rPr>
              <a:t> </a:t>
            </a:r>
            <a:r>
              <a:rPr lang="en-US" altLang="zh-CN" sz="2000" dirty="0">
                <a:highlight>
                  <a:srgbClr val="FFFF00"/>
                </a:highlight>
                <a:latin typeface="+mn-ea"/>
              </a:rPr>
              <a:t>101</a:t>
            </a:r>
            <a:r>
              <a:rPr lang="en-US" altLang="zh-CN" sz="2000" dirty="0">
                <a:latin typeface="+mn-ea"/>
              </a:rPr>
              <a:t> </a:t>
            </a:r>
            <a:r>
              <a:rPr lang="en-US" altLang="zh-CN" sz="2000" dirty="0">
                <a:highlight>
                  <a:srgbClr val="00FF00"/>
                </a:highlight>
                <a:latin typeface="+mn-ea"/>
              </a:rPr>
              <a:t>110</a:t>
            </a:r>
          </a:p>
          <a:p>
            <a:pPr marL="685800" lvl="2" indent="0" defTabSz="457200" fontAlgn="auto">
              <a:spcBef>
                <a:spcPts val="0"/>
              </a:spcBef>
              <a:spcAft>
                <a:spcPts val="0"/>
              </a:spcAft>
              <a:buNone/>
              <a:defRPr/>
            </a:pPr>
            <a:r>
              <a:rPr lang="en-US" altLang="zh-CN" sz="2000" dirty="0">
                <a:highlight>
                  <a:srgbClr val="FFFFFF"/>
                </a:highlight>
                <a:latin typeface="+mn-ea"/>
              </a:rPr>
              <a:t>             </a:t>
            </a:r>
            <a:r>
              <a:rPr lang="en-US" altLang="zh-CN" sz="2000" dirty="0">
                <a:highlight>
                  <a:srgbClr val="FFFF00"/>
                </a:highlight>
                <a:latin typeface="+mn-ea"/>
              </a:rPr>
              <a:t>3</a:t>
            </a:r>
            <a:r>
              <a:rPr lang="en-US" altLang="zh-CN" sz="2000" dirty="0">
                <a:highlight>
                  <a:srgbClr val="FFFFFF"/>
                </a:highlight>
                <a:latin typeface="+mn-ea"/>
              </a:rPr>
              <a:t>     </a:t>
            </a:r>
            <a:r>
              <a:rPr lang="en-US" altLang="zh-CN" sz="2000" dirty="0">
                <a:highlight>
                  <a:srgbClr val="00FF00"/>
                </a:highlight>
                <a:latin typeface="+mn-ea"/>
              </a:rPr>
              <a:t>5</a:t>
            </a:r>
            <a:r>
              <a:rPr lang="en-US" altLang="zh-CN" sz="2000" dirty="0">
                <a:highlight>
                  <a:srgbClr val="FFFFFF"/>
                </a:highlight>
                <a:latin typeface="+mn-ea"/>
              </a:rPr>
              <a:t>     </a:t>
            </a:r>
            <a:r>
              <a:rPr lang="en-US" altLang="zh-CN" sz="2000" dirty="0">
                <a:highlight>
                  <a:srgbClr val="FFFF00"/>
                </a:highlight>
                <a:latin typeface="+mn-ea"/>
              </a:rPr>
              <a:t>2</a:t>
            </a:r>
            <a:r>
              <a:rPr lang="en-US" altLang="zh-CN" sz="2000" dirty="0">
                <a:highlight>
                  <a:srgbClr val="FFFFFF"/>
                </a:highlight>
                <a:latin typeface="+mn-ea"/>
              </a:rPr>
              <a:t>     </a:t>
            </a:r>
            <a:r>
              <a:rPr lang="en-US" altLang="zh-CN" sz="2000" dirty="0">
                <a:highlight>
                  <a:srgbClr val="00FF00"/>
                </a:highlight>
                <a:latin typeface="+mn-ea"/>
              </a:rPr>
              <a:t>3</a:t>
            </a:r>
            <a:r>
              <a:rPr lang="en-US" altLang="zh-CN" sz="2000" dirty="0">
                <a:highlight>
                  <a:srgbClr val="FFFFFF"/>
                </a:highlight>
                <a:latin typeface="+mn-ea"/>
              </a:rPr>
              <a:t>     </a:t>
            </a:r>
            <a:r>
              <a:rPr lang="en-US" altLang="zh-CN" sz="2000" dirty="0">
                <a:highlight>
                  <a:srgbClr val="FFFF00"/>
                </a:highlight>
                <a:latin typeface="+mn-ea"/>
              </a:rPr>
              <a:t>5</a:t>
            </a:r>
            <a:r>
              <a:rPr lang="en-US" altLang="zh-CN" sz="2000" dirty="0">
                <a:highlight>
                  <a:srgbClr val="FFFFFF"/>
                </a:highlight>
                <a:latin typeface="+mn-ea"/>
              </a:rPr>
              <a:t>     </a:t>
            </a:r>
            <a:r>
              <a:rPr lang="en-US" altLang="zh-CN" sz="2000" dirty="0">
                <a:highlight>
                  <a:srgbClr val="00FF00"/>
                </a:highlight>
                <a:latin typeface="+mn-ea"/>
              </a:rPr>
              <a:t>6</a:t>
            </a:r>
          </a:p>
          <a:p>
            <a:pPr marL="685800" lvl="2" indent="0" defTabSz="457200" fontAlgn="auto">
              <a:spcBef>
                <a:spcPts val="0"/>
              </a:spcBef>
              <a:spcAft>
                <a:spcPts val="0"/>
              </a:spcAft>
              <a:buNone/>
              <a:defRPr/>
            </a:pPr>
            <a:r>
              <a:rPr lang="en-US" altLang="zh-CN" sz="2000" dirty="0">
                <a:highlight>
                  <a:srgbClr val="FFFFFF"/>
                </a:highlight>
                <a:latin typeface="+mn-ea"/>
              </a:rPr>
              <a:t>    </a:t>
            </a:r>
            <a:r>
              <a:rPr lang="zh-CN" altLang="en-US" sz="2000" dirty="0">
                <a:highlight>
                  <a:srgbClr val="FFFFFF"/>
                </a:highlight>
                <a:latin typeface="+mn-ea"/>
              </a:rPr>
              <a:t>得到：</a:t>
            </a:r>
            <a:r>
              <a:rPr lang="zh-CN" altLang="en-US" sz="2000" dirty="0">
                <a:highlight>
                  <a:srgbClr val="FFFFFF"/>
                </a:highlight>
                <a:latin typeface="+mn-ea"/>
                <a:sym typeface="Wingdings" panose="05000000000000000000" pitchFamily="2" charset="2"/>
              </a:rPr>
              <a:t>（</a:t>
            </a:r>
            <a:r>
              <a:rPr lang="en-US" altLang="zh-CN" sz="2000" dirty="0">
                <a:highlight>
                  <a:srgbClr val="FFFFFF"/>
                </a:highlight>
                <a:latin typeface="+mn-ea"/>
                <a:sym typeface="Wingdings" panose="05000000000000000000" pitchFamily="2" charset="2"/>
              </a:rPr>
              <a:t>11101010011.10111</a:t>
            </a:r>
            <a:r>
              <a:rPr lang="zh-CN" altLang="en-US" sz="2000" dirty="0">
                <a:highlight>
                  <a:srgbClr val="FFFFFF"/>
                </a:highlight>
                <a:latin typeface="+mn-ea"/>
                <a:sym typeface="Wingdings" panose="05000000000000000000" pitchFamily="2" charset="2"/>
              </a:rPr>
              <a:t>）</a:t>
            </a:r>
            <a:r>
              <a:rPr lang="en-US" altLang="zh-CN" sz="1100" dirty="0">
                <a:highlight>
                  <a:srgbClr val="FFFFFF"/>
                </a:highlight>
                <a:latin typeface="+mn-ea"/>
                <a:sym typeface="Wingdings" panose="05000000000000000000" pitchFamily="2" charset="2"/>
              </a:rPr>
              <a:t>2</a:t>
            </a:r>
            <a:r>
              <a:rPr lang="en-US" altLang="zh-CN" sz="2000" dirty="0">
                <a:highlight>
                  <a:srgbClr val="FFFFFF"/>
                </a:highlight>
                <a:latin typeface="+mn-ea"/>
                <a:sym typeface="Wingdings" panose="05000000000000000000" pitchFamily="2" charset="2"/>
              </a:rPr>
              <a:t>=</a:t>
            </a:r>
            <a:r>
              <a:rPr lang="zh-CN" altLang="en-US" sz="2000" dirty="0">
                <a:highlight>
                  <a:srgbClr val="FFFFFF"/>
                </a:highlight>
                <a:latin typeface="+mn-ea"/>
                <a:sym typeface="Wingdings" panose="05000000000000000000" pitchFamily="2" charset="2"/>
              </a:rPr>
              <a:t>（</a:t>
            </a:r>
            <a:r>
              <a:rPr lang="en-US" altLang="zh-CN" sz="2000" dirty="0">
                <a:highlight>
                  <a:srgbClr val="FFFFFF"/>
                </a:highlight>
                <a:latin typeface="+mn-ea"/>
                <a:sym typeface="Wingdings" panose="05000000000000000000" pitchFamily="2" charset="2"/>
              </a:rPr>
              <a:t>3523.26</a:t>
            </a:r>
            <a:r>
              <a:rPr lang="zh-CN" altLang="en-US" sz="2000" dirty="0">
                <a:highlight>
                  <a:srgbClr val="FFFFFF"/>
                </a:highlight>
                <a:latin typeface="+mn-ea"/>
                <a:sym typeface="Wingdings" panose="05000000000000000000" pitchFamily="2" charset="2"/>
              </a:rPr>
              <a:t>）</a:t>
            </a:r>
            <a:r>
              <a:rPr lang="en-US" altLang="zh-CN" sz="1100" dirty="0">
                <a:highlight>
                  <a:srgbClr val="FFFFFF"/>
                </a:highlight>
                <a:latin typeface="+mn-ea"/>
                <a:sym typeface="Wingdings" panose="05000000000000000000" pitchFamily="2" charset="2"/>
              </a:rPr>
              <a:t>8</a:t>
            </a:r>
          </a:p>
          <a:p>
            <a:pPr lvl="2" defTabSz="457200" fontAlgn="auto">
              <a:spcBef>
                <a:spcPts val="0"/>
              </a:spcBef>
              <a:spcAft>
                <a:spcPts val="0"/>
              </a:spcAft>
              <a:buFont typeface="Wingdings" panose="05000000000000000000" pitchFamily="2" charset="2"/>
              <a:buChar char="u"/>
              <a:defRPr/>
            </a:pPr>
            <a:r>
              <a:rPr lang="zh-CN" altLang="en-US" sz="2000" dirty="0">
                <a:highlight>
                  <a:srgbClr val="FFFFFF"/>
                </a:highlight>
                <a:latin typeface="+mn-ea"/>
              </a:rPr>
              <a:t>八进制转二进制</a:t>
            </a:r>
            <a:endParaRPr lang="en-US" altLang="zh-CN" sz="2000" dirty="0">
              <a:highlight>
                <a:srgbClr val="FFFFFF"/>
              </a:highlight>
              <a:latin typeface="+mn-ea"/>
            </a:endParaRPr>
          </a:p>
          <a:p>
            <a:pPr marL="685800" lvl="2" indent="0" defTabSz="457200" fontAlgn="auto">
              <a:spcBef>
                <a:spcPts val="0"/>
              </a:spcBef>
              <a:spcAft>
                <a:spcPts val="0"/>
              </a:spcAft>
              <a:buNone/>
              <a:defRPr/>
            </a:pPr>
            <a:r>
              <a:rPr lang="en-US" altLang="zh-CN" sz="2000" dirty="0">
                <a:highlight>
                  <a:srgbClr val="FFFFFF"/>
                </a:highlight>
                <a:latin typeface="+mn-ea"/>
              </a:rPr>
              <a:t>    </a:t>
            </a:r>
            <a:r>
              <a:rPr lang="zh-CN" altLang="en-US" sz="2000" dirty="0">
                <a:highlight>
                  <a:srgbClr val="FFFFFF"/>
                </a:highlight>
                <a:latin typeface="+mn-ea"/>
              </a:rPr>
              <a:t>每个位置的数转化为三位二进制数</a:t>
            </a:r>
            <a:endParaRPr lang="en-US" altLang="zh-CN" sz="2000" dirty="0">
              <a:highlight>
                <a:srgbClr val="FFFFFF"/>
              </a:highlight>
              <a:latin typeface="+mn-ea"/>
            </a:endParaRPr>
          </a:p>
          <a:p>
            <a:pPr marL="685800" lvl="2" indent="0" defTabSz="457200" fontAlgn="auto">
              <a:spcBef>
                <a:spcPts val="0"/>
              </a:spcBef>
              <a:spcAft>
                <a:spcPts val="0"/>
              </a:spcAft>
              <a:buNone/>
              <a:defRPr/>
            </a:pPr>
            <a:endParaRPr lang="en-US" altLang="zh-CN" sz="2000" dirty="0">
              <a:highlight>
                <a:srgbClr val="FFFFFF"/>
              </a:highlight>
              <a:latin typeface="+mn-ea"/>
            </a:endParaRPr>
          </a:p>
          <a:p>
            <a:pPr lvl="2" defTabSz="457200" fontAlgn="auto">
              <a:spcBef>
                <a:spcPts val="0"/>
              </a:spcBef>
              <a:spcAft>
                <a:spcPts val="0"/>
              </a:spcAft>
              <a:buFont typeface="Wingdings" panose="05000000000000000000" pitchFamily="2" charset="2"/>
              <a:buChar char="u"/>
              <a:defRPr/>
            </a:pPr>
            <a:r>
              <a:rPr lang="zh-CN" altLang="en-US" sz="2000" dirty="0">
                <a:highlight>
                  <a:srgbClr val="FFFFFF"/>
                </a:highlight>
                <a:latin typeface="+mn-ea"/>
              </a:rPr>
              <a:t>二进制转十六进制</a:t>
            </a:r>
            <a:endParaRPr lang="en-US" altLang="zh-CN" sz="2000" dirty="0">
              <a:highlight>
                <a:srgbClr val="FFFFFF"/>
              </a:highlight>
              <a:latin typeface="+mn-ea"/>
            </a:endParaRPr>
          </a:p>
          <a:p>
            <a:pPr marL="685800" lvl="2" indent="0" defTabSz="457200" fontAlgn="auto">
              <a:spcBef>
                <a:spcPts val="0"/>
              </a:spcBef>
              <a:spcAft>
                <a:spcPts val="0"/>
              </a:spcAft>
              <a:buNone/>
              <a:defRPr/>
            </a:pPr>
            <a:r>
              <a:rPr lang="en-US" altLang="zh-CN" sz="2000" dirty="0">
                <a:highlight>
                  <a:srgbClr val="FFFFFF"/>
                </a:highlight>
                <a:latin typeface="+mn-ea"/>
              </a:rPr>
              <a:t>    </a:t>
            </a:r>
            <a:r>
              <a:rPr lang="zh-CN" altLang="en-US" sz="2000" dirty="0">
                <a:highlight>
                  <a:srgbClr val="FFFFFF"/>
                </a:highlight>
                <a:latin typeface="+mn-ea"/>
              </a:rPr>
              <a:t>每四位划分，不足补</a:t>
            </a:r>
            <a:r>
              <a:rPr lang="en-US" altLang="zh-CN" sz="2000" dirty="0">
                <a:highlight>
                  <a:srgbClr val="FFFFFF"/>
                </a:highlight>
                <a:latin typeface="+mn-ea"/>
              </a:rPr>
              <a:t>0</a:t>
            </a:r>
          </a:p>
          <a:p>
            <a:pPr marL="685800" lvl="2" indent="0" defTabSz="457200" fontAlgn="auto">
              <a:spcBef>
                <a:spcPts val="0"/>
              </a:spcBef>
              <a:spcAft>
                <a:spcPts val="0"/>
              </a:spcAft>
              <a:buNone/>
              <a:defRPr/>
            </a:pPr>
            <a:endParaRPr lang="en-US" altLang="zh-CN" sz="2000" dirty="0">
              <a:highlight>
                <a:srgbClr val="FFFFFF"/>
              </a:highlight>
              <a:latin typeface="+mn-ea"/>
            </a:endParaRPr>
          </a:p>
          <a:p>
            <a:pPr lvl="2" defTabSz="457200" fontAlgn="auto">
              <a:spcBef>
                <a:spcPts val="0"/>
              </a:spcBef>
              <a:spcAft>
                <a:spcPts val="0"/>
              </a:spcAft>
              <a:buFont typeface="Wingdings" panose="05000000000000000000" pitchFamily="2" charset="2"/>
              <a:buChar char="u"/>
              <a:defRPr/>
            </a:pPr>
            <a:r>
              <a:rPr lang="zh-CN" altLang="en-US" sz="2000" dirty="0">
                <a:highlight>
                  <a:srgbClr val="FFFFFF"/>
                </a:highlight>
                <a:latin typeface="+mn-ea"/>
              </a:rPr>
              <a:t>十六进制转二进制</a:t>
            </a:r>
            <a:endParaRPr lang="en-US" altLang="zh-CN" sz="2000" dirty="0">
              <a:highlight>
                <a:srgbClr val="FFFFFF"/>
              </a:highlight>
              <a:latin typeface="+mn-ea"/>
            </a:endParaRPr>
          </a:p>
          <a:p>
            <a:pPr marL="685800" lvl="2" indent="0" defTabSz="457200" fontAlgn="auto">
              <a:spcBef>
                <a:spcPts val="0"/>
              </a:spcBef>
              <a:spcAft>
                <a:spcPts val="0"/>
              </a:spcAft>
              <a:buNone/>
              <a:defRPr/>
            </a:pPr>
            <a:r>
              <a:rPr lang="zh-CN" altLang="en-US" sz="2000" dirty="0">
                <a:highlight>
                  <a:srgbClr val="FFFFFF"/>
                </a:highlight>
                <a:latin typeface="+mn-ea"/>
              </a:rPr>
              <a:t>    每个位置的数转化为四位二进制数</a:t>
            </a:r>
            <a:endParaRPr lang="en-US" altLang="zh-CN" sz="2000" dirty="0">
              <a:highlight>
                <a:srgbClr val="FFFFFF"/>
              </a:highlight>
              <a:latin typeface="+mn-ea"/>
            </a:endParaRPr>
          </a:p>
        </p:txBody>
      </p:sp>
      <p:pic>
        <p:nvPicPr>
          <p:cNvPr id="9" name="图片 8"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3"/>
          <p:cNvSpPr txBox="1">
            <a:spLocks noChangeArrowheads="1"/>
          </p:cNvSpPr>
          <p:nvPr/>
        </p:nvSpPr>
        <p:spPr bwMode="auto">
          <a:xfrm>
            <a:off x="1524000" y="1734725"/>
            <a:ext cx="894077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ts val="600"/>
              </a:spcBef>
              <a:spcAft>
                <a:spcPts val="600"/>
              </a:spcAft>
            </a:pPr>
            <a:r>
              <a:rPr lang="en-US" altLang="zh-CN" sz="2800" b="1" dirty="0">
                <a:solidFill>
                  <a:srgbClr val="000066"/>
                </a:solidFill>
                <a:latin typeface="华文仿宋" panose="02010600040101010101" pitchFamily="2" charset="-122"/>
                <a:ea typeface="华文仿宋" panose="02010600040101010101" pitchFamily="2" charset="-122"/>
              </a:rPr>
              <a:t>1b = </a:t>
            </a:r>
            <a:r>
              <a:rPr lang="zh-CN" altLang="en-US" sz="2800" b="1" dirty="0">
                <a:solidFill>
                  <a:srgbClr val="000066"/>
                </a:solidFill>
                <a:latin typeface="华文仿宋" panose="02010600040101010101" pitchFamily="2" charset="-122"/>
                <a:ea typeface="华文仿宋" panose="02010600040101010101" pitchFamily="2" charset="-122"/>
              </a:rPr>
              <a:t>一个二进制位，</a:t>
            </a:r>
            <a:r>
              <a:rPr lang="en-US" altLang="zh-CN" sz="2800" b="1" dirty="0">
                <a:solidFill>
                  <a:srgbClr val="000066"/>
                </a:solidFill>
                <a:latin typeface="华文仿宋" panose="02010600040101010101" pitchFamily="2" charset="-122"/>
                <a:ea typeface="华文仿宋" panose="02010600040101010101" pitchFamily="2" charset="-122"/>
              </a:rPr>
              <a:t>bit</a:t>
            </a:r>
            <a:r>
              <a:rPr lang="zh-CN" altLang="en-US" sz="2800" b="1" dirty="0">
                <a:solidFill>
                  <a:srgbClr val="000066"/>
                </a:solidFill>
                <a:latin typeface="华文仿宋" panose="02010600040101010101" pitchFamily="2" charset="-122"/>
                <a:ea typeface="华文仿宋" panose="02010600040101010101" pitchFamily="2" charset="-122"/>
              </a:rPr>
              <a:t>，简称</a:t>
            </a:r>
            <a:r>
              <a:rPr lang="en-US" altLang="zh-CN" sz="2800" b="1" dirty="0">
                <a:solidFill>
                  <a:srgbClr val="000066"/>
                </a:solidFill>
                <a:latin typeface="华文仿宋" panose="02010600040101010101" pitchFamily="2" charset="-122"/>
                <a:ea typeface="华文仿宋" panose="02010600040101010101" pitchFamily="2" charset="-122"/>
              </a:rPr>
              <a:t>b</a:t>
            </a:r>
            <a:r>
              <a:rPr lang="zh-CN" altLang="en-US" sz="2800" b="1" dirty="0">
                <a:solidFill>
                  <a:srgbClr val="000066"/>
                </a:solidFill>
                <a:latin typeface="华文仿宋" panose="02010600040101010101" pitchFamily="2" charset="-122"/>
                <a:ea typeface="华文仿宋" panose="02010600040101010101" pitchFamily="2" charset="-122"/>
              </a:rPr>
              <a:t>，比特</a:t>
            </a:r>
            <a:endParaRPr lang="en-US" altLang="zh-CN" sz="2800" b="1" dirty="0">
              <a:solidFill>
                <a:srgbClr val="000066"/>
              </a:solidFill>
              <a:latin typeface="华文仿宋" panose="02010600040101010101" pitchFamily="2" charset="-122"/>
              <a:ea typeface="华文仿宋" panose="02010600040101010101" pitchFamily="2" charset="-122"/>
            </a:endParaRPr>
          </a:p>
          <a:p>
            <a:pPr eaLnBrk="1" hangingPunct="1">
              <a:spcBef>
                <a:spcPts val="600"/>
              </a:spcBef>
              <a:spcAft>
                <a:spcPts val="600"/>
              </a:spcAft>
            </a:pPr>
            <a:r>
              <a:rPr lang="en-US" altLang="zh-CN" sz="2800" b="1" dirty="0">
                <a:solidFill>
                  <a:srgbClr val="000066"/>
                </a:solidFill>
                <a:latin typeface="华文仿宋" panose="02010600040101010101" pitchFamily="2" charset="-122"/>
                <a:ea typeface="华文仿宋" panose="02010600040101010101" pitchFamily="2" charset="-122"/>
              </a:rPr>
              <a:t>1B = 8</a:t>
            </a:r>
            <a:r>
              <a:rPr lang="zh-CN" altLang="en-US" sz="2800" b="1" dirty="0">
                <a:solidFill>
                  <a:srgbClr val="000066"/>
                </a:solidFill>
                <a:latin typeface="华文仿宋" panose="02010600040101010101" pitchFamily="2" charset="-122"/>
                <a:ea typeface="华文仿宋" panose="02010600040101010101" pitchFamily="2" charset="-122"/>
              </a:rPr>
              <a:t>个二进制位</a:t>
            </a:r>
            <a:r>
              <a:rPr lang="en-US" altLang="zh-CN" sz="2800" b="1" dirty="0">
                <a:solidFill>
                  <a:srgbClr val="000066"/>
                </a:solidFill>
                <a:latin typeface="华文仿宋" panose="02010600040101010101" pitchFamily="2" charset="-122"/>
                <a:ea typeface="华文仿宋" panose="02010600040101010101" pitchFamily="2" charset="-122"/>
              </a:rPr>
              <a:t>,  Byte</a:t>
            </a:r>
            <a:r>
              <a:rPr lang="zh-CN" altLang="en-US" sz="2800" b="1" dirty="0">
                <a:solidFill>
                  <a:srgbClr val="000066"/>
                </a:solidFill>
                <a:latin typeface="华文仿宋" panose="02010600040101010101" pitchFamily="2" charset="-122"/>
                <a:ea typeface="华文仿宋" panose="02010600040101010101" pitchFamily="2" charset="-122"/>
              </a:rPr>
              <a:t>，简称</a:t>
            </a:r>
            <a:r>
              <a:rPr lang="en-US" altLang="zh-CN" sz="2800" b="1" dirty="0">
                <a:solidFill>
                  <a:srgbClr val="000066"/>
                </a:solidFill>
                <a:latin typeface="华文仿宋" panose="02010600040101010101" pitchFamily="2" charset="-122"/>
                <a:ea typeface="华文仿宋" panose="02010600040101010101" pitchFamily="2" charset="-122"/>
              </a:rPr>
              <a:t>B</a:t>
            </a:r>
            <a:r>
              <a:rPr lang="zh-CN" altLang="en-US" sz="2800" b="1" dirty="0">
                <a:solidFill>
                  <a:srgbClr val="000066"/>
                </a:solidFill>
                <a:latin typeface="华文仿宋" panose="02010600040101010101" pitchFamily="2" charset="-122"/>
                <a:ea typeface="华文仿宋" panose="02010600040101010101" pitchFamily="2" charset="-122"/>
              </a:rPr>
              <a:t>，字节</a:t>
            </a:r>
            <a:endParaRPr lang="en-US" altLang="zh-CN" sz="2800" b="1" dirty="0">
              <a:solidFill>
                <a:srgbClr val="000066"/>
              </a:solidFill>
              <a:latin typeface="华文仿宋" panose="02010600040101010101" pitchFamily="2" charset="-122"/>
              <a:ea typeface="华文仿宋" panose="02010600040101010101" pitchFamily="2" charset="-122"/>
            </a:endParaRPr>
          </a:p>
          <a:p>
            <a:pPr eaLnBrk="1" hangingPunct="1">
              <a:spcBef>
                <a:spcPts val="600"/>
              </a:spcBef>
              <a:spcAft>
                <a:spcPts val="600"/>
              </a:spcAft>
            </a:pPr>
            <a:r>
              <a:rPr lang="en-US" altLang="zh-CN" sz="2800" b="1" dirty="0">
                <a:solidFill>
                  <a:srgbClr val="FF0000"/>
                </a:solidFill>
                <a:latin typeface="华文仿宋" panose="02010600040101010101" pitchFamily="2" charset="-122"/>
                <a:ea typeface="华文仿宋" panose="02010600040101010101" pitchFamily="2" charset="-122"/>
              </a:rPr>
              <a:t>1KB</a:t>
            </a:r>
            <a:r>
              <a:rPr lang="en-US" altLang="zh-CN" sz="2800" b="1" dirty="0">
                <a:latin typeface="华文仿宋" panose="02010600040101010101" pitchFamily="2" charset="-122"/>
                <a:ea typeface="华文仿宋" panose="02010600040101010101" pitchFamily="2" charset="-122"/>
              </a:rPr>
              <a:t> = 1024 Byte = 2 </a:t>
            </a:r>
            <a:r>
              <a:rPr lang="en-US" altLang="zh-CN" sz="2800" b="1" baseline="30000" dirty="0">
                <a:latin typeface="华文仿宋" panose="02010600040101010101" pitchFamily="2" charset="-122"/>
                <a:ea typeface="华文仿宋" panose="02010600040101010101" pitchFamily="2" charset="-122"/>
              </a:rPr>
              <a:t>10  </a:t>
            </a:r>
            <a:r>
              <a:rPr lang="zh-CN" altLang="en-US" sz="2800" b="1" dirty="0">
                <a:solidFill>
                  <a:srgbClr val="000066"/>
                </a:solidFill>
                <a:latin typeface="华文仿宋" panose="02010600040101010101" pitchFamily="2" charset="-122"/>
                <a:ea typeface="华文仿宋" panose="02010600040101010101" pitchFamily="2" charset="-122"/>
              </a:rPr>
              <a:t>千字节</a:t>
            </a:r>
            <a:endParaRPr lang="en-US" altLang="zh-CN" sz="2800" b="1" dirty="0">
              <a:solidFill>
                <a:srgbClr val="000066"/>
              </a:solidFill>
              <a:latin typeface="华文仿宋" panose="02010600040101010101" pitchFamily="2" charset="-122"/>
              <a:ea typeface="华文仿宋" panose="02010600040101010101" pitchFamily="2" charset="-122"/>
            </a:endParaRPr>
          </a:p>
          <a:p>
            <a:pPr eaLnBrk="1" hangingPunct="1">
              <a:spcBef>
                <a:spcPts val="600"/>
              </a:spcBef>
              <a:spcAft>
                <a:spcPts val="600"/>
              </a:spcAft>
            </a:pPr>
            <a:r>
              <a:rPr lang="en-US" altLang="zh-CN" sz="2800" b="1" dirty="0">
                <a:solidFill>
                  <a:srgbClr val="FF0000"/>
                </a:solidFill>
                <a:latin typeface="华文仿宋" panose="02010600040101010101" pitchFamily="2" charset="-122"/>
                <a:ea typeface="华文仿宋" panose="02010600040101010101" pitchFamily="2" charset="-122"/>
              </a:rPr>
              <a:t>1MB</a:t>
            </a:r>
            <a:r>
              <a:rPr lang="en-US" altLang="zh-CN" sz="2800" b="1" dirty="0">
                <a:latin typeface="华文仿宋" panose="02010600040101010101" pitchFamily="2" charset="-122"/>
                <a:ea typeface="华文仿宋" panose="02010600040101010101" pitchFamily="2" charset="-122"/>
              </a:rPr>
              <a:t> = 1024 KB = 1024 </a:t>
            </a:r>
            <a:r>
              <a:rPr lang="en-US" altLang="zh-CN" sz="2800" b="1" dirty="0">
                <a:latin typeface="华文仿宋" panose="02010600040101010101" pitchFamily="2" charset="-122"/>
                <a:ea typeface="华文仿宋" panose="02010600040101010101" pitchFamily="2" charset="-122"/>
                <a:cs typeface="Tahoma" panose="020B0604030504040204" pitchFamily="34" charset="0"/>
              </a:rPr>
              <a:t>x 1024 = 2</a:t>
            </a:r>
            <a:r>
              <a:rPr lang="en-US" altLang="zh-CN" sz="2800" b="1" baseline="30000" dirty="0">
                <a:latin typeface="华文仿宋" panose="02010600040101010101" pitchFamily="2" charset="-122"/>
                <a:ea typeface="华文仿宋" panose="02010600040101010101" pitchFamily="2" charset="-122"/>
                <a:cs typeface="Tahoma" panose="020B0604030504040204" pitchFamily="34" charset="0"/>
              </a:rPr>
              <a:t> 20 </a:t>
            </a:r>
            <a:r>
              <a:rPr lang="zh-CN" altLang="en-US" sz="2800" b="1" dirty="0">
                <a:latin typeface="华文仿宋" panose="02010600040101010101" pitchFamily="2" charset="-122"/>
                <a:ea typeface="华文仿宋" panose="02010600040101010101" pitchFamily="2" charset="-122"/>
              </a:rPr>
              <a:t>兆字节</a:t>
            </a:r>
            <a:endParaRPr lang="en-US" altLang="zh-CN" sz="2800" b="1" dirty="0">
              <a:latin typeface="华文仿宋" panose="02010600040101010101" pitchFamily="2" charset="-122"/>
              <a:ea typeface="华文仿宋" panose="02010600040101010101" pitchFamily="2" charset="-122"/>
            </a:endParaRPr>
          </a:p>
          <a:p>
            <a:pPr eaLnBrk="1" hangingPunct="1">
              <a:spcBef>
                <a:spcPts val="600"/>
              </a:spcBef>
              <a:spcAft>
                <a:spcPts val="600"/>
              </a:spcAft>
            </a:pPr>
            <a:r>
              <a:rPr lang="en-US" altLang="zh-CN" sz="2800" b="1" dirty="0">
                <a:solidFill>
                  <a:srgbClr val="FF0000"/>
                </a:solidFill>
                <a:latin typeface="华文仿宋" panose="02010600040101010101" pitchFamily="2" charset="-122"/>
                <a:ea typeface="华文仿宋" panose="02010600040101010101" pitchFamily="2" charset="-122"/>
              </a:rPr>
              <a:t>1GB</a:t>
            </a:r>
            <a:r>
              <a:rPr lang="en-US" altLang="zh-CN" sz="2800" b="1" dirty="0">
                <a:latin typeface="华文仿宋" panose="02010600040101010101" pitchFamily="2" charset="-122"/>
                <a:ea typeface="华文仿宋" panose="02010600040101010101" pitchFamily="2" charset="-122"/>
              </a:rPr>
              <a:t> = 1024 MB = 1024 </a:t>
            </a:r>
            <a:r>
              <a:rPr lang="en-US" altLang="zh-CN" sz="2800" b="1" dirty="0">
                <a:latin typeface="华文仿宋" panose="02010600040101010101" pitchFamily="2" charset="-122"/>
                <a:ea typeface="华文仿宋" panose="02010600040101010101" pitchFamily="2" charset="-122"/>
                <a:cs typeface="Tahoma" panose="020B0604030504040204" pitchFamily="34" charset="0"/>
              </a:rPr>
              <a:t>x 1024K = 1024 x 1024 x 1024 = 2</a:t>
            </a:r>
            <a:r>
              <a:rPr lang="en-US" altLang="zh-CN" sz="2800" b="1" baseline="30000" dirty="0">
                <a:latin typeface="华文仿宋" panose="02010600040101010101" pitchFamily="2" charset="-122"/>
                <a:ea typeface="华文仿宋" panose="02010600040101010101" pitchFamily="2" charset="-122"/>
                <a:cs typeface="Tahoma" panose="020B0604030504040204" pitchFamily="34" charset="0"/>
              </a:rPr>
              <a:t> 30</a:t>
            </a:r>
          </a:p>
          <a:p>
            <a:pPr eaLnBrk="1" hangingPunct="1">
              <a:spcBef>
                <a:spcPts val="600"/>
              </a:spcBef>
              <a:spcAft>
                <a:spcPts val="600"/>
              </a:spcAft>
            </a:pPr>
            <a:r>
              <a:rPr lang="zh-CN" altLang="en-US" sz="2800" b="1" dirty="0">
                <a:latin typeface="华文仿宋" panose="02010600040101010101" pitchFamily="2" charset="-122"/>
                <a:ea typeface="华文仿宋" panose="02010600040101010101" pitchFamily="2" charset="-122"/>
              </a:rPr>
              <a:t>                                                                                  </a:t>
            </a:r>
            <a:r>
              <a:rPr lang="zh-CN" altLang="en-US" sz="2800" b="1" dirty="0">
                <a:solidFill>
                  <a:srgbClr val="000066"/>
                </a:solidFill>
                <a:latin typeface="华文仿宋" panose="02010600040101010101" pitchFamily="2" charset="-122"/>
                <a:ea typeface="华文仿宋" panose="02010600040101010101" pitchFamily="2" charset="-122"/>
              </a:rPr>
              <a:t>吉字节</a:t>
            </a:r>
            <a:r>
              <a:rPr lang="en-US" altLang="zh-CN" sz="2800" b="1" dirty="0">
                <a:solidFill>
                  <a:srgbClr val="000066"/>
                </a:solidFill>
                <a:latin typeface="华文仿宋" panose="02010600040101010101" pitchFamily="2" charset="-122"/>
                <a:ea typeface="华文仿宋" panose="02010600040101010101" pitchFamily="2" charset="-122"/>
              </a:rPr>
              <a:t> </a:t>
            </a:r>
          </a:p>
          <a:p>
            <a:pPr eaLnBrk="1" hangingPunct="1">
              <a:spcBef>
                <a:spcPts val="600"/>
              </a:spcBef>
              <a:spcAft>
                <a:spcPts val="600"/>
              </a:spcAft>
            </a:pPr>
            <a:r>
              <a:rPr lang="en-US" altLang="zh-CN" sz="2800" b="1" dirty="0">
                <a:solidFill>
                  <a:srgbClr val="FF0000"/>
                </a:solidFill>
                <a:latin typeface="华文仿宋" panose="02010600040101010101" pitchFamily="2" charset="-122"/>
                <a:ea typeface="华文仿宋" panose="02010600040101010101" pitchFamily="2" charset="-122"/>
                <a:cs typeface="Tahoma" panose="020B0604030504040204" pitchFamily="34" charset="0"/>
              </a:rPr>
              <a:t>1TB</a:t>
            </a:r>
            <a:r>
              <a:rPr lang="en-US" altLang="zh-CN" sz="2800" b="1" dirty="0">
                <a:latin typeface="华文仿宋" panose="02010600040101010101" pitchFamily="2" charset="-122"/>
                <a:ea typeface="华文仿宋" panose="02010600040101010101" pitchFamily="2" charset="-122"/>
                <a:cs typeface="Tahoma" panose="020B0604030504040204" pitchFamily="34" charset="0"/>
              </a:rPr>
              <a:t> = 1024 GB = 1024 x 1024 x 1024 x 1024 = 2</a:t>
            </a:r>
            <a:r>
              <a:rPr lang="en-US" altLang="zh-CN" sz="2800" b="1" baseline="30000" dirty="0">
                <a:latin typeface="华文仿宋" panose="02010600040101010101" pitchFamily="2" charset="-122"/>
                <a:ea typeface="华文仿宋" panose="02010600040101010101" pitchFamily="2" charset="-122"/>
                <a:cs typeface="Tahoma" panose="020B0604030504040204" pitchFamily="34" charset="0"/>
              </a:rPr>
              <a:t> 40 </a:t>
            </a:r>
            <a:r>
              <a:rPr lang="zh-CN" altLang="en-US" sz="2800" b="1" dirty="0">
                <a:solidFill>
                  <a:srgbClr val="000066"/>
                </a:solidFill>
                <a:latin typeface="华文仿宋" panose="02010600040101010101" pitchFamily="2" charset="-122"/>
                <a:ea typeface="华文仿宋" panose="02010600040101010101" pitchFamily="2" charset="-122"/>
              </a:rPr>
              <a:t>太字节            </a:t>
            </a:r>
            <a:endParaRPr lang="en-US" altLang="zh-CN" sz="2800" b="1" dirty="0">
              <a:solidFill>
                <a:srgbClr val="000066"/>
              </a:solidFill>
              <a:latin typeface="华文仿宋" panose="02010600040101010101" pitchFamily="2" charset="-122"/>
              <a:ea typeface="华文仿宋" panose="02010600040101010101" pitchFamily="2" charset="-122"/>
            </a:endParaRPr>
          </a:p>
        </p:txBody>
      </p:sp>
      <p:sp>
        <p:nvSpPr>
          <p:cNvPr id="11" name="Rectangle 4"/>
          <p:cNvSpPr>
            <a:spLocks noChangeArrowheads="1"/>
          </p:cNvSpPr>
          <p:nvPr/>
        </p:nvSpPr>
        <p:spPr bwMode="auto">
          <a:xfrm>
            <a:off x="1524000" y="929862"/>
            <a:ext cx="58197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spcAft>
                <a:spcPct val="50000"/>
              </a:spcAft>
            </a:pPr>
            <a:r>
              <a:rPr lang="zh-CN" altLang="en-US" sz="3200" b="1" dirty="0">
                <a:solidFill>
                  <a:srgbClr val="FF0000"/>
                </a:solidFill>
                <a:latin typeface="华文仿宋" panose="02010600040101010101" pitchFamily="2" charset="-122"/>
                <a:ea typeface="华文仿宋" panose="02010600040101010101" pitchFamily="2" charset="-122"/>
              </a:rPr>
              <a:t>六个特殊数量的简称与表示</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kumimoji="1" lang="zh-CN" altLang="en-US" sz="3600" dirty="0">
                <a:latin typeface="华文楷体" panose="02010600040101010101" pitchFamily="2" charset="-122"/>
                <a:ea typeface="华文楷体" panose="02010600040101010101" pitchFamily="2" charset="-122"/>
              </a:rPr>
              <a:t>数的原码表示</a:t>
            </a:r>
            <a:endParaRPr kumimoji="0" lang="en-US" altLang="zh-CN" sz="360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 Box 5" descr="绿色大理石"/>
          <p:cNvSpPr txBox="1">
            <a:spLocks noChangeArrowheads="1"/>
          </p:cNvSpPr>
          <p:nvPr/>
        </p:nvSpPr>
        <p:spPr bwMode="auto">
          <a:xfrm>
            <a:off x="1916214" y="1052690"/>
            <a:ext cx="7421425" cy="839589"/>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latin typeface="+mj-ea"/>
                <a:ea typeface="+mj-ea"/>
              </a:rPr>
              <a:t>例：有两数：</a:t>
            </a:r>
            <a:r>
              <a:rPr lang="en-US" altLang="zh-CN" sz="2400" b="1" dirty="0">
                <a:latin typeface="+mj-ea"/>
                <a:ea typeface="+mj-ea"/>
              </a:rPr>
              <a:t>a = +2</a:t>
            </a:r>
            <a:r>
              <a:rPr lang="zh-CN" altLang="en-US" sz="2400" b="1" dirty="0">
                <a:latin typeface="+mj-ea"/>
                <a:ea typeface="+mj-ea"/>
              </a:rPr>
              <a:t>， </a:t>
            </a:r>
            <a:r>
              <a:rPr lang="en-US" altLang="zh-CN" sz="2400" b="1" dirty="0">
                <a:latin typeface="+mj-ea"/>
                <a:ea typeface="+mj-ea"/>
              </a:rPr>
              <a:t>b = –2 </a:t>
            </a:r>
            <a:endParaRPr lang="en-US" altLang="zh-CN" sz="2400" dirty="0">
              <a:latin typeface="+mj-ea"/>
              <a:ea typeface="+mj-ea"/>
            </a:endParaRPr>
          </a:p>
          <a:p>
            <a:pPr eaLnBrk="1" hangingPunct="1">
              <a:lnSpc>
                <a:spcPct val="110000"/>
              </a:lnSpc>
            </a:pPr>
            <a:r>
              <a:rPr lang="en-US" altLang="zh-CN" sz="2400" b="1" dirty="0">
                <a:latin typeface="+mj-ea"/>
                <a:ea typeface="+mj-ea"/>
              </a:rPr>
              <a:t>     </a:t>
            </a:r>
            <a:r>
              <a:rPr lang="zh-CN" altLang="en-US" sz="2400" b="1" dirty="0">
                <a:latin typeface="+mj-ea"/>
                <a:ea typeface="+mj-ea"/>
              </a:rPr>
              <a:t>若用八位二进制数该如何表示？</a:t>
            </a:r>
          </a:p>
        </p:txBody>
      </p:sp>
      <p:grpSp>
        <p:nvGrpSpPr>
          <p:cNvPr id="11" name="Group 6"/>
          <p:cNvGrpSpPr/>
          <p:nvPr/>
        </p:nvGrpSpPr>
        <p:grpSpPr bwMode="auto">
          <a:xfrm>
            <a:off x="3289669" y="2259851"/>
            <a:ext cx="5510213" cy="2547441"/>
            <a:chOff x="1248" y="1440"/>
            <a:chExt cx="4272" cy="1975"/>
          </a:xfrm>
        </p:grpSpPr>
        <p:sp>
          <p:nvSpPr>
            <p:cNvPr id="12" name="Text Box 7"/>
            <p:cNvSpPr txBox="1">
              <a:spLocks noChangeArrowheads="1"/>
            </p:cNvSpPr>
            <p:nvPr/>
          </p:nvSpPr>
          <p:spPr bwMode="auto">
            <a:xfrm>
              <a:off x="1248" y="1440"/>
              <a:ext cx="4272" cy="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dirty="0">
                  <a:solidFill>
                    <a:srgbClr val="FF0000"/>
                  </a:solidFill>
                </a:rPr>
                <a:t>a = +2 </a:t>
              </a:r>
              <a:r>
                <a:rPr lang="zh-CN" altLang="en-US" sz="2800" dirty="0"/>
                <a:t>表示为： </a:t>
              </a:r>
              <a:endParaRPr lang="zh-CN" altLang="en-US" sz="2400" dirty="0"/>
            </a:p>
            <a:p>
              <a:pPr eaLnBrk="1" hangingPunct="1">
                <a:lnSpc>
                  <a:spcPct val="130000"/>
                </a:lnSpc>
              </a:pPr>
              <a:r>
                <a:rPr lang="zh-CN" altLang="en-US" sz="2800" dirty="0">
                  <a:solidFill>
                    <a:srgbClr val="FF3300"/>
                  </a:solidFill>
                </a:rPr>
                <a:t>  </a:t>
              </a:r>
              <a:r>
                <a:rPr lang="en-US" altLang="zh-CN" sz="2800" b="1" dirty="0">
                  <a:solidFill>
                    <a:srgbClr val="333399"/>
                  </a:solidFill>
                </a:rPr>
                <a:t>0    0    0    0     0    0    1    0</a:t>
              </a:r>
              <a:endParaRPr lang="en-US" altLang="zh-CN" sz="2400" b="1" dirty="0">
                <a:solidFill>
                  <a:srgbClr val="333399"/>
                </a:solidFill>
              </a:endParaRPr>
            </a:p>
            <a:p>
              <a:pPr eaLnBrk="1" hangingPunct="1">
                <a:lnSpc>
                  <a:spcPct val="130000"/>
                </a:lnSpc>
              </a:pPr>
              <a:r>
                <a:rPr lang="en-US" altLang="zh-CN" sz="2800" dirty="0">
                  <a:solidFill>
                    <a:srgbClr val="FF0000"/>
                  </a:solidFill>
                </a:rPr>
                <a:t>b = – 2 </a:t>
              </a:r>
              <a:r>
                <a:rPr lang="zh-CN" altLang="en-US" sz="2800" dirty="0"/>
                <a:t>表示为： </a:t>
              </a:r>
              <a:endParaRPr lang="zh-CN" altLang="en-US" sz="2400" dirty="0"/>
            </a:p>
            <a:p>
              <a:pPr eaLnBrk="1" hangingPunct="1">
                <a:lnSpc>
                  <a:spcPct val="130000"/>
                </a:lnSpc>
                <a:spcBef>
                  <a:spcPct val="50000"/>
                </a:spcBef>
              </a:pPr>
              <a:r>
                <a:rPr lang="zh-CN" altLang="en-US" sz="2800" dirty="0">
                  <a:solidFill>
                    <a:srgbClr val="FFFF00"/>
                  </a:solidFill>
                </a:rPr>
                <a:t>  </a:t>
              </a:r>
              <a:r>
                <a:rPr lang="en-US" altLang="zh-CN" sz="2800" b="1" dirty="0">
                  <a:solidFill>
                    <a:srgbClr val="333399"/>
                  </a:solidFill>
                </a:rPr>
                <a:t>1    0    0    0     0    0    1    0</a:t>
              </a:r>
            </a:p>
          </p:txBody>
        </p:sp>
        <p:grpSp>
          <p:nvGrpSpPr>
            <p:cNvPr id="13" name="Group 8"/>
            <p:cNvGrpSpPr/>
            <p:nvPr/>
          </p:nvGrpSpPr>
          <p:grpSpPr bwMode="auto">
            <a:xfrm>
              <a:off x="1311" y="2016"/>
              <a:ext cx="4017" cy="311"/>
              <a:chOff x="1104" y="2400"/>
              <a:chExt cx="3120" cy="336"/>
            </a:xfrm>
          </p:grpSpPr>
          <p:sp>
            <p:nvSpPr>
              <p:cNvPr id="27" name="Line 9"/>
              <p:cNvSpPr>
                <a:spLocks noChangeShapeType="1"/>
              </p:cNvSpPr>
              <p:nvPr/>
            </p:nvSpPr>
            <p:spPr bwMode="auto">
              <a:xfrm>
                <a:off x="1104" y="2400"/>
                <a:ext cx="312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8" name="Line 10"/>
              <p:cNvSpPr>
                <a:spLocks noChangeShapeType="1"/>
              </p:cNvSpPr>
              <p:nvPr/>
            </p:nvSpPr>
            <p:spPr bwMode="auto">
              <a:xfrm>
                <a:off x="110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 name="Line 11"/>
              <p:cNvSpPr>
                <a:spLocks noChangeShapeType="1"/>
              </p:cNvSpPr>
              <p:nvPr/>
            </p:nvSpPr>
            <p:spPr bwMode="auto">
              <a:xfrm>
                <a:off x="1488"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0" name="Line 12"/>
              <p:cNvSpPr>
                <a:spLocks noChangeShapeType="1"/>
              </p:cNvSpPr>
              <p:nvPr/>
            </p:nvSpPr>
            <p:spPr bwMode="auto">
              <a:xfrm>
                <a:off x="1872"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 name="Line 13"/>
              <p:cNvSpPr>
                <a:spLocks noChangeShapeType="1"/>
              </p:cNvSpPr>
              <p:nvPr/>
            </p:nvSpPr>
            <p:spPr bwMode="auto">
              <a:xfrm>
                <a:off x="2256"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2" name="Line 14"/>
              <p:cNvSpPr>
                <a:spLocks noChangeShapeType="1"/>
              </p:cNvSpPr>
              <p:nvPr/>
            </p:nvSpPr>
            <p:spPr bwMode="auto">
              <a:xfrm>
                <a:off x="2640"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3" name="Line 15"/>
              <p:cNvSpPr>
                <a:spLocks noChangeShapeType="1"/>
              </p:cNvSpPr>
              <p:nvPr/>
            </p:nvSpPr>
            <p:spPr bwMode="auto">
              <a:xfrm>
                <a:off x="302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4" name="Line 16"/>
              <p:cNvSpPr>
                <a:spLocks noChangeShapeType="1"/>
              </p:cNvSpPr>
              <p:nvPr/>
            </p:nvSpPr>
            <p:spPr bwMode="auto">
              <a:xfrm>
                <a:off x="3408"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5" name="Line 17"/>
              <p:cNvSpPr>
                <a:spLocks noChangeShapeType="1"/>
              </p:cNvSpPr>
              <p:nvPr/>
            </p:nvSpPr>
            <p:spPr bwMode="auto">
              <a:xfrm>
                <a:off x="3840"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6" name="Line 18"/>
              <p:cNvSpPr>
                <a:spLocks noChangeShapeType="1"/>
              </p:cNvSpPr>
              <p:nvPr/>
            </p:nvSpPr>
            <p:spPr bwMode="auto">
              <a:xfrm>
                <a:off x="422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7" name="Line 19"/>
              <p:cNvSpPr>
                <a:spLocks noChangeShapeType="1"/>
              </p:cNvSpPr>
              <p:nvPr/>
            </p:nvSpPr>
            <p:spPr bwMode="auto">
              <a:xfrm>
                <a:off x="1104" y="2736"/>
                <a:ext cx="312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grpSp>
        <p:grpSp>
          <p:nvGrpSpPr>
            <p:cNvPr id="15" name="Group 20"/>
            <p:cNvGrpSpPr/>
            <p:nvPr/>
          </p:nvGrpSpPr>
          <p:grpSpPr bwMode="auto">
            <a:xfrm>
              <a:off x="1296" y="3049"/>
              <a:ext cx="4032" cy="311"/>
              <a:chOff x="1104" y="2400"/>
              <a:chExt cx="3120" cy="336"/>
            </a:xfrm>
          </p:grpSpPr>
          <p:sp>
            <p:nvSpPr>
              <p:cNvPr id="16" name="Line 21"/>
              <p:cNvSpPr>
                <a:spLocks noChangeShapeType="1"/>
              </p:cNvSpPr>
              <p:nvPr/>
            </p:nvSpPr>
            <p:spPr bwMode="auto">
              <a:xfrm>
                <a:off x="1104" y="2400"/>
                <a:ext cx="312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7" name="Line 22"/>
              <p:cNvSpPr>
                <a:spLocks noChangeShapeType="1"/>
              </p:cNvSpPr>
              <p:nvPr/>
            </p:nvSpPr>
            <p:spPr bwMode="auto">
              <a:xfrm>
                <a:off x="110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8" name="Line 23"/>
              <p:cNvSpPr>
                <a:spLocks noChangeShapeType="1"/>
              </p:cNvSpPr>
              <p:nvPr/>
            </p:nvSpPr>
            <p:spPr bwMode="auto">
              <a:xfrm>
                <a:off x="1488"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9" name="Line 24"/>
              <p:cNvSpPr>
                <a:spLocks noChangeShapeType="1"/>
              </p:cNvSpPr>
              <p:nvPr/>
            </p:nvSpPr>
            <p:spPr bwMode="auto">
              <a:xfrm>
                <a:off x="1872"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0" name="Line 25"/>
              <p:cNvSpPr>
                <a:spLocks noChangeShapeType="1"/>
              </p:cNvSpPr>
              <p:nvPr/>
            </p:nvSpPr>
            <p:spPr bwMode="auto">
              <a:xfrm>
                <a:off x="2256"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1" name="Line 26"/>
              <p:cNvSpPr>
                <a:spLocks noChangeShapeType="1"/>
              </p:cNvSpPr>
              <p:nvPr/>
            </p:nvSpPr>
            <p:spPr bwMode="auto">
              <a:xfrm>
                <a:off x="2640"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2" name="Line 27"/>
              <p:cNvSpPr>
                <a:spLocks noChangeShapeType="1"/>
              </p:cNvSpPr>
              <p:nvPr/>
            </p:nvSpPr>
            <p:spPr bwMode="auto">
              <a:xfrm>
                <a:off x="302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3" name="Line 28"/>
              <p:cNvSpPr>
                <a:spLocks noChangeShapeType="1"/>
              </p:cNvSpPr>
              <p:nvPr/>
            </p:nvSpPr>
            <p:spPr bwMode="auto">
              <a:xfrm>
                <a:off x="3408"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4" name="Line 29"/>
              <p:cNvSpPr>
                <a:spLocks noChangeShapeType="1"/>
              </p:cNvSpPr>
              <p:nvPr/>
            </p:nvSpPr>
            <p:spPr bwMode="auto">
              <a:xfrm>
                <a:off x="3840"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5" name="Line 30"/>
              <p:cNvSpPr>
                <a:spLocks noChangeShapeType="1"/>
              </p:cNvSpPr>
              <p:nvPr/>
            </p:nvSpPr>
            <p:spPr bwMode="auto">
              <a:xfrm>
                <a:off x="4224" y="2400"/>
                <a:ext cx="0" cy="33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6" name="Line 31"/>
              <p:cNvSpPr>
                <a:spLocks noChangeShapeType="1"/>
              </p:cNvSpPr>
              <p:nvPr/>
            </p:nvSpPr>
            <p:spPr bwMode="auto">
              <a:xfrm>
                <a:off x="1104" y="2736"/>
                <a:ext cx="312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400"/>
              </a:p>
            </p:txBody>
          </p:sp>
        </p:grpSp>
      </p:grpSp>
      <p:cxnSp>
        <p:nvCxnSpPr>
          <p:cNvPr id="38" name="AutoShape 39"/>
          <p:cNvCxnSpPr>
            <a:cxnSpLocks noChangeShapeType="1"/>
          </p:cNvCxnSpPr>
          <p:nvPr/>
        </p:nvCxnSpPr>
        <p:spPr bwMode="auto">
          <a:xfrm>
            <a:off x="7464613" y="4162371"/>
            <a:ext cx="0" cy="0"/>
          </a:xfrm>
          <a:prstGeom prst="straightConnector1">
            <a:avLst/>
          </a:prstGeom>
          <a:noFill/>
          <a:ln w="12700">
            <a:solidFill>
              <a:srgbClr val="3366FF"/>
            </a:solidFill>
            <a:round/>
            <a:headEnd type="none" w="sm" len="sm"/>
            <a:tailEnd type="none" w="sm" len="sm"/>
          </a:ln>
          <a:extLst>
            <a:ext uri="{909E8E84-426E-40DD-AFC4-6F175D3DCCD1}">
              <a14:hiddenFill xmlns:a14="http://schemas.microsoft.com/office/drawing/2010/main">
                <a:noFill/>
              </a14:hiddenFill>
            </a:ext>
          </a:extLst>
        </p:spPr>
      </p:cxnSp>
      <p:grpSp>
        <p:nvGrpSpPr>
          <p:cNvPr id="40" name="组合 39"/>
          <p:cNvGrpSpPr/>
          <p:nvPr/>
        </p:nvGrpSpPr>
        <p:grpSpPr>
          <a:xfrm>
            <a:off x="1817595" y="2911470"/>
            <a:ext cx="2201593" cy="2708907"/>
            <a:chOff x="889340" y="3329930"/>
            <a:chExt cx="2201593" cy="2708907"/>
          </a:xfrm>
        </p:grpSpPr>
        <p:sp>
          <p:nvSpPr>
            <p:cNvPr id="41" name="矩形 40"/>
            <p:cNvSpPr/>
            <p:nvPr/>
          </p:nvSpPr>
          <p:spPr bwMode="auto">
            <a:xfrm>
              <a:off x="2361414" y="3329930"/>
              <a:ext cx="718959" cy="533927"/>
            </a:xfrm>
            <a:prstGeom prst="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sp>
          <p:nvSpPr>
            <p:cNvPr id="42" name="矩形 41"/>
            <p:cNvSpPr/>
            <p:nvPr/>
          </p:nvSpPr>
          <p:spPr bwMode="auto">
            <a:xfrm>
              <a:off x="2371974" y="4686498"/>
              <a:ext cx="718959" cy="532831"/>
            </a:xfrm>
            <a:prstGeom prst="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cxnSp>
          <p:nvCxnSpPr>
            <p:cNvPr id="43" name="直接箭头连接符 42"/>
            <p:cNvCxnSpPr/>
            <p:nvPr/>
          </p:nvCxnSpPr>
          <p:spPr bwMode="auto">
            <a:xfrm flipH="1">
              <a:off x="1496616" y="3863857"/>
              <a:ext cx="926711" cy="1869399"/>
            </a:xfrm>
            <a:prstGeom prst="straightConnector1">
              <a:avLst/>
            </a:prstGeom>
            <a:solidFill>
              <a:schemeClr val="bg2"/>
            </a:solidFill>
            <a:ln w="57150"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p:nvPr/>
          </p:nvCxnSpPr>
          <p:spPr bwMode="auto">
            <a:xfrm flipH="1">
              <a:off x="1597227" y="5227836"/>
              <a:ext cx="774747" cy="472447"/>
            </a:xfrm>
            <a:prstGeom prst="straightConnector1">
              <a:avLst/>
            </a:prstGeom>
            <a:solidFill>
              <a:schemeClr val="bg2"/>
            </a:solidFill>
            <a:ln w="57150"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文本框 44"/>
            <p:cNvSpPr txBox="1"/>
            <p:nvPr/>
          </p:nvSpPr>
          <p:spPr>
            <a:xfrm>
              <a:off x="889340" y="5700283"/>
              <a:ext cx="800219" cy="338554"/>
            </a:xfrm>
            <a:prstGeom prst="rect">
              <a:avLst/>
            </a:prstGeom>
            <a:noFill/>
            <a:ln w="38100">
              <a:solidFill>
                <a:srgbClr val="FFC000"/>
              </a:solidFill>
            </a:ln>
          </p:spPr>
          <p:txBody>
            <a:bodyPr wrap="none" rtlCol="0">
              <a:spAutoFit/>
            </a:bodyPr>
            <a:lstStyle/>
            <a:p>
              <a:r>
                <a:rPr lang="zh-CN" altLang="en-US" sz="1600" dirty="0"/>
                <a:t>符号位</a:t>
              </a:r>
            </a:p>
          </p:txBody>
        </p:sp>
      </p:grpSp>
      <p:grpSp>
        <p:nvGrpSpPr>
          <p:cNvPr id="46" name="组合 45"/>
          <p:cNvGrpSpPr/>
          <p:nvPr/>
        </p:nvGrpSpPr>
        <p:grpSpPr>
          <a:xfrm>
            <a:off x="3207462" y="2853698"/>
            <a:ext cx="6908434" cy="2064521"/>
            <a:chOff x="2279207" y="3272158"/>
            <a:chExt cx="6908434" cy="2064521"/>
          </a:xfrm>
        </p:grpSpPr>
        <p:sp>
          <p:nvSpPr>
            <p:cNvPr id="47" name="矩形 46"/>
            <p:cNvSpPr/>
            <p:nvPr/>
          </p:nvSpPr>
          <p:spPr bwMode="auto">
            <a:xfrm>
              <a:off x="2279207" y="3272158"/>
              <a:ext cx="5592420" cy="684493"/>
            </a:xfrm>
            <a:prstGeom prst="rect">
              <a:avLst/>
            </a:prstGeom>
            <a:noFill/>
            <a:ln w="571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sp>
          <p:nvSpPr>
            <p:cNvPr id="48" name="矩形 47"/>
            <p:cNvSpPr/>
            <p:nvPr/>
          </p:nvSpPr>
          <p:spPr bwMode="auto">
            <a:xfrm>
              <a:off x="2279207" y="4550220"/>
              <a:ext cx="5592420" cy="786459"/>
            </a:xfrm>
            <a:prstGeom prst="rect">
              <a:avLst/>
            </a:prstGeom>
            <a:noFill/>
            <a:ln w="5715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cxnSp>
          <p:nvCxnSpPr>
            <p:cNvPr id="49" name="直接箭头连接符 48"/>
            <p:cNvCxnSpPr>
              <a:stCxn id="47" idx="3"/>
            </p:cNvCxnSpPr>
            <p:nvPr/>
          </p:nvCxnSpPr>
          <p:spPr bwMode="auto">
            <a:xfrm>
              <a:off x="7871627" y="3614405"/>
              <a:ext cx="537757" cy="534675"/>
            </a:xfrm>
            <a:prstGeom prst="straightConnector1">
              <a:avLst/>
            </a:prstGeom>
            <a:solidFill>
              <a:schemeClr val="bg2"/>
            </a:solidFill>
            <a:ln w="57150"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a:stCxn id="48" idx="3"/>
            </p:cNvCxnSpPr>
            <p:nvPr/>
          </p:nvCxnSpPr>
          <p:spPr bwMode="auto">
            <a:xfrm flipV="1">
              <a:off x="7871627" y="4189188"/>
              <a:ext cx="472439" cy="754262"/>
            </a:xfrm>
            <a:prstGeom prst="straightConnector1">
              <a:avLst/>
            </a:prstGeom>
            <a:solidFill>
              <a:schemeClr val="bg2"/>
            </a:solidFill>
            <a:ln w="57150"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p:cNvSpPr txBox="1"/>
            <p:nvPr/>
          </p:nvSpPr>
          <p:spPr>
            <a:xfrm>
              <a:off x="8387422" y="3896799"/>
              <a:ext cx="800219" cy="338554"/>
            </a:xfrm>
            <a:prstGeom prst="rect">
              <a:avLst/>
            </a:prstGeom>
            <a:noFill/>
            <a:ln w="57150">
              <a:solidFill>
                <a:srgbClr val="92D050"/>
              </a:solidFill>
            </a:ln>
          </p:spPr>
          <p:txBody>
            <a:bodyPr wrap="none" rtlCol="0">
              <a:spAutoFit/>
            </a:bodyPr>
            <a:lstStyle/>
            <a:p>
              <a:r>
                <a:rPr lang="zh-CN" altLang="en-US" sz="1600" dirty="0"/>
                <a:t>机器数</a:t>
              </a:r>
            </a:p>
          </p:txBody>
        </p:sp>
      </p:grpSp>
      <p:grpSp>
        <p:nvGrpSpPr>
          <p:cNvPr id="52" name="组合 51"/>
          <p:cNvGrpSpPr/>
          <p:nvPr/>
        </p:nvGrpSpPr>
        <p:grpSpPr>
          <a:xfrm>
            <a:off x="1524000" y="2359668"/>
            <a:ext cx="3047679" cy="1616751"/>
            <a:chOff x="595745" y="2778128"/>
            <a:chExt cx="3047679" cy="1616751"/>
          </a:xfrm>
        </p:grpSpPr>
        <p:sp>
          <p:nvSpPr>
            <p:cNvPr id="53" name="矩形 52"/>
            <p:cNvSpPr/>
            <p:nvPr/>
          </p:nvSpPr>
          <p:spPr bwMode="auto">
            <a:xfrm>
              <a:off x="2361414" y="2778128"/>
              <a:ext cx="1223434" cy="417005"/>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sp>
          <p:nvSpPr>
            <p:cNvPr id="54" name="矩形 53"/>
            <p:cNvSpPr/>
            <p:nvPr/>
          </p:nvSpPr>
          <p:spPr bwMode="auto">
            <a:xfrm>
              <a:off x="2371974" y="3977874"/>
              <a:ext cx="1271450" cy="417005"/>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cxnSp>
          <p:nvCxnSpPr>
            <p:cNvPr id="55" name="直接箭头连接符 54"/>
            <p:cNvCxnSpPr/>
            <p:nvPr/>
          </p:nvCxnSpPr>
          <p:spPr bwMode="auto">
            <a:xfrm flipH="1">
              <a:off x="1604296" y="2960037"/>
              <a:ext cx="745771" cy="503020"/>
            </a:xfrm>
            <a:prstGeom prst="straightConnector1">
              <a:avLst/>
            </a:prstGeom>
            <a:solidFill>
              <a:schemeClr val="bg2"/>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54" idx="1"/>
            </p:cNvCxnSpPr>
            <p:nvPr/>
          </p:nvCxnSpPr>
          <p:spPr bwMode="auto">
            <a:xfrm flipH="1" flipV="1">
              <a:off x="1602823" y="3463057"/>
              <a:ext cx="769151" cy="723320"/>
            </a:xfrm>
            <a:prstGeom prst="straightConnector1">
              <a:avLst/>
            </a:prstGeom>
            <a:solidFill>
              <a:schemeClr val="bg2"/>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595745" y="3154183"/>
              <a:ext cx="595035" cy="338554"/>
            </a:xfrm>
            <a:prstGeom prst="rect">
              <a:avLst/>
            </a:prstGeom>
            <a:noFill/>
            <a:ln w="57150">
              <a:solidFill>
                <a:srgbClr val="FF0000"/>
              </a:solidFill>
            </a:ln>
          </p:spPr>
          <p:txBody>
            <a:bodyPr wrap="none" rtlCol="0">
              <a:spAutoFit/>
            </a:bodyPr>
            <a:lstStyle/>
            <a:p>
              <a:r>
                <a:rPr lang="zh-CN" altLang="en-US" sz="1600" dirty="0"/>
                <a:t>真值</a:t>
              </a:r>
            </a:p>
          </p:txBody>
        </p:sp>
      </p:grpSp>
      <p:grpSp>
        <p:nvGrpSpPr>
          <p:cNvPr id="59" name="组合 58"/>
          <p:cNvGrpSpPr/>
          <p:nvPr/>
        </p:nvGrpSpPr>
        <p:grpSpPr>
          <a:xfrm>
            <a:off x="4089387" y="2906691"/>
            <a:ext cx="6005929" cy="1910153"/>
            <a:chOff x="3161132" y="3325151"/>
            <a:chExt cx="6005929" cy="1910153"/>
          </a:xfrm>
        </p:grpSpPr>
        <p:sp>
          <p:nvSpPr>
            <p:cNvPr id="60" name="矩形 59"/>
            <p:cNvSpPr/>
            <p:nvPr/>
          </p:nvSpPr>
          <p:spPr bwMode="auto">
            <a:xfrm>
              <a:off x="3161133" y="3325151"/>
              <a:ext cx="4474191" cy="533927"/>
            </a:xfrm>
            <a:prstGeom prst="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sp>
          <p:nvSpPr>
            <p:cNvPr id="61" name="矩形 60"/>
            <p:cNvSpPr/>
            <p:nvPr/>
          </p:nvSpPr>
          <p:spPr bwMode="auto">
            <a:xfrm>
              <a:off x="3161132" y="4701377"/>
              <a:ext cx="4474191" cy="533927"/>
            </a:xfrm>
            <a:prstGeom prst="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Tx/>
                <a:buSzTx/>
                <a:buFontTx/>
                <a:buNone/>
              </a:pPr>
              <a:endParaRPr kumimoji="0" lang="zh-CN" altLang="en-US" sz="16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cxnSp>
          <p:nvCxnSpPr>
            <p:cNvPr id="62" name="直接箭头连接符 61"/>
            <p:cNvCxnSpPr/>
            <p:nvPr/>
          </p:nvCxnSpPr>
          <p:spPr bwMode="auto">
            <a:xfrm flipV="1">
              <a:off x="7653909" y="4996883"/>
              <a:ext cx="621493" cy="313"/>
            </a:xfrm>
            <a:prstGeom prst="straightConnector1">
              <a:avLst/>
            </a:prstGeom>
            <a:solidFill>
              <a:schemeClr val="bg2"/>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箭头连接符 62"/>
            <p:cNvCxnSpPr/>
            <p:nvPr/>
          </p:nvCxnSpPr>
          <p:spPr bwMode="auto">
            <a:xfrm>
              <a:off x="7551395" y="3842962"/>
              <a:ext cx="792671" cy="1133362"/>
            </a:xfrm>
            <a:prstGeom prst="straightConnector1">
              <a:avLst/>
            </a:prstGeom>
            <a:solidFill>
              <a:schemeClr val="bg2"/>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63"/>
            <p:cNvSpPr txBox="1"/>
            <p:nvPr/>
          </p:nvSpPr>
          <p:spPr>
            <a:xfrm>
              <a:off x="8366842" y="4789176"/>
              <a:ext cx="800219" cy="338554"/>
            </a:xfrm>
            <a:prstGeom prst="rect">
              <a:avLst/>
            </a:prstGeom>
            <a:noFill/>
            <a:ln w="57150">
              <a:solidFill>
                <a:schemeClr val="tx1"/>
              </a:solidFill>
            </a:ln>
          </p:spPr>
          <p:txBody>
            <a:bodyPr wrap="none" rtlCol="0">
              <a:spAutoFit/>
            </a:bodyPr>
            <a:lstStyle/>
            <a:p>
              <a:r>
                <a:rPr lang="zh-CN" altLang="en-US" sz="1600" dirty="0"/>
                <a:t>绝对值</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kumimoji="1" lang="zh-CN" altLang="en-US" sz="3600" dirty="0">
                <a:latin typeface="华文楷体" panose="02010600040101010101" pitchFamily="2" charset="-122"/>
                <a:ea typeface="华文楷体" panose="02010600040101010101" pitchFamily="2" charset="-122"/>
              </a:rPr>
              <a:t>数的反码表示</a:t>
            </a:r>
            <a:endParaRPr kumimoji="0" lang="en-US" altLang="zh-CN" sz="3600" b="0"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Rectangle 4"/>
          <p:cNvSpPr>
            <a:spLocks noChangeArrowheads="1"/>
          </p:cNvSpPr>
          <p:nvPr/>
        </p:nvSpPr>
        <p:spPr bwMode="auto">
          <a:xfrm>
            <a:off x="1244043" y="1188065"/>
            <a:ext cx="1547813" cy="47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522" tIns="36116" rIns="73522" bIns="73522"/>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lang="zh-CN" altLang="en-US" sz="3200" b="1" dirty="0">
                <a:latin typeface="华文仿宋" panose="02010600040101010101" pitchFamily="2" charset="-122"/>
                <a:ea typeface="华文仿宋" panose="02010600040101010101" pitchFamily="2" charset="-122"/>
              </a:rPr>
              <a:t>定义</a:t>
            </a:r>
          </a:p>
        </p:txBody>
      </p:sp>
      <p:sp>
        <p:nvSpPr>
          <p:cNvPr id="12" name="Text Box 5"/>
          <p:cNvSpPr txBox="1">
            <a:spLocks noChangeArrowheads="1"/>
          </p:cNvSpPr>
          <p:nvPr/>
        </p:nvSpPr>
        <p:spPr bwMode="auto">
          <a:xfrm>
            <a:off x="2930911" y="1386735"/>
            <a:ext cx="1423988" cy="5847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FF0000"/>
                </a:solidFill>
                <a:latin typeface="华文仿宋" panose="02010600040101010101" pitchFamily="2" charset="-122"/>
                <a:ea typeface="华文仿宋" panose="02010600040101010101" pitchFamily="2" charset="-122"/>
              </a:rPr>
              <a:t>[X]</a:t>
            </a:r>
            <a:r>
              <a:rPr lang="zh-CN" altLang="en-US" sz="3200" b="1" baseline="-25000" dirty="0">
                <a:solidFill>
                  <a:srgbClr val="FF0000"/>
                </a:solidFill>
                <a:latin typeface="华文仿宋" panose="02010600040101010101" pitchFamily="2" charset="-122"/>
                <a:ea typeface="华文仿宋" panose="02010600040101010101" pitchFamily="2" charset="-122"/>
              </a:rPr>
              <a:t>反</a:t>
            </a:r>
            <a:r>
              <a:rPr lang="en-US" altLang="zh-CN" sz="3200" b="1" dirty="0">
                <a:solidFill>
                  <a:srgbClr val="FF0000"/>
                </a:solidFill>
                <a:latin typeface="华文仿宋" panose="02010600040101010101" pitchFamily="2" charset="-122"/>
                <a:ea typeface="华文仿宋" panose="02010600040101010101" pitchFamily="2" charset="-122"/>
              </a:rPr>
              <a:t>=</a:t>
            </a:r>
          </a:p>
        </p:txBody>
      </p:sp>
      <p:sp>
        <p:nvSpPr>
          <p:cNvPr id="13" name="AutoShape 6"/>
          <p:cNvSpPr/>
          <p:nvPr/>
        </p:nvSpPr>
        <p:spPr bwMode="auto">
          <a:xfrm>
            <a:off x="4354899" y="1324822"/>
            <a:ext cx="309563" cy="804863"/>
          </a:xfrm>
          <a:prstGeom prst="leftBrace">
            <a:avLst>
              <a:gd name="adj1" fmla="val 21667"/>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3200" b="1">
              <a:solidFill>
                <a:srgbClr val="FF0000"/>
              </a:solidFill>
              <a:latin typeface="华文仿宋" panose="02010600040101010101" pitchFamily="2" charset="-122"/>
              <a:ea typeface="华文仿宋" panose="02010600040101010101" pitchFamily="2" charset="-122"/>
            </a:endParaRPr>
          </a:p>
        </p:txBody>
      </p:sp>
      <p:sp>
        <p:nvSpPr>
          <p:cNvPr id="15" name="Text Box 7"/>
          <p:cNvSpPr txBox="1">
            <a:spLocks noChangeArrowheads="1"/>
          </p:cNvSpPr>
          <p:nvPr/>
        </p:nvSpPr>
        <p:spPr bwMode="auto">
          <a:xfrm>
            <a:off x="4664460" y="1218172"/>
            <a:ext cx="5878386" cy="5847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FF0000"/>
                </a:solidFill>
                <a:latin typeface="华文仿宋" panose="02010600040101010101" pitchFamily="2" charset="-122"/>
                <a:ea typeface="华文仿宋" panose="02010600040101010101" pitchFamily="2" charset="-122"/>
              </a:rPr>
              <a:t>X		,	  0 ≤ x </a:t>
            </a:r>
            <a:r>
              <a:rPr lang="zh-CN" altLang="en-US" sz="3200" b="1" dirty="0">
                <a:solidFill>
                  <a:srgbClr val="FF0000"/>
                </a:solidFill>
                <a:latin typeface="华文仿宋" panose="02010600040101010101" pitchFamily="2" charset="-122"/>
                <a:ea typeface="华文仿宋" panose="02010600040101010101" pitchFamily="2" charset="-122"/>
              </a:rPr>
              <a:t>＜ </a:t>
            </a:r>
            <a:r>
              <a:rPr lang="en-US" altLang="zh-CN" sz="3200" b="1" dirty="0">
                <a:solidFill>
                  <a:srgbClr val="FF0000"/>
                </a:solidFill>
                <a:latin typeface="华文仿宋" panose="02010600040101010101" pitchFamily="2" charset="-122"/>
                <a:ea typeface="华文仿宋" panose="02010600040101010101" pitchFamily="2" charset="-122"/>
              </a:rPr>
              <a:t>2 </a:t>
            </a:r>
            <a:r>
              <a:rPr lang="en-US" altLang="zh-CN" sz="3200" b="1" baseline="30000" dirty="0">
                <a:solidFill>
                  <a:srgbClr val="FF0000"/>
                </a:solidFill>
                <a:latin typeface="华文仿宋" panose="02010600040101010101" pitchFamily="2" charset="-122"/>
                <a:ea typeface="华文仿宋" panose="02010600040101010101" pitchFamily="2" charset="-122"/>
              </a:rPr>
              <a:t>n-1</a:t>
            </a:r>
            <a:endParaRPr lang="en-US" altLang="zh-CN" sz="3200" b="1" dirty="0">
              <a:solidFill>
                <a:srgbClr val="FF0000"/>
              </a:solidFill>
              <a:latin typeface="华文仿宋" panose="02010600040101010101" pitchFamily="2" charset="-122"/>
              <a:ea typeface="华文仿宋" panose="02010600040101010101" pitchFamily="2" charset="-122"/>
            </a:endParaRPr>
          </a:p>
        </p:txBody>
      </p:sp>
      <p:sp>
        <p:nvSpPr>
          <p:cNvPr id="16" name="Text Box 8"/>
          <p:cNvSpPr txBox="1">
            <a:spLocks noChangeArrowheads="1"/>
          </p:cNvSpPr>
          <p:nvPr/>
        </p:nvSpPr>
        <p:spPr bwMode="auto">
          <a:xfrm>
            <a:off x="4664460" y="1696297"/>
            <a:ext cx="5692651" cy="5847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FF0000"/>
                </a:solidFill>
                <a:latin typeface="华文仿宋" panose="02010600040101010101" pitchFamily="2" charset="-122"/>
                <a:ea typeface="华文仿宋" panose="02010600040101010101" pitchFamily="2" charset="-122"/>
              </a:rPr>
              <a:t>2 </a:t>
            </a:r>
            <a:r>
              <a:rPr lang="en-US" altLang="zh-CN" sz="3200" b="1" baseline="30000" dirty="0">
                <a:solidFill>
                  <a:srgbClr val="FF0000"/>
                </a:solidFill>
                <a:latin typeface="华文仿宋" panose="02010600040101010101" pitchFamily="2" charset="-122"/>
                <a:ea typeface="华文仿宋" panose="02010600040101010101" pitchFamily="2" charset="-122"/>
              </a:rPr>
              <a:t>n</a:t>
            </a:r>
            <a:r>
              <a:rPr lang="en-US" altLang="zh-CN" sz="3200" b="1" dirty="0">
                <a:solidFill>
                  <a:srgbClr val="FF0000"/>
                </a:solidFill>
                <a:latin typeface="华文仿宋" panose="02010600040101010101" pitchFamily="2" charset="-122"/>
                <a:ea typeface="华文仿宋" panose="02010600040101010101" pitchFamily="2" charset="-122"/>
              </a:rPr>
              <a:t> -|X|-1  ,         -2 </a:t>
            </a:r>
            <a:r>
              <a:rPr lang="en-US" altLang="zh-CN" sz="3200" b="1" baseline="30000" dirty="0">
                <a:solidFill>
                  <a:srgbClr val="FF0000"/>
                </a:solidFill>
                <a:latin typeface="华文仿宋" panose="02010600040101010101" pitchFamily="2" charset="-122"/>
                <a:ea typeface="华文仿宋" panose="02010600040101010101" pitchFamily="2" charset="-122"/>
              </a:rPr>
              <a:t>n-1</a:t>
            </a:r>
            <a:r>
              <a:rPr lang="zh-CN" altLang="en-US" sz="3200" b="1" dirty="0">
                <a:solidFill>
                  <a:srgbClr val="FF0000"/>
                </a:solidFill>
                <a:latin typeface="华文仿宋" panose="02010600040101010101" pitchFamily="2" charset="-122"/>
                <a:ea typeface="华文仿宋" panose="02010600040101010101" pitchFamily="2" charset="-122"/>
              </a:rPr>
              <a:t> </a:t>
            </a:r>
            <a:r>
              <a:rPr lang="en-US" altLang="zh-CN" sz="3200" b="1" dirty="0">
                <a:solidFill>
                  <a:srgbClr val="FF0000"/>
                </a:solidFill>
                <a:latin typeface="华文仿宋" panose="02010600040101010101" pitchFamily="2" charset="-122"/>
                <a:ea typeface="华文仿宋" panose="02010600040101010101" pitchFamily="2" charset="-122"/>
              </a:rPr>
              <a:t>&lt; x ≤ 0</a:t>
            </a:r>
          </a:p>
        </p:txBody>
      </p:sp>
      <p:sp>
        <p:nvSpPr>
          <p:cNvPr id="17" name="Text Box 9"/>
          <p:cNvSpPr txBox="1">
            <a:spLocks noChangeArrowheads="1"/>
          </p:cNvSpPr>
          <p:nvPr/>
        </p:nvSpPr>
        <p:spPr bwMode="auto">
          <a:xfrm>
            <a:off x="2824280" y="2772460"/>
            <a:ext cx="54615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华文仿宋" panose="02010600040101010101" pitchFamily="2" charset="-122"/>
                <a:ea typeface="华文仿宋" panose="02010600040101010101" pitchFamily="2" charset="-122"/>
              </a:rPr>
              <a:t>其中：</a:t>
            </a:r>
            <a:r>
              <a:rPr lang="en-US" altLang="zh-CN" sz="2800" b="1" dirty="0">
                <a:latin typeface="华文仿宋" panose="02010600040101010101" pitchFamily="2" charset="-122"/>
                <a:ea typeface="华文仿宋" panose="02010600040101010101" pitchFamily="2" charset="-122"/>
              </a:rPr>
              <a:t>n</a:t>
            </a:r>
            <a:r>
              <a:rPr lang="zh-CN" altLang="en-US" sz="2800" b="1" dirty="0">
                <a:latin typeface="华文仿宋" panose="02010600040101010101" pitchFamily="2" charset="-122"/>
                <a:ea typeface="华文仿宋" panose="02010600040101010101" pitchFamily="2" charset="-122"/>
              </a:rPr>
              <a:t>为二进制的位数</a:t>
            </a:r>
          </a:p>
        </p:txBody>
      </p:sp>
      <p:sp>
        <p:nvSpPr>
          <p:cNvPr id="18" name="Text Box 10"/>
          <p:cNvSpPr txBox="1">
            <a:spLocks noChangeArrowheads="1"/>
          </p:cNvSpPr>
          <p:nvPr/>
        </p:nvSpPr>
        <p:spPr bwMode="auto">
          <a:xfrm>
            <a:off x="2824280" y="3491859"/>
            <a:ext cx="3694564"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800" b="1" dirty="0">
                <a:latin typeface="华文仿宋" panose="02010600040101010101" pitchFamily="2" charset="-122"/>
                <a:ea typeface="华文仿宋" panose="02010600040101010101" pitchFamily="2" charset="-122"/>
              </a:rPr>
              <a:t>反码的表示范围：</a:t>
            </a:r>
            <a:endParaRPr lang="zh-CN" altLang="en-US" sz="2800" dirty="0">
              <a:latin typeface="华文仿宋" panose="02010600040101010101" pitchFamily="2" charset="-122"/>
              <a:ea typeface="华文仿宋" panose="02010600040101010101" pitchFamily="2" charset="-122"/>
            </a:endParaRPr>
          </a:p>
        </p:txBody>
      </p:sp>
      <p:sp>
        <p:nvSpPr>
          <p:cNvPr id="19" name="Text Box 11"/>
          <p:cNvSpPr txBox="1">
            <a:spLocks noChangeArrowheads="1"/>
          </p:cNvSpPr>
          <p:nvPr/>
        </p:nvSpPr>
        <p:spPr bwMode="auto">
          <a:xfrm>
            <a:off x="5797114" y="3491858"/>
            <a:ext cx="4176464" cy="56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800" b="1" dirty="0">
                <a:solidFill>
                  <a:srgbClr val="FF0000"/>
                </a:solidFill>
                <a:latin typeface="华文仿宋" panose="02010600040101010101" pitchFamily="2" charset="-122"/>
                <a:ea typeface="华文仿宋" panose="02010600040101010101" pitchFamily="2" charset="-122"/>
              </a:rPr>
              <a:t>–( 2 </a:t>
            </a:r>
            <a:r>
              <a:rPr lang="en-US" altLang="zh-CN" sz="2800" b="1" baseline="30000" dirty="0">
                <a:solidFill>
                  <a:srgbClr val="FF0000"/>
                </a:solidFill>
                <a:latin typeface="华文仿宋" panose="02010600040101010101" pitchFamily="2" charset="-122"/>
                <a:ea typeface="华文仿宋" panose="02010600040101010101" pitchFamily="2" charset="-122"/>
              </a:rPr>
              <a:t>n–1</a:t>
            </a:r>
            <a:r>
              <a:rPr lang="en-US" altLang="zh-CN" sz="2800" b="1" dirty="0">
                <a:solidFill>
                  <a:srgbClr val="FF0000"/>
                </a:solidFill>
                <a:latin typeface="华文仿宋" panose="02010600040101010101" pitchFamily="2" charset="-122"/>
                <a:ea typeface="华文仿宋" panose="02010600040101010101" pitchFamily="2" charset="-122"/>
              </a:rPr>
              <a:t>–1) ~ ( 2 </a:t>
            </a:r>
            <a:r>
              <a:rPr lang="en-US" altLang="zh-CN" sz="2800" b="1" baseline="30000" dirty="0">
                <a:solidFill>
                  <a:srgbClr val="FF0000"/>
                </a:solidFill>
                <a:latin typeface="华文仿宋" panose="02010600040101010101" pitchFamily="2" charset="-122"/>
                <a:ea typeface="华文仿宋" panose="02010600040101010101" pitchFamily="2" charset="-122"/>
              </a:rPr>
              <a:t>n–1</a:t>
            </a:r>
            <a:r>
              <a:rPr lang="en-US" altLang="zh-CN" sz="2800" b="1" dirty="0">
                <a:solidFill>
                  <a:srgbClr val="FF0000"/>
                </a:solidFill>
                <a:latin typeface="华文仿宋" panose="02010600040101010101" pitchFamily="2" charset="-122"/>
                <a:ea typeface="华文仿宋" panose="02010600040101010101" pitchFamily="2" charset="-122"/>
              </a:rPr>
              <a:t>–1)</a:t>
            </a:r>
          </a:p>
        </p:txBody>
      </p:sp>
      <p:sp>
        <p:nvSpPr>
          <p:cNvPr id="20" name="Text Box 24"/>
          <p:cNvSpPr txBox="1">
            <a:spLocks noChangeArrowheads="1"/>
          </p:cNvSpPr>
          <p:nvPr/>
        </p:nvSpPr>
        <p:spPr bwMode="auto">
          <a:xfrm>
            <a:off x="1269366" y="4081685"/>
            <a:ext cx="9273480"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en-US" altLang="zh-CN" sz="2800" b="1" dirty="0">
                <a:latin typeface="华文仿宋" panose="02010600040101010101" pitchFamily="2" charset="-122"/>
                <a:ea typeface="华文仿宋" panose="02010600040101010101" pitchFamily="2" charset="-122"/>
              </a:rPr>
              <a:t>   </a:t>
            </a:r>
            <a:r>
              <a:rPr lang="zh-CN" altLang="en-US" sz="2800" b="1" dirty="0">
                <a:latin typeface="华文仿宋" panose="02010600040101010101" pitchFamily="2" charset="-122"/>
                <a:ea typeface="华文仿宋" panose="02010600040101010101" pitchFamily="2" charset="-122"/>
              </a:rPr>
              <a:t>求反码的方法</a:t>
            </a:r>
            <a:r>
              <a:rPr lang="en-US" altLang="zh-CN" sz="2800" b="1" dirty="0">
                <a:latin typeface="华文仿宋" panose="02010600040101010101" pitchFamily="2" charset="-122"/>
                <a:ea typeface="华文仿宋" panose="02010600040101010101" pitchFamily="2" charset="-122"/>
              </a:rPr>
              <a:t>:</a:t>
            </a:r>
            <a:endParaRPr lang="zh-CN" altLang="en-US" sz="2800" b="1" dirty="0">
              <a:latin typeface="华文仿宋" panose="02010600040101010101" pitchFamily="2" charset="-122"/>
              <a:ea typeface="华文仿宋" panose="02010600040101010101" pitchFamily="2" charset="-122"/>
            </a:endParaRPr>
          </a:p>
          <a:p>
            <a:pPr lvl="2">
              <a:lnSpc>
                <a:spcPct val="110000"/>
              </a:lnSpc>
            </a:pPr>
            <a:r>
              <a:rPr lang="en-US" altLang="zh-CN" sz="2800" b="1" dirty="0">
                <a:latin typeface="华文仿宋" panose="02010600040101010101" pitchFamily="2" charset="-122"/>
                <a:ea typeface="华文仿宋" panose="02010600040101010101" pitchFamily="2" charset="-122"/>
              </a:rPr>
              <a:t> 1. </a:t>
            </a:r>
            <a:r>
              <a:rPr lang="zh-CN" altLang="en-US" sz="2800" b="1" dirty="0">
                <a:latin typeface="华文仿宋" panose="02010600040101010101" pitchFamily="2" charset="-122"/>
                <a:ea typeface="华文仿宋" panose="02010600040101010101" pitchFamily="2" charset="-122"/>
              </a:rPr>
              <a:t>根据定义求反码 </a:t>
            </a:r>
            <a:endParaRPr lang="zh-CN" altLang="en-US" sz="2800" b="1" i="1" baseline="-25000" dirty="0">
              <a:latin typeface="华文仿宋" panose="02010600040101010101" pitchFamily="2" charset="-122"/>
              <a:ea typeface="华文仿宋" panose="02010600040101010101" pitchFamily="2" charset="-122"/>
            </a:endParaRPr>
          </a:p>
          <a:p>
            <a:pPr lvl="2">
              <a:lnSpc>
                <a:spcPct val="110000"/>
              </a:lnSpc>
            </a:pPr>
            <a:r>
              <a:rPr lang="zh-CN" altLang="en-US" sz="2800" b="1" dirty="0">
                <a:latin typeface="华文仿宋" panose="02010600040101010101" pitchFamily="2" charset="-122"/>
                <a:ea typeface="华文仿宋" panose="02010600040101010101" pitchFamily="2" charset="-122"/>
              </a:rPr>
              <a:t> </a:t>
            </a:r>
            <a:r>
              <a:rPr lang="en-US" altLang="zh-CN" sz="2800" b="1" dirty="0">
                <a:latin typeface="华文仿宋" panose="02010600040101010101" pitchFamily="2" charset="-122"/>
                <a:ea typeface="华文仿宋" panose="02010600040101010101" pitchFamily="2" charset="-122"/>
              </a:rPr>
              <a:t>2. </a:t>
            </a:r>
            <a:r>
              <a:rPr lang="zh-CN" altLang="en-US" sz="2800" b="1" dirty="0">
                <a:latin typeface="华文仿宋" panose="02010600040101010101" pitchFamily="2" charset="-122"/>
                <a:ea typeface="华文仿宋" panose="02010600040101010101" pitchFamily="2" charset="-122"/>
              </a:rPr>
              <a:t>正数的反码与其原码表示相同；负数的反码，是把原码除符号位以外，按位取反，</a:t>
            </a:r>
            <a:r>
              <a:rPr lang="en-US" altLang="zh-CN" sz="2800" b="1" dirty="0">
                <a:latin typeface="华文仿宋" panose="02010600040101010101" pitchFamily="2" charset="-122"/>
                <a:ea typeface="华文仿宋" panose="02010600040101010101" pitchFamily="2" charset="-122"/>
              </a:rPr>
              <a:t>0</a:t>
            </a:r>
            <a:r>
              <a:rPr lang="zh-CN" altLang="en-US" sz="2800" b="1" dirty="0">
                <a:latin typeface="华文仿宋" panose="02010600040101010101" pitchFamily="2" charset="-122"/>
                <a:ea typeface="华文仿宋" panose="02010600040101010101" pitchFamily="2" charset="-122"/>
              </a:rPr>
              <a:t>变为</a:t>
            </a:r>
            <a:r>
              <a:rPr lang="en-US" altLang="zh-CN" sz="2800" b="1" dirty="0">
                <a:latin typeface="华文仿宋" panose="02010600040101010101" pitchFamily="2" charset="-122"/>
                <a:ea typeface="华文仿宋" panose="02010600040101010101" pitchFamily="2" charset="-122"/>
              </a:rPr>
              <a:t>1,1</a:t>
            </a:r>
            <a:r>
              <a:rPr lang="zh-CN" altLang="en-US" sz="2800" b="1" dirty="0">
                <a:latin typeface="华文仿宋" panose="02010600040101010101" pitchFamily="2" charset="-122"/>
                <a:ea typeface="华文仿宋" panose="02010600040101010101" pitchFamily="2" charset="-122"/>
              </a:rPr>
              <a:t>变为</a:t>
            </a:r>
            <a:r>
              <a:rPr lang="en-US" altLang="zh-CN" sz="2800" b="1" dirty="0">
                <a:latin typeface="华文仿宋" panose="02010600040101010101" pitchFamily="2" charset="-122"/>
                <a:ea typeface="华文仿宋" panose="02010600040101010101" pitchFamily="2" charset="-122"/>
              </a:rPr>
              <a:t>0</a:t>
            </a:r>
            <a:endParaRPr lang="zh-CN" altLang="en-US" sz="2800" dirty="0">
              <a:latin typeface="华文仿宋" panose="02010600040101010101" pitchFamily="2" charset="-122"/>
              <a:ea typeface="华文仿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5" grpId="0"/>
      <p:bldP spid="16" grpId="0"/>
      <p:bldP spid="17" grpId="0"/>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计算思维</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21" name="Rectangle 4"/>
          <p:cNvSpPr>
            <a:spLocks noChangeArrowheads="1"/>
          </p:cNvSpPr>
          <p:nvPr/>
        </p:nvSpPr>
        <p:spPr bwMode="auto">
          <a:xfrm>
            <a:off x="1820863" y="1032843"/>
            <a:ext cx="8678863" cy="585788"/>
          </a:xfrm>
          <a:prstGeom prst="rect">
            <a:avLst/>
          </a:prstGeom>
          <a:solidFill>
            <a:schemeClr val="accent5">
              <a:lumMod val="20000"/>
              <a:lumOff val="80000"/>
            </a:schemeClr>
          </a:solidFill>
          <a:ln w="9525">
            <a:noFill/>
            <a:miter lim="800000"/>
          </a:ln>
        </p:spPr>
        <p:txBody>
          <a:bodyPr>
            <a:spAutoFit/>
          </a:bodyPr>
          <a:lstStyle/>
          <a:p>
            <a:pPr marL="0" marR="0" lvl="0" indent="269875" algn="just" defTabSz="914400" rtl="0" eaLnBrk="0" fontAlgn="base" latinLnBrk="0" hangingPunct="0">
              <a:lnSpc>
                <a:spcPct val="100000"/>
              </a:lnSpc>
              <a:spcBef>
                <a:spcPct val="15000"/>
              </a:spcBef>
              <a:spcAft>
                <a:spcPct val="0"/>
              </a:spcAft>
              <a:buClrTx/>
              <a:buSzTx/>
              <a:buFontTx/>
              <a:buNone/>
              <a:defRPr/>
            </a:pPr>
            <a:r>
              <a:rPr kumimoji="1" lang="zh-CN" altLang="en-US" sz="3200" b="1" i="0" u="none" strike="noStrike" kern="1200" cap="none" spc="0" normalizeH="0" baseline="0" noProof="0" dirty="0">
                <a:ln>
                  <a:noFill/>
                </a:ln>
                <a:solidFill>
                  <a:srgbClr val="002060"/>
                </a:solidFill>
                <a:effectLst/>
                <a:uLnTx/>
                <a:uFillTx/>
                <a:latin typeface="楷体_GB2312" pitchFamily="49" charset="-122"/>
                <a:ea typeface="楷体_GB2312" pitchFamily="49" charset="-122"/>
                <a:cs typeface="+mn-cs"/>
              </a:rPr>
              <a:t>科学研究的三大方法是</a:t>
            </a:r>
            <a:r>
              <a:rPr kumimoji="1" lang="zh-CN" altLang="en-US" sz="3200" b="1"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理论、实验</a:t>
            </a:r>
            <a:r>
              <a:rPr kumimoji="1" lang="zh-CN" altLang="en-US" sz="3200" b="1" i="0" u="none" strike="noStrike" kern="1200" cap="none" spc="0" normalizeH="0" baseline="0" noProof="0" dirty="0">
                <a:ln>
                  <a:noFill/>
                </a:ln>
                <a:solidFill>
                  <a:srgbClr val="002060"/>
                </a:solidFill>
                <a:effectLst/>
                <a:uLnTx/>
                <a:uFillTx/>
                <a:latin typeface="楷体_GB2312" pitchFamily="49" charset="-122"/>
                <a:ea typeface="楷体_GB2312" pitchFamily="49" charset="-122"/>
                <a:cs typeface="+mn-cs"/>
              </a:rPr>
              <a:t>和</a:t>
            </a:r>
            <a:r>
              <a:rPr kumimoji="1" lang="zh-CN" altLang="en-US" sz="3200" b="1"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rPr>
              <a:t>计算</a:t>
            </a:r>
            <a:endParaRPr kumimoji="1" lang="en-US" altLang="zh-CN" sz="3200" b="1" i="0" u="none" strike="noStrike" kern="1200" cap="none" spc="0" normalizeH="0" baseline="0" noProof="0" dirty="0">
              <a:ln>
                <a:noFill/>
              </a:ln>
              <a:solidFill>
                <a:srgbClr val="0000FF"/>
              </a:solidFill>
              <a:effectLst/>
              <a:uLnTx/>
              <a:uFillTx/>
              <a:latin typeface="楷体_GB2312" pitchFamily="49" charset="-122"/>
              <a:ea typeface="楷体_GB2312" pitchFamily="49" charset="-122"/>
              <a:cs typeface="+mn-cs"/>
            </a:endParaRPr>
          </a:p>
        </p:txBody>
      </p:sp>
      <p:sp>
        <p:nvSpPr>
          <p:cNvPr id="22" name="AutoShape 8"/>
          <p:cNvSpPr/>
          <p:nvPr/>
        </p:nvSpPr>
        <p:spPr>
          <a:xfrm>
            <a:off x="2424113" y="2123455"/>
            <a:ext cx="295275" cy="2159000"/>
          </a:xfrm>
          <a:prstGeom prst="leftBrace">
            <a:avLst>
              <a:gd name="adj1" fmla="val 62726"/>
              <a:gd name="adj2" fmla="val 50000"/>
            </a:avLst>
          </a:prstGeom>
          <a:noFill/>
          <a:ln w="38100" cap="flat" cmpd="sng">
            <a:solidFill>
              <a:schemeClr val="tx1"/>
            </a:solidFill>
            <a:prstDash val="solid"/>
            <a:headEnd type="none" w="med" len="med"/>
            <a:tailEnd type="none" w="med" len="med"/>
          </a:ln>
        </p:spPr>
        <p:txBody>
          <a:bodyPr wrap="none" anchor="ctr" anchorCtr="0"/>
          <a:lstStyle/>
          <a:p>
            <a:pPr algn="ctr"/>
            <a:endParaRPr lang="zh-CN" altLang="en-US" sz="2400" b="1" dirty="0">
              <a:latin typeface="楷体_GB2312" pitchFamily="49" charset="-122"/>
              <a:ea typeface="楷体_GB2312" pitchFamily="49" charset="-122"/>
            </a:endParaRPr>
          </a:p>
        </p:txBody>
      </p:sp>
      <p:sp>
        <p:nvSpPr>
          <p:cNvPr id="23" name="Rectangle 9"/>
          <p:cNvSpPr/>
          <p:nvPr/>
        </p:nvSpPr>
        <p:spPr>
          <a:xfrm>
            <a:off x="2424113" y="1902793"/>
            <a:ext cx="7902575" cy="887412"/>
          </a:xfrm>
          <a:prstGeom prst="rect">
            <a:avLst/>
          </a:prstGeom>
          <a:noFill/>
          <a:ln w="9525">
            <a:noFill/>
          </a:ln>
        </p:spPr>
        <p:txBody>
          <a:bodyPr>
            <a:spAutoFit/>
          </a:bodyPr>
          <a:lstStyle/>
          <a:p>
            <a:pPr indent="269875">
              <a:spcBef>
                <a:spcPct val="15000"/>
              </a:spcBef>
            </a:pPr>
            <a:r>
              <a:rPr lang="zh-CN" altLang="en-US" sz="2400" b="1" dirty="0">
                <a:solidFill>
                  <a:srgbClr val="0000FF"/>
                </a:solidFill>
                <a:latin typeface="楷体_GB2312" pitchFamily="49" charset="-122"/>
                <a:ea typeface="楷体_GB2312" pitchFamily="49" charset="-122"/>
              </a:rPr>
              <a:t>理论思维（逻辑思维）</a:t>
            </a:r>
            <a:r>
              <a:rPr lang="zh-CN" altLang="en-US" sz="2400" b="1" dirty="0">
                <a:solidFill>
                  <a:srgbClr val="000066"/>
                </a:solidFill>
                <a:latin typeface="楷体_GB2312" pitchFamily="49" charset="-122"/>
                <a:ea typeface="楷体_GB2312" pitchFamily="49" charset="-122"/>
              </a:rPr>
              <a:t>特征：推理和演绎</a:t>
            </a:r>
          </a:p>
          <a:p>
            <a:pPr indent="269875">
              <a:spcBef>
                <a:spcPct val="15000"/>
              </a:spcBef>
            </a:pPr>
            <a:r>
              <a:rPr lang="zh-CN" altLang="en-US" sz="2400" b="1" dirty="0">
                <a:solidFill>
                  <a:srgbClr val="000066"/>
                </a:solidFill>
                <a:latin typeface="楷体_GB2312" pitchFamily="49" charset="-122"/>
                <a:ea typeface="楷体_GB2312" pitchFamily="49" charset="-122"/>
              </a:rPr>
              <a:t>                    </a:t>
            </a:r>
            <a:r>
              <a:rPr lang="zh-CN" altLang="en-US" sz="2400" b="1" dirty="0">
                <a:solidFill>
                  <a:srgbClr val="CC0099"/>
                </a:solidFill>
                <a:latin typeface="楷体_GB2312" pitchFamily="49" charset="-122"/>
                <a:ea typeface="楷体_GB2312" pitchFamily="49" charset="-122"/>
              </a:rPr>
              <a:t>代表学科：数学学科（推理）</a:t>
            </a:r>
            <a:r>
              <a:rPr lang="zh-CN" altLang="en-US" sz="2400" b="1" dirty="0">
                <a:latin typeface="楷体_GB2312" pitchFamily="49" charset="-122"/>
                <a:ea typeface="楷体_GB2312" pitchFamily="49" charset="-122"/>
              </a:rPr>
              <a:t> </a:t>
            </a:r>
            <a:endParaRPr lang="zh-CN" altLang="en-US" sz="2400" b="1" dirty="0">
              <a:solidFill>
                <a:srgbClr val="000066"/>
              </a:solidFill>
              <a:latin typeface="楷体_GB2312" pitchFamily="49" charset="-122"/>
              <a:ea typeface="楷体_GB2312" pitchFamily="49" charset="-122"/>
            </a:endParaRPr>
          </a:p>
        </p:txBody>
      </p:sp>
      <p:sp>
        <p:nvSpPr>
          <p:cNvPr id="24" name="Rectangle 10"/>
          <p:cNvSpPr/>
          <p:nvPr/>
        </p:nvSpPr>
        <p:spPr>
          <a:xfrm>
            <a:off x="2424113" y="2915618"/>
            <a:ext cx="7948612" cy="887412"/>
          </a:xfrm>
          <a:prstGeom prst="rect">
            <a:avLst/>
          </a:prstGeom>
          <a:noFill/>
          <a:ln w="9525">
            <a:noFill/>
          </a:ln>
        </p:spPr>
        <p:txBody>
          <a:bodyPr>
            <a:spAutoFit/>
          </a:bodyPr>
          <a:lstStyle/>
          <a:p>
            <a:pPr indent="269875">
              <a:spcBef>
                <a:spcPct val="15000"/>
              </a:spcBef>
            </a:pPr>
            <a:r>
              <a:rPr lang="zh-CN" altLang="en-US" sz="2400" b="1" dirty="0">
                <a:solidFill>
                  <a:srgbClr val="0000FF"/>
                </a:solidFill>
                <a:latin typeface="楷体_GB2312" pitchFamily="49" charset="-122"/>
                <a:ea typeface="楷体_GB2312" pitchFamily="49" charset="-122"/>
              </a:rPr>
              <a:t>实验思维（实证思维）</a:t>
            </a:r>
            <a:r>
              <a:rPr lang="zh-CN" altLang="en-US" sz="2400" b="1" dirty="0">
                <a:solidFill>
                  <a:srgbClr val="000066"/>
                </a:solidFill>
                <a:latin typeface="楷体_GB2312" pitchFamily="49" charset="-122"/>
                <a:ea typeface="楷体_GB2312" pitchFamily="49" charset="-122"/>
              </a:rPr>
              <a:t>特征：观察和总结自然规律</a:t>
            </a:r>
          </a:p>
          <a:p>
            <a:pPr indent="269875">
              <a:spcBef>
                <a:spcPct val="15000"/>
              </a:spcBef>
            </a:pPr>
            <a:r>
              <a:rPr lang="zh-CN" altLang="en-US" sz="2400" b="1" dirty="0">
                <a:solidFill>
                  <a:srgbClr val="000066"/>
                </a:solidFill>
                <a:latin typeface="楷体_GB2312" pitchFamily="49" charset="-122"/>
                <a:ea typeface="楷体_GB2312" pitchFamily="49" charset="-122"/>
              </a:rPr>
              <a:t>                    </a:t>
            </a:r>
            <a:r>
              <a:rPr lang="zh-CN" altLang="en-US" sz="2400" b="1" dirty="0">
                <a:solidFill>
                  <a:srgbClr val="CC0099"/>
                </a:solidFill>
                <a:latin typeface="楷体_GB2312" pitchFamily="49" charset="-122"/>
                <a:ea typeface="楷体_GB2312" pitchFamily="49" charset="-122"/>
              </a:rPr>
              <a:t>代表学科：物理学科（归纳）</a:t>
            </a:r>
          </a:p>
        </p:txBody>
      </p:sp>
      <p:sp>
        <p:nvSpPr>
          <p:cNvPr id="25" name="Rectangle 11"/>
          <p:cNvSpPr/>
          <p:nvPr/>
        </p:nvSpPr>
        <p:spPr>
          <a:xfrm>
            <a:off x="2424113" y="3925268"/>
            <a:ext cx="8243887" cy="887412"/>
          </a:xfrm>
          <a:prstGeom prst="rect">
            <a:avLst/>
          </a:prstGeom>
          <a:noFill/>
          <a:ln w="9525">
            <a:noFill/>
          </a:ln>
        </p:spPr>
        <p:txBody>
          <a:bodyPr>
            <a:spAutoFit/>
          </a:bodyPr>
          <a:lstStyle/>
          <a:p>
            <a:pPr indent="269875" eaLnBrk="1" hangingPunct="1">
              <a:spcBef>
                <a:spcPct val="15000"/>
              </a:spcBef>
            </a:pPr>
            <a:r>
              <a:rPr lang="zh-CN" altLang="en-US" sz="2400" b="1" dirty="0">
                <a:solidFill>
                  <a:srgbClr val="0000FF"/>
                </a:solidFill>
                <a:latin typeface="楷体_GB2312" pitchFamily="49" charset="-122"/>
                <a:ea typeface="楷体_GB2312" pitchFamily="49" charset="-122"/>
              </a:rPr>
              <a:t>计算思维（构造思维）</a:t>
            </a:r>
            <a:r>
              <a:rPr lang="zh-CN" altLang="en-US" sz="2400" b="1" dirty="0">
                <a:solidFill>
                  <a:srgbClr val="000066"/>
                </a:solidFill>
                <a:latin typeface="楷体_GB2312" pitchFamily="49" charset="-122"/>
                <a:ea typeface="楷体_GB2312" pitchFamily="49" charset="-122"/>
              </a:rPr>
              <a:t>特征：设计和构造</a:t>
            </a:r>
          </a:p>
          <a:p>
            <a:pPr indent="269875" eaLnBrk="1" hangingPunct="1">
              <a:spcBef>
                <a:spcPct val="15000"/>
              </a:spcBef>
            </a:pPr>
            <a:r>
              <a:rPr lang="zh-CN" altLang="en-US" sz="2400" b="1" dirty="0">
                <a:solidFill>
                  <a:srgbClr val="000066"/>
                </a:solidFill>
                <a:latin typeface="楷体_GB2312" pitchFamily="49" charset="-122"/>
                <a:ea typeface="楷体_GB2312" pitchFamily="49" charset="-122"/>
              </a:rPr>
              <a:t>                    </a:t>
            </a:r>
            <a:r>
              <a:rPr lang="zh-CN" altLang="en-US" sz="2400" b="1" dirty="0">
                <a:solidFill>
                  <a:srgbClr val="CC0099"/>
                </a:solidFill>
                <a:latin typeface="楷体_GB2312" pitchFamily="49" charset="-122"/>
                <a:ea typeface="楷体_GB2312" pitchFamily="49" charset="-122"/>
              </a:rPr>
              <a:t>代表学科：计算机学科（自动求解） </a:t>
            </a:r>
          </a:p>
        </p:txBody>
      </p:sp>
      <p:sp>
        <p:nvSpPr>
          <p:cNvPr id="26" name="矩形 25"/>
          <p:cNvSpPr/>
          <p:nvPr/>
        </p:nvSpPr>
        <p:spPr bwMode="auto">
          <a:xfrm>
            <a:off x="1881188" y="4974605"/>
            <a:ext cx="8572500" cy="785813"/>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accent2">
                    <a:lumMod val="50000"/>
                  </a:schemeClr>
                </a:solidFill>
                <a:effectLst/>
                <a:uLnTx/>
                <a:uFillTx/>
                <a:latin typeface="+mj-ea"/>
                <a:ea typeface="+mj-ea"/>
                <a:cs typeface="+mn-cs"/>
              </a:rPr>
              <a:t>计算思维的本质是抽象和自动化</a:t>
            </a:r>
          </a:p>
        </p:txBody>
      </p:sp>
      <p:pic>
        <p:nvPicPr>
          <p:cNvPr id="15" name="图片 14"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r>
              <a:rPr lang="zh-CN" altLang="en-US" sz="3600" dirty="0">
                <a:latin typeface="华文楷体" panose="02010600040101010101" pitchFamily="2" charset="-122"/>
                <a:ea typeface="华文楷体" panose="02010600040101010101" pitchFamily="2" charset="-122"/>
              </a:rPr>
              <a:t>求补码的方法</a:t>
            </a:r>
            <a:endParaRPr lang="zh-CN" altLang="zh-CN" sz="48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22" name="Text Box 3"/>
          <p:cNvSpPr txBox="1">
            <a:spLocks noChangeArrowheads="1"/>
          </p:cNvSpPr>
          <p:nvPr/>
        </p:nvSpPr>
        <p:spPr bwMode="auto">
          <a:xfrm>
            <a:off x="1524000" y="1385446"/>
            <a:ext cx="8252106" cy="1384995"/>
          </a:xfrm>
          <a:prstGeom prst="rect">
            <a:avLst/>
          </a:prstGeom>
          <a:noFill/>
          <a:ln>
            <a:noFill/>
          </a:ln>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Wingdings" panose="05000000000000000000" pitchFamily="2" charset="2"/>
              <a:buChar char="Ø"/>
            </a:pP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方法一：按定义</a:t>
            </a:r>
          </a:p>
          <a:p>
            <a:pPr eaLnBrk="1" hangingPunct="1"/>
            <a:r>
              <a:rPr lang="en-US" altLang="zh-CN" sz="2800" dirty="0">
                <a:latin typeface="华文仿宋" panose="02010600040101010101" pitchFamily="2" charset="-122"/>
                <a:ea typeface="华文仿宋" panose="02010600040101010101" pitchFamily="2" charset="-122"/>
                <a:sym typeface="Symbol" panose="05050102010706020507" pitchFamily="18" charset="2"/>
              </a:rPr>
              <a:t>       [1000 0111]</a:t>
            </a:r>
            <a:r>
              <a:rPr lang="zh-CN" altLang="en-US" sz="2800" baseline="-25000" dirty="0">
                <a:latin typeface="华文仿宋" panose="02010600040101010101" pitchFamily="2" charset="-122"/>
                <a:ea typeface="华文仿宋" panose="02010600040101010101" pitchFamily="2" charset="-122"/>
                <a:sym typeface="Symbol" panose="05050102010706020507" pitchFamily="18" charset="2"/>
              </a:rPr>
              <a:t>补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2</a:t>
            </a:r>
            <a:r>
              <a:rPr lang="en-US" altLang="zh-CN" sz="2800" baseline="30000" dirty="0">
                <a:latin typeface="华文仿宋" panose="02010600040101010101" pitchFamily="2" charset="-122"/>
                <a:ea typeface="华文仿宋" panose="02010600040101010101" pitchFamily="2" charset="-122"/>
                <a:sym typeface="Symbol" panose="05050102010706020507" pitchFamily="18" charset="2"/>
              </a:rPr>
              <a:t>n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 |1000 0111| ) </a:t>
            </a:r>
          </a:p>
          <a:p>
            <a:pPr eaLnBrk="1" hangingPunct="1"/>
            <a:r>
              <a:rPr lang="en-US" altLang="zh-CN" sz="2800" dirty="0">
                <a:latin typeface="华文仿宋" panose="02010600040101010101" pitchFamily="2" charset="-122"/>
                <a:ea typeface="华文仿宋" panose="02010600040101010101" pitchFamily="2" charset="-122"/>
                <a:sym typeface="Symbol" panose="05050102010706020507" pitchFamily="18" charset="2"/>
              </a:rPr>
              <a:t>    =1 0000 0000 – 0000 0111 = 1111 1001</a:t>
            </a:r>
          </a:p>
        </p:txBody>
      </p:sp>
      <p:sp>
        <p:nvSpPr>
          <p:cNvPr id="23" name="Text Box 4"/>
          <p:cNvSpPr txBox="1">
            <a:spLocks noChangeArrowheads="1"/>
          </p:cNvSpPr>
          <p:nvPr/>
        </p:nvSpPr>
        <p:spPr bwMode="auto">
          <a:xfrm>
            <a:off x="1608597" y="2848832"/>
            <a:ext cx="8252106" cy="1384995"/>
          </a:xfrm>
          <a:prstGeom prst="rect">
            <a:avLst/>
          </a:prstGeom>
          <a:noFill/>
          <a:ln>
            <a:noFill/>
          </a:ln>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Font typeface="Wingdings" panose="05000000000000000000" pitchFamily="2" charset="2"/>
              <a:buChar char="Ø"/>
            </a:pP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方法二：原码除符号位外全取反，再加</a:t>
            </a:r>
            <a:r>
              <a:rPr lang="en-US" altLang="zh-CN"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1</a:t>
            </a:r>
          </a:p>
          <a:p>
            <a:pPr eaLnBrk="1" hangingPunct="1"/>
            <a:r>
              <a:rPr lang="en-US" altLang="zh-CN" sz="2800" dirty="0">
                <a:latin typeface="华文仿宋" panose="02010600040101010101" pitchFamily="2" charset="-122"/>
                <a:ea typeface="华文仿宋" panose="02010600040101010101" pitchFamily="2" charset="-122"/>
                <a:sym typeface="Symbol" panose="05050102010706020507" pitchFamily="18" charset="2"/>
              </a:rPr>
              <a:t>     -7</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的原码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1000 0111  </a:t>
            </a:r>
            <a:r>
              <a:rPr lang="zh-CN" altLang="en-US" sz="2800" u="sng" dirty="0">
                <a:latin typeface="华文仿宋" panose="02010600040101010101" pitchFamily="2" charset="-122"/>
                <a:ea typeface="华文仿宋" panose="02010600040101010101" pitchFamily="2" charset="-122"/>
                <a:sym typeface="Symbol" panose="05050102010706020507" pitchFamily="18" charset="2"/>
              </a:rPr>
              <a:t>取反</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111 1000</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 </a:t>
            </a:r>
          </a:p>
          <a:p>
            <a:pPr eaLnBrk="1" hangingPunct="1"/>
            <a:r>
              <a:rPr lang="en-US" altLang="zh-CN" sz="2800" dirty="0">
                <a:latin typeface="华文仿宋" panose="02010600040101010101" pitchFamily="2" charset="-122"/>
                <a:ea typeface="华文仿宋" panose="02010600040101010101" pitchFamily="2" charset="-122"/>
                <a:sym typeface="Symbol" panose="05050102010706020507" pitchFamily="18" charset="2"/>
              </a:rPr>
              <a:t>                                        </a:t>
            </a:r>
            <a:r>
              <a:rPr lang="zh-CN" altLang="en-US" sz="2800" u="sng" dirty="0">
                <a:latin typeface="华文仿宋" panose="02010600040101010101" pitchFamily="2" charset="-122"/>
                <a:ea typeface="华文仿宋" panose="02010600040101010101" pitchFamily="2" charset="-122"/>
                <a:sym typeface="Symbol" panose="05050102010706020507" pitchFamily="18" charset="2"/>
              </a:rPr>
              <a:t>加 </a:t>
            </a:r>
            <a:r>
              <a:rPr lang="en-US" altLang="zh-CN" sz="2800" u="sng" dirty="0">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   1111 100</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 </a:t>
            </a:r>
          </a:p>
        </p:txBody>
      </p:sp>
      <p:sp>
        <p:nvSpPr>
          <p:cNvPr id="24" name="Text Box 5"/>
          <p:cNvSpPr txBox="1">
            <a:spLocks noChangeArrowheads="1"/>
          </p:cNvSpPr>
          <p:nvPr/>
        </p:nvSpPr>
        <p:spPr bwMode="auto">
          <a:xfrm>
            <a:off x="1577293" y="4304118"/>
            <a:ext cx="8897923" cy="1815882"/>
          </a:xfrm>
          <a:prstGeom prst="rect">
            <a:avLst/>
          </a:prstGeom>
          <a:noFill/>
          <a:ln>
            <a:noFill/>
          </a:ln>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Wingdings" panose="05000000000000000000" pitchFamily="2" charset="2"/>
              <a:buChar char="Ø"/>
            </a:pPr>
            <a:r>
              <a:rPr lang="en-US" altLang="zh-CN"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a:t>
            </a: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方法三：原码除符号位外从高到低各位取反，</a:t>
            </a:r>
            <a:r>
              <a:rPr lang="zh-CN" altLang="en-US"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直到最后一个</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1</a:t>
            </a:r>
            <a:r>
              <a:rPr lang="zh-CN" altLang="en-US"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为止</a:t>
            </a: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（最后一个</a:t>
            </a:r>
            <a:r>
              <a:rPr lang="en-US" altLang="zh-CN"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1</a:t>
            </a: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及其右侧的</a:t>
            </a:r>
            <a:r>
              <a:rPr lang="en-US" altLang="zh-CN"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0</a:t>
            </a:r>
            <a:r>
              <a:rPr lang="zh-CN" altLang="en-US" sz="2800" dirty="0">
                <a:solidFill>
                  <a:schemeClr val="accent2"/>
                </a:solidFill>
                <a:latin typeface="华文仿宋" panose="02010600040101010101" pitchFamily="2" charset="-122"/>
                <a:ea typeface="华文仿宋" panose="02010600040101010101" pitchFamily="2" charset="-122"/>
                <a:sym typeface="Symbol" panose="05050102010706020507" pitchFamily="18" charset="2"/>
              </a:rPr>
              <a:t>不变）</a:t>
            </a:r>
          </a:p>
          <a:p>
            <a:pPr marL="444500" indent="-444500" eaLnBrk="1" hangingPunct="1"/>
            <a:r>
              <a:rPr lang="zh-CN" altLang="en-US" sz="2800" dirty="0">
                <a:latin typeface="华文仿宋" panose="02010600040101010101" pitchFamily="2" charset="-122"/>
                <a:ea typeface="华文仿宋" panose="02010600040101010101" pitchFamily="2" charset="-122"/>
                <a:sym typeface="Symbol" panose="05050102010706020507" pitchFamily="18" charset="2"/>
              </a:rPr>
              <a:t>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-7</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的原码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1000 0111    -8</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的原码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000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1000</a:t>
            </a:r>
          </a:p>
          <a:p>
            <a:pPr marL="444500" indent="-444500" eaLnBrk="1" hangingPunct="1"/>
            <a:r>
              <a:rPr lang="en-US" altLang="zh-CN" sz="2800" dirty="0">
                <a:latin typeface="华文仿宋" panose="02010600040101010101" pitchFamily="2" charset="-122"/>
                <a:ea typeface="华文仿宋" panose="02010600040101010101" pitchFamily="2" charset="-122"/>
                <a:sym typeface="Symbol" panose="05050102010706020507" pitchFamily="18" charset="2"/>
              </a:rPr>
              <a:t>               </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补码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111 100</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           </a:t>
            </a:r>
            <a:r>
              <a:rPr lang="zh-CN" altLang="en-US" sz="2800" dirty="0">
                <a:latin typeface="华文仿宋" panose="02010600040101010101" pitchFamily="2" charset="-122"/>
                <a:ea typeface="华文仿宋" panose="02010600040101010101" pitchFamily="2" charset="-122"/>
                <a:sym typeface="Symbol" panose="05050102010706020507" pitchFamily="18" charset="2"/>
              </a:rPr>
              <a:t>补码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a:t>
            </a:r>
            <a:r>
              <a:rPr lang="en-US" altLang="zh-CN" sz="2800" dirty="0">
                <a:solidFill>
                  <a:srgbClr val="FF0000"/>
                </a:solidFill>
                <a:latin typeface="华文仿宋" panose="02010600040101010101" pitchFamily="2" charset="-122"/>
                <a:ea typeface="华文仿宋" panose="02010600040101010101" pitchFamily="2" charset="-122"/>
                <a:sym typeface="Symbol" panose="05050102010706020507" pitchFamily="18" charset="2"/>
              </a:rPr>
              <a:t>111 </a:t>
            </a:r>
            <a:r>
              <a:rPr lang="en-US" altLang="zh-CN" sz="2800" dirty="0">
                <a:latin typeface="华文仿宋" panose="02010600040101010101" pitchFamily="2" charset="-122"/>
                <a:ea typeface="华文仿宋" panose="02010600040101010101" pitchFamily="2" charset="-122"/>
                <a:sym typeface="Symbol" panose="05050102010706020507" pitchFamily="18" charset="2"/>
              </a:rPr>
              <a:t>1000</a:t>
            </a:r>
          </a:p>
        </p:txBody>
      </p:sp>
      <p:sp>
        <p:nvSpPr>
          <p:cNvPr id="25" name="Rectangle 20"/>
          <p:cNvSpPr>
            <a:spLocks noChangeArrowheads="1"/>
          </p:cNvSpPr>
          <p:nvPr/>
        </p:nvSpPr>
        <p:spPr bwMode="auto">
          <a:xfrm>
            <a:off x="1501093" y="850533"/>
            <a:ext cx="3738861" cy="43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endParaRPr lang="zh-CN" altLang="zh-CN" sz="4000" dirty="0">
              <a:solidFill>
                <a:srgbClr val="FF0000"/>
              </a:solidFill>
              <a:latin typeface="微软雅黑" panose="020B0503020204020204" pitchFamily="34" charset="-122"/>
              <a:ea typeface="微软雅黑" panose="020B0503020204020204" pitchFamily="34" charset="-122"/>
            </a:endParaRPr>
          </a:p>
        </p:txBody>
      </p:sp>
      <p:graphicFrame>
        <p:nvGraphicFramePr>
          <p:cNvPr id="26" name="Object 2"/>
          <p:cNvGraphicFramePr>
            <a:graphicFrameLocks noChangeAspect="1"/>
          </p:cNvGraphicFramePr>
          <p:nvPr/>
        </p:nvGraphicFramePr>
        <p:xfrm>
          <a:off x="6617530" y="934192"/>
          <a:ext cx="3652018" cy="990685"/>
        </p:xfrm>
        <a:graphic>
          <a:graphicData uri="http://schemas.openxmlformats.org/presentationml/2006/ole">
            <mc:AlternateContent xmlns:mc="http://schemas.openxmlformats.org/markup-compatibility/2006">
              <mc:Choice xmlns:v="urn:schemas-microsoft-com:vml" Requires="v">
                <p:oleObj spid="_x0000_s2051" name="Equation" r:id="rId5" imgW="34747200" imgH="8534400" progId="Equation.DSMT4">
                  <p:embed/>
                </p:oleObj>
              </mc:Choice>
              <mc:Fallback>
                <p:oleObj name="Equation" r:id="rId5" imgW="34747200" imgH="8534400" progId="Equation.DSMT4">
                  <p:embed/>
                  <p:pic>
                    <p:nvPicPr>
                      <p:cNvPr id="0" name="Object 2"/>
                      <p:cNvPicPr>
                        <a:picLocks noChangeAspect="1" noChangeArrowheads="1"/>
                      </p:cNvPicPr>
                      <p:nvPr/>
                    </p:nvPicPr>
                    <p:blipFill>
                      <a:blip r:embed="rId6">
                        <a:biLevel thresh="50000"/>
                        <a:grayscl/>
                      </a:blip>
                      <a:srcRect/>
                      <a:stretch>
                        <a:fillRect/>
                      </a:stretch>
                    </p:blipFill>
                    <p:spPr bwMode="auto">
                      <a:xfrm>
                        <a:off x="6617530" y="934192"/>
                        <a:ext cx="3652018" cy="99068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animEffect transition="in" filter="fade">
                                      <p:cBhvr>
                                        <p:cTn id="27" dur="500"/>
                                        <p:tgtEl>
                                          <p:spTgt spid="2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xEl>
                                              <p:pRg st="2" end="2"/>
                                            </p:txEl>
                                          </p:spTgt>
                                        </p:tgtEl>
                                        <p:attrNameLst>
                                          <p:attrName>style.visibility</p:attrName>
                                        </p:attrNameLst>
                                      </p:cBhvr>
                                      <p:to>
                                        <p:strVal val="visible"/>
                                      </p:to>
                                    </p:set>
                                    <p:animEffect transition="in" filter="fade">
                                      <p:cBhvr>
                                        <p:cTn id="32"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23" grpId="0" uiExpand="1" build="p"/>
      <p:bldP spid="2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浮点数表示（理解）</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59" name="Text Box 29"/>
          <p:cNvSpPr txBox="1">
            <a:spLocks noChangeArrowheads="1"/>
          </p:cNvSpPr>
          <p:nvPr/>
        </p:nvSpPr>
        <p:spPr bwMode="auto">
          <a:xfrm>
            <a:off x="1381745" y="1032843"/>
            <a:ext cx="10421565" cy="134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lIns="73125" tIns="38025" rIns="73125" bIns="7312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华文仿宋" panose="02010600040101010101" pitchFamily="2" charset="-122"/>
                <a:ea typeface="华文仿宋" panose="02010600040101010101" pitchFamily="2" charset="-122"/>
              </a:rPr>
              <a:t>假定：用</a:t>
            </a:r>
            <a:r>
              <a:rPr lang="en-US" altLang="zh-CN" sz="2000" b="1" u="sng" dirty="0">
                <a:latin typeface="华文仿宋" panose="02010600040101010101" pitchFamily="2" charset="-122"/>
                <a:ea typeface="华文仿宋" panose="02010600040101010101" pitchFamily="2" charset="-122"/>
              </a:rPr>
              <a:t>32</a:t>
            </a:r>
            <a:r>
              <a:rPr lang="zh-CN" altLang="en-US" sz="2000" b="1" u="sng" dirty="0">
                <a:latin typeface="华文仿宋" panose="02010600040101010101" pitchFamily="2" charset="-122"/>
                <a:ea typeface="华文仿宋" panose="02010600040101010101" pitchFamily="2" charset="-122"/>
              </a:rPr>
              <a:t>位</a:t>
            </a:r>
            <a:r>
              <a:rPr lang="zh-CN" altLang="en-US" sz="2000" b="1" dirty="0">
                <a:latin typeface="华文仿宋" panose="02010600040101010101" pitchFamily="2" charset="-122"/>
                <a:ea typeface="华文仿宋" panose="02010600040101010101" pitchFamily="2" charset="-122"/>
              </a:rPr>
              <a:t>二进制来存储一个浮点数 </a:t>
            </a:r>
            <a:endParaRPr lang="zh-CN" altLang="en-US" sz="2000" dirty="0">
              <a:latin typeface="华文仿宋" panose="02010600040101010101" pitchFamily="2" charset="-122"/>
              <a:ea typeface="华文仿宋" panose="02010600040101010101" pitchFamily="2" charset="-122"/>
            </a:endParaRPr>
          </a:p>
          <a:p>
            <a:pPr eaLnBrk="1" hangingPunct="1"/>
            <a:r>
              <a:rPr lang="zh-CN" altLang="en-US" sz="2000" b="1" dirty="0">
                <a:latin typeface="华文仿宋" panose="02010600040101010101" pitchFamily="2" charset="-122"/>
                <a:ea typeface="华文仿宋" panose="02010600040101010101" pitchFamily="2" charset="-122"/>
              </a:rPr>
              <a:t>其中：</a:t>
            </a:r>
            <a:r>
              <a:rPr lang="en-US" altLang="zh-CN" sz="2000" b="1" dirty="0">
                <a:solidFill>
                  <a:srgbClr val="FF0000"/>
                </a:solidFill>
                <a:latin typeface="华文仿宋" panose="02010600040101010101" pitchFamily="2" charset="-122"/>
                <a:ea typeface="华文仿宋" panose="02010600040101010101" pitchFamily="2" charset="-122"/>
              </a:rPr>
              <a:t>1</a:t>
            </a:r>
            <a:r>
              <a:rPr lang="zh-CN" altLang="en-US" sz="2000" b="1" dirty="0">
                <a:solidFill>
                  <a:srgbClr val="FF0000"/>
                </a:solidFill>
                <a:latin typeface="华文仿宋" panose="02010600040101010101" pitchFamily="2" charset="-122"/>
                <a:ea typeface="华文仿宋" panose="02010600040101010101" pitchFamily="2" charset="-122"/>
              </a:rPr>
              <a:t>位阶符，</a:t>
            </a:r>
            <a:r>
              <a:rPr lang="en-US" altLang="zh-CN" sz="2000" b="1" dirty="0">
                <a:solidFill>
                  <a:srgbClr val="FF0000"/>
                </a:solidFill>
                <a:latin typeface="华文仿宋" panose="02010600040101010101" pitchFamily="2" charset="-122"/>
                <a:ea typeface="华文仿宋" panose="02010600040101010101" pitchFamily="2" charset="-122"/>
              </a:rPr>
              <a:t>8</a:t>
            </a:r>
            <a:r>
              <a:rPr lang="zh-CN" altLang="en-US" sz="2000" b="1" dirty="0">
                <a:solidFill>
                  <a:srgbClr val="FF0000"/>
                </a:solidFill>
                <a:latin typeface="华文仿宋" panose="02010600040101010101" pitchFamily="2" charset="-122"/>
                <a:ea typeface="华文仿宋" panose="02010600040101010101" pitchFamily="2" charset="-122"/>
              </a:rPr>
              <a:t>位作阶，</a:t>
            </a:r>
            <a:r>
              <a:rPr lang="en-US" altLang="zh-CN" sz="2000" b="1" dirty="0">
                <a:solidFill>
                  <a:srgbClr val="FF0000"/>
                </a:solidFill>
                <a:latin typeface="华文仿宋" panose="02010600040101010101" pitchFamily="2" charset="-122"/>
                <a:ea typeface="华文仿宋" panose="02010600040101010101" pitchFamily="2" charset="-122"/>
              </a:rPr>
              <a:t>23</a:t>
            </a:r>
            <a:r>
              <a:rPr lang="zh-CN" altLang="en-US" sz="2000" b="1" dirty="0">
                <a:solidFill>
                  <a:srgbClr val="FF0000"/>
                </a:solidFill>
                <a:latin typeface="华文仿宋" panose="02010600040101010101" pitchFamily="2" charset="-122"/>
                <a:ea typeface="华文仿宋" panose="02010600040101010101" pitchFamily="2" charset="-122"/>
              </a:rPr>
              <a:t>位作尾数（含</a:t>
            </a:r>
            <a:r>
              <a:rPr lang="en-US" altLang="zh-CN" sz="2000" b="1" dirty="0">
                <a:solidFill>
                  <a:srgbClr val="FF0000"/>
                </a:solidFill>
                <a:latin typeface="华文仿宋" panose="02010600040101010101" pitchFamily="2" charset="-122"/>
                <a:ea typeface="华文仿宋" panose="02010600040101010101" pitchFamily="2" charset="-122"/>
              </a:rPr>
              <a:t>1</a:t>
            </a:r>
            <a:r>
              <a:rPr lang="zh-CN" altLang="en-US" sz="2000" b="1" dirty="0">
                <a:solidFill>
                  <a:srgbClr val="FF0000"/>
                </a:solidFill>
                <a:latin typeface="华文仿宋" panose="02010600040101010101" pitchFamily="2" charset="-122"/>
                <a:ea typeface="华文仿宋" panose="02010600040101010101" pitchFamily="2" charset="-122"/>
              </a:rPr>
              <a:t>数符位） </a:t>
            </a:r>
            <a:endParaRPr lang="zh-CN" altLang="en-US" sz="2000" dirty="0">
              <a:solidFill>
                <a:srgbClr val="FF0000"/>
              </a:solidFill>
              <a:latin typeface="华文仿宋" panose="02010600040101010101" pitchFamily="2" charset="-122"/>
              <a:ea typeface="华文仿宋" panose="02010600040101010101" pitchFamily="2" charset="-122"/>
            </a:endParaRPr>
          </a:p>
          <a:p>
            <a:pPr eaLnBrk="1" hangingPunct="1"/>
            <a:r>
              <a:rPr lang="zh-CN" altLang="en-US" sz="2000" b="1" dirty="0">
                <a:latin typeface="华文仿宋" panose="02010600040101010101" pitchFamily="2" charset="-122"/>
                <a:ea typeface="华文仿宋" panose="02010600040101010101" pitchFamily="2" charset="-122"/>
              </a:rPr>
              <a:t>    问：能表示的</a:t>
            </a:r>
            <a:r>
              <a:rPr lang="zh-CN" altLang="en-US" sz="2000" b="1" u="sng" dirty="0">
                <a:latin typeface="华文仿宋" panose="02010600040101010101" pitchFamily="2" charset="-122"/>
                <a:ea typeface="华文仿宋" panose="02010600040101010101" pitchFamily="2" charset="-122"/>
              </a:rPr>
              <a:t>最大的数</a:t>
            </a:r>
            <a:r>
              <a:rPr lang="zh-CN" altLang="en-US" sz="2000" b="1" dirty="0">
                <a:latin typeface="华文仿宋" panose="02010600040101010101" pitchFamily="2" charset="-122"/>
                <a:ea typeface="华文仿宋" panose="02010600040101010101" pitchFamily="2" charset="-122"/>
              </a:rPr>
              <a:t>是多少</a:t>
            </a:r>
            <a:r>
              <a:rPr lang="en-US" altLang="zh-CN" sz="2000" b="1" dirty="0">
                <a:latin typeface="华文仿宋" panose="02010600040101010101" pitchFamily="2" charset="-122"/>
                <a:ea typeface="华文仿宋" panose="02010600040101010101" pitchFamily="2" charset="-122"/>
              </a:rPr>
              <a:t>?</a:t>
            </a:r>
            <a:endParaRPr lang="zh-CN" altLang="en-US" sz="2000" b="1" dirty="0">
              <a:latin typeface="华文仿宋" panose="02010600040101010101" pitchFamily="2" charset="-122"/>
              <a:ea typeface="华文仿宋" panose="02010600040101010101" pitchFamily="2" charset="-122"/>
            </a:endParaRPr>
          </a:p>
          <a:p>
            <a:pPr eaLnBrk="1" hangingPunct="1"/>
            <a:r>
              <a:rPr lang="zh-CN" altLang="en-US" sz="2000" b="1" dirty="0">
                <a:latin typeface="华文仿宋" panose="02010600040101010101" pitchFamily="2" charset="-122"/>
                <a:ea typeface="华文仿宋" panose="02010600040101010101" pitchFamily="2" charset="-122"/>
              </a:rPr>
              <a:t>            能表示的</a:t>
            </a:r>
            <a:r>
              <a:rPr lang="zh-CN" altLang="en-US" sz="2000" b="1" u="sng" dirty="0">
                <a:latin typeface="华文仿宋" panose="02010600040101010101" pitchFamily="2" charset="-122"/>
                <a:ea typeface="华文仿宋" panose="02010600040101010101" pitchFamily="2" charset="-122"/>
              </a:rPr>
              <a:t>最小的数</a:t>
            </a:r>
            <a:r>
              <a:rPr lang="zh-CN" altLang="en-US" sz="2000" b="1" dirty="0">
                <a:latin typeface="华文仿宋" panose="02010600040101010101" pitchFamily="2" charset="-122"/>
                <a:ea typeface="华文仿宋" panose="02010600040101010101" pitchFamily="2" charset="-122"/>
              </a:rPr>
              <a:t>又是多少</a:t>
            </a:r>
            <a:r>
              <a:rPr lang="en-US" altLang="zh-CN" sz="2000" b="1" dirty="0">
                <a:latin typeface="华文仿宋" panose="02010600040101010101" pitchFamily="2" charset="-122"/>
                <a:ea typeface="华文仿宋" panose="02010600040101010101" pitchFamily="2" charset="-122"/>
              </a:rPr>
              <a:t>?</a:t>
            </a:r>
            <a:endParaRPr lang="zh-CN" altLang="en-US" sz="2000" dirty="0">
              <a:latin typeface="华文仿宋" panose="02010600040101010101" pitchFamily="2" charset="-122"/>
              <a:ea typeface="华文仿宋" panose="02010600040101010101" pitchFamily="2" charset="-122"/>
            </a:endParaRPr>
          </a:p>
        </p:txBody>
      </p:sp>
      <p:grpSp>
        <p:nvGrpSpPr>
          <p:cNvPr id="60" name="Group 19"/>
          <p:cNvGrpSpPr/>
          <p:nvPr/>
        </p:nvGrpSpPr>
        <p:grpSpPr bwMode="auto">
          <a:xfrm>
            <a:off x="1131713" y="2376386"/>
            <a:ext cx="5582444" cy="899021"/>
            <a:chOff x="357" y="687"/>
            <a:chExt cx="4328" cy="697"/>
          </a:xfrm>
        </p:grpSpPr>
        <p:sp>
          <p:nvSpPr>
            <p:cNvPr id="61" name="Text Box 20"/>
            <p:cNvSpPr txBox="1">
              <a:spLocks noChangeArrowheads="1"/>
            </p:cNvSpPr>
            <p:nvPr/>
          </p:nvSpPr>
          <p:spPr bwMode="auto">
            <a:xfrm>
              <a:off x="357" y="687"/>
              <a:ext cx="4328"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73125" tIns="38025" rIns="73125" bIns="7312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华文仿宋" panose="02010600040101010101" pitchFamily="2" charset="-122"/>
                  <a:ea typeface="华文仿宋" panose="02010600040101010101" pitchFamily="2" charset="-122"/>
                </a:rPr>
                <a:t>    当</a:t>
              </a:r>
              <a:r>
                <a:rPr lang="zh-CN" altLang="en-US" sz="2000" b="1" dirty="0">
                  <a:solidFill>
                    <a:srgbClr val="FF0000"/>
                  </a:solidFill>
                  <a:latin typeface="华文仿宋" panose="02010600040101010101" pitchFamily="2" charset="-122"/>
                  <a:ea typeface="华文仿宋" panose="02010600040101010101" pitchFamily="2" charset="-122"/>
                </a:rPr>
                <a:t>阶的符号位为 </a:t>
              </a:r>
              <a:r>
                <a:rPr lang="en-US" altLang="zh-CN" sz="2000" b="1" dirty="0">
                  <a:solidFill>
                    <a:srgbClr val="FF0000"/>
                  </a:solidFill>
                  <a:latin typeface="华文仿宋" panose="02010600040101010101" pitchFamily="2" charset="-122"/>
                  <a:ea typeface="华文仿宋" panose="02010600040101010101" pitchFamily="2" charset="-122"/>
                </a:rPr>
                <a:t>0</a:t>
              </a:r>
              <a:r>
                <a:rPr lang="zh-CN" altLang="en-US" sz="2000" b="1" dirty="0">
                  <a:solidFill>
                    <a:srgbClr val="FF0000"/>
                  </a:solidFill>
                  <a:latin typeface="华文仿宋" panose="02010600040101010101" pitchFamily="2" charset="-122"/>
                  <a:ea typeface="华文仿宋" panose="02010600040101010101" pitchFamily="2" charset="-122"/>
                </a:rPr>
                <a:t>，阶码位全为 </a:t>
              </a:r>
              <a:r>
                <a:rPr lang="en-US" altLang="zh-CN" sz="2000" b="1" dirty="0">
                  <a:solidFill>
                    <a:srgbClr val="FF0000"/>
                  </a:solidFill>
                  <a:latin typeface="华文仿宋" panose="02010600040101010101" pitchFamily="2" charset="-122"/>
                  <a:ea typeface="华文仿宋" panose="02010600040101010101" pitchFamily="2" charset="-122"/>
                </a:rPr>
                <a:t>1 </a:t>
              </a:r>
              <a:endParaRPr lang="en-US" altLang="zh-CN" sz="2000" dirty="0">
                <a:solidFill>
                  <a:srgbClr val="FF0000"/>
                </a:solidFill>
                <a:latin typeface="华文仿宋" panose="02010600040101010101" pitchFamily="2" charset="-122"/>
                <a:ea typeface="华文仿宋" panose="02010600040101010101" pitchFamily="2" charset="-122"/>
              </a:endParaRPr>
            </a:p>
            <a:p>
              <a:pPr eaLnBrk="1" hangingPunct="1"/>
              <a:r>
                <a:rPr lang="en-US" altLang="zh-CN" sz="2000" b="1" dirty="0">
                  <a:latin typeface="华文仿宋" panose="02010600040101010101" pitchFamily="2" charset="-122"/>
                  <a:ea typeface="华文仿宋" panose="02010600040101010101" pitchFamily="2" charset="-122"/>
                </a:rPr>
                <a:t>    </a:t>
              </a:r>
              <a:r>
                <a:rPr lang="zh-CN" altLang="en-US" sz="2000" b="1" dirty="0">
                  <a:solidFill>
                    <a:srgbClr val="B928BD"/>
                  </a:solidFill>
                  <a:latin typeface="华文仿宋" panose="02010600040101010101" pitchFamily="2" charset="-122"/>
                  <a:ea typeface="华文仿宋" panose="02010600040101010101" pitchFamily="2" charset="-122"/>
                </a:rPr>
                <a:t>数符位为</a:t>
              </a:r>
              <a:r>
                <a:rPr lang="en-US" altLang="zh-CN" sz="2000" b="1" dirty="0">
                  <a:solidFill>
                    <a:srgbClr val="B928BD"/>
                  </a:solidFill>
                  <a:latin typeface="华文仿宋" panose="02010600040101010101" pitchFamily="2" charset="-122"/>
                  <a:ea typeface="华文仿宋" panose="02010600040101010101" pitchFamily="2" charset="-122"/>
                </a:rPr>
                <a:t>0</a:t>
              </a:r>
              <a:r>
                <a:rPr lang="zh-CN" altLang="en-US" sz="2000" b="1" dirty="0">
                  <a:solidFill>
                    <a:srgbClr val="B928BD"/>
                  </a:solidFill>
                  <a:latin typeface="华文仿宋" panose="02010600040101010101" pitchFamily="2" charset="-122"/>
                  <a:ea typeface="华文仿宋" panose="02010600040101010101" pitchFamily="2" charset="-122"/>
                </a:rPr>
                <a:t>，其余尾数位为 </a:t>
              </a:r>
              <a:r>
                <a:rPr lang="en-US" altLang="zh-CN" sz="2000" b="1" dirty="0">
                  <a:solidFill>
                    <a:srgbClr val="B928BD"/>
                  </a:solidFill>
                  <a:latin typeface="华文仿宋" panose="02010600040101010101" pitchFamily="2" charset="-122"/>
                  <a:ea typeface="华文仿宋" panose="02010600040101010101" pitchFamily="2" charset="-122"/>
                </a:rPr>
                <a:t>1</a:t>
              </a:r>
              <a:r>
                <a:rPr lang="zh-CN" altLang="en-US" sz="2000" b="1" dirty="0">
                  <a:latin typeface="华文仿宋" panose="02010600040101010101" pitchFamily="2" charset="-122"/>
                  <a:ea typeface="华文仿宋" panose="02010600040101010101" pitchFamily="2" charset="-122"/>
                </a:rPr>
                <a:t>时，表示的数</a:t>
              </a:r>
              <a:r>
                <a:rPr lang="zh-CN" altLang="en-US" sz="2000" b="1" u="sng" dirty="0">
                  <a:latin typeface="华文仿宋" panose="02010600040101010101" pitchFamily="2" charset="-122"/>
                  <a:ea typeface="华文仿宋" panose="02010600040101010101" pitchFamily="2" charset="-122"/>
                </a:rPr>
                <a:t>最大</a:t>
              </a:r>
            </a:p>
          </p:txBody>
        </p:sp>
        <p:sp>
          <p:nvSpPr>
            <p:cNvPr id="62" name="Text Box 21"/>
            <p:cNvSpPr txBox="1">
              <a:spLocks noChangeArrowheads="1"/>
            </p:cNvSpPr>
            <p:nvPr/>
          </p:nvSpPr>
          <p:spPr bwMode="auto">
            <a:xfrm>
              <a:off x="3939" y="963"/>
              <a:ext cx="115"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73125" tIns="38025" rIns="73125" bIns="7312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2800" b="1" u="sng" dirty="0">
                <a:latin typeface="华文仿宋" panose="02010600040101010101" pitchFamily="2" charset="-122"/>
                <a:ea typeface="华文仿宋" panose="02010600040101010101" pitchFamily="2" charset="-122"/>
              </a:endParaRPr>
            </a:p>
          </p:txBody>
        </p:sp>
      </p:grpSp>
      <p:pic>
        <p:nvPicPr>
          <p:cNvPr id="3" name="图片 2"/>
          <p:cNvPicPr>
            <a:picLocks noChangeAspect="1"/>
          </p:cNvPicPr>
          <p:nvPr/>
        </p:nvPicPr>
        <p:blipFill>
          <a:blip r:embed="rId4"/>
          <a:stretch>
            <a:fillRect/>
          </a:stretch>
        </p:blipFill>
        <p:spPr>
          <a:xfrm>
            <a:off x="2115888" y="3306552"/>
            <a:ext cx="7960224" cy="2110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Rectangle 3"/>
          <p:cNvSpPr>
            <a:spLocks noChangeArrowheads="1"/>
          </p:cNvSpPr>
          <p:nvPr/>
        </p:nvSpPr>
        <p:spPr bwMode="auto">
          <a:xfrm>
            <a:off x="1198593" y="1183423"/>
            <a:ext cx="45608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FF0000"/>
                </a:solidFill>
                <a:latin typeface="微软雅黑" panose="020B0503020204020204" pitchFamily="34" charset="-122"/>
                <a:ea typeface="微软雅黑" panose="020B0503020204020204" pitchFamily="34" charset="-122"/>
              </a:rPr>
              <a:t>1.逻辑或（加，+，∪</a:t>
            </a:r>
            <a:r>
              <a:rPr lang="en-US" altLang="zh-CN" sz="3200" dirty="0">
                <a:solidFill>
                  <a:srgbClr val="FF0000"/>
                </a:solidFill>
                <a:latin typeface="微软雅黑" panose="020B0503020204020204" pitchFamily="34" charset="-122"/>
                <a:ea typeface="微软雅黑" panose="020B0503020204020204" pitchFamily="34" charset="-122"/>
              </a:rPr>
              <a:t>）</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1430066" y="1881202"/>
            <a:ext cx="8731549" cy="1077218"/>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3200" dirty="0">
                <a:latin typeface="华文仿宋" panose="02010600040101010101" pitchFamily="2" charset="-122"/>
                <a:ea typeface="华文仿宋" panose="02010600040101010101" pitchFamily="2" charset="-122"/>
              </a:rPr>
              <a:t>两个条件中只要有一个为真，结果就为真</a:t>
            </a:r>
            <a:endParaRPr lang="en-US" altLang="zh-CN" sz="3200" dirty="0">
              <a:latin typeface="华文仿宋" panose="02010600040101010101" pitchFamily="2" charset="-122"/>
              <a:ea typeface="华文仿宋" panose="02010600040101010101" pitchFamily="2" charset="-122"/>
            </a:endParaRPr>
          </a:p>
          <a:p>
            <a:pPr marL="457200" indent="-457200" eaLnBrk="1" hangingPunct="1">
              <a:buFont typeface="Arial" panose="020B0604020202020204" pitchFamily="34" charset="0"/>
              <a:buChar char="•"/>
            </a:pPr>
            <a:r>
              <a:rPr lang="zh-CN" altLang="en-US" sz="3200" dirty="0">
                <a:latin typeface="华文仿宋" panose="02010600040101010101" pitchFamily="2" charset="-122"/>
                <a:ea typeface="华文仿宋" panose="02010600040101010101" pitchFamily="2" charset="-122"/>
              </a:rPr>
              <a:t>运算规则：</a:t>
            </a:r>
            <a:endParaRPr lang="en-US" altLang="zh-CN" sz="3200" dirty="0">
              <a:latin typeface="华文仿宋" panose="02010600040101010101" pitchFamily="2" charset="-122"/>
              <a:ea typeface="华文仿宋" panose="02010600040101010101" pitchFamily="2" charset="-122"/>
            </a:endParaRPr>
          </a:p>
        </p:txBody>
      </p:sp>
      <p:sp>
        <p:nvSpPr>
          <p:cNvPr id="12" name="Text Box 16"/>
          <p:cNvSpPr txBox="1">
            <a:spLocks noChangeArrowheads="1"/>
          </p:cNvSpPr>
          <p:nvPr/>
        </p:nvSpPr>
        <p:spPr bwMode="auto">
          <a:xfrm>
            <a:off x="8630275" y="2430074"/>
            <a:ext cx="238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latin typeface="隶书" panose="02010509060101010101" pitchFamily="49" charset="-122"/>
                <a:ea typeface="隶书" panose="02010509060101010101" pitchFamily="49" charset="-122"/>
              </a:rPr>
              <a:t>真值表：</a:t>
            </a:r>
          </a:p>
        </p:txBody>
      </p:sp>
      <p:sp>
        <p:nvSpPr>
          <p:cNvPr id="13" name="Text Box 17"/>
          <p:cNvSpPr txBox="1">
            <a:spLocks noChangeArrowheads="1"/>
          </p:cNvSpPr>
          <p:nvPr/>
        </p:nvSpPr>
        <p:spPr bwMode="auto">
          <a:xfrm>
            <a:off x="8774291" y="3324050"/>
            <a:ext cx="1631950" cy="2062163"/>
          </a:xfrm>
          <a:prstGeom prst="rect">
            <a:avLst/>
          </a:prstGeom>
          <a:solidFill>
            <a:srgbClr val="FFFFCC"/>
          </a:solidFill>
          <a:ln w="38100">
            <a:solidFill>
              <a:schemeClr val="accent1"/>
            </a:solidFill>
            <a:miter lim="800000"/>
          </a:ln>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3200" dirty="0">
                <a:solidFill>
                  <a:srgbClr val="663300"/>
                </a:solidFill>
                <a:latin typeface="宋体" panose="02010600030101010101" pitchFamily="2" charset="-122"/>
              </a:rPr>
              <a:t>A  B  C</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0  0  </a:t>
            </a:r>
            <a:r>
              <a:rPr lang="zh-CN" altLang="en-US" sz="3200" dirty="0">
                <a:solidFill>
                  <a:srgbClr val="009900"/>
                </a:solidFill>
                <a:latin typeface="宋体" panose="02010600030101010101" pitchFamily="2" charset="-122"/>
              </a:rPr>
              <a:t>0</a:t>
            </a:r>
          </a:p>
          <a:p>
            <a:pPr eaLnBrk="1" hangingPunct="1">
              <a:lnSpc>
                <a:spcPct val="80000"/>
              </a:lnSpc>
            </a:pPr>
            <a:r>
              <a:rPr lang="zh-CN" altLang="en-US" sz="3200" dirty="0">
                <a:solidFill>
                  <a:srgbClr val="CD2711"/>
                </a:solidFill>
                <a:latin typeface="宋体" panose="02010600030101010101" pitchFamily="2" charset="-122"/>
              </a:rPr>
              <a:t>0  1  </a:t>
            </a:r>
            <a:r>
              <a:rPr lang="zh-CN" altLang="en-US" sz="3200" dirty="0">
                <a:solidFill>
                  <a:srgbClr val="009900"/>
                </a:solidFill>
                <a:latin typeface="宋体" panose="02010600030101010101" pitchFamily="2" charset="-122"/>
              </a:rPr>
              <a:t>1</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1  0  </a:t>
            </a:r>
            <a:r>
              <a:rPr lang="zh-CN" altLang="en-US" sz="3200" dirty="0">
                <a:solidFill>
                  <a:srgbClr val="009900"/>
                </a:solidFill>
                <a:latin typeface="宋体" panose="02010600030101010101" pitchFamily="2" charset="-122"/>
              </a:rPr>
              <a:t>1</a:t>
            </a:r>
          </a:p>
          <a:p>
            <a:pPr eaLnBrk="1" hangingPunct="1">
              <a:lnSpc>
                <a:spcPct val="80000"/>
              </a:lnSpc>
            </a:pPr>
            <a:r>
              <a:rPr lang="zh-CN" altLang="en-US" sz="3200" dirty="0">
                <a:solidFill>
                  <a:srgbClr val="CD2711"/>
                </a:solidFill>
                <a:latin typeface="宋体" panose="02010600030101010101" pitchFamily="2" charset="-122"/>
              </a:rPr>
              <a:t>1  1  </a:t>
            </a:r>
            <a:r>
              <a:rPr lang="zh-CN" altLang="en-US" sz="3200" dirty="0">
                <a:solidFill>
                  <a:srgbClr val="009900"/>
                </a:solidFill>
                <a:latin typeface="宋体" panose="02010600030101010101" pitchFamily="2" charset="-122"/>
              </a:rPr>
              <a:t>1</a:t>
            </a:r>
            <a:endParaRPr lang="zh-CN" altLang="en-US" sz="3200" dirty="0">
              <a:solidFill>
                <a:srgbClr val="CD2711"/>
              </a:solidFill>
              <a:latin typeface="宋体" panose="02010600030101010101" pitchFamily="2" charset="-122"/>
            </a:endParaRPr>
          </a:p>
        </p:txBody>
      </p:sp>
      <p:sp>
        <p:nvSpPr>
          <p:cNvPr id="15" name="矩形 11"/>
          <p:cNvSpPr>
            <a:spLocks noChangeArrowheads="1"/>
          </p:cNvSpPr>
          <p:nvPr/>
        </p:nvSpPr>
        <p:spPr bwMode="auto">
          <a:xfrm>
            <a:off x="4525819" y="2799780"/>
            <a:ext cx="3050817" cy="1569660"/>
          </a:xfrm>
          <a:prstGeom prst="rect">
            <a:avLst/>
          </a:prstGeom>
          <a:noFill/>
          <a:ln w="9525">
            <a:noFill/>
            <a:miter lim="800000"/>
          </a:ln>
        </p:spPr>
        <p:txBody>
          <a:bodyPr wrap="square">
            <a:spAutoFit/>
          </a:bodyPr>
          <a:lstStyle/>
          <a:p>
            <a:pPr eaLnBrk="1" hangingPunct="1"/>
            <a:r>
              <a:rPr lang="en-US" altLang="zh-CN" sz="3200" dirty="0"/>
              <a:t>0</a:t>
            </a:r>
            <a:r>
              <a:rPr lang="zh-CN" altLang="zh-CN" sz="3200" dirty="0"/>
              <a:t>＋</a:t>
            </a:r>
            <a:r>
              <a:rPr lang="en-US" altLang="zh-CN" sz="3200" dirty="0"/>
              <a:t>0=0</a:t>
            </a:r>
            <a:endParaRPr lang="zh-CN" altLang="zh-CN" sz="3200" dirty="0"/>
          </a:p>
          <a:p>
            <a:pPr eaLnBrk="1" hangingPunct="1"/>
            <a:r>
              <a:rPr lang="en-US" altLang="zh-CN" sz="3200" dirty="0"/>
              <a:t>0</a:t>
            </a:r>
            <a:r>
              <a:rPr lang="zh-CN" altLang="zh-CN" sz="3200" dirty="0"/>
              <a:t>＋</a:t>
            </a:r>
            <a:r>
              <a:rPr lang="en-US" altLang="zh-CN" sz="3200" dirty="0"/>
              <a:t>1=1</a:t>
            </a:r>
            <a:r>
              <a:rPr lang="zh-CN" altLang="zh-CN" sz="3200" dirty="0"/>
              <a:t>＋</a:t>
            </a:r>
            <a:r>
              <a:rPr lang="en-US" altLang="zh-CN" sz="3200" dirty="0"/>
              <a:t>0=1</a:t>
            </a:r>
            <a:endParaRPr lang="zh-CN" altLang="zh-CN" sz="3200" dirty="0"/>
          </a:p>
          <a:p>
            <a:pPr eaLnBrk="1" hangingPunct="1"/>
            <a:r>
              <a:rPr lang="en-US" altLang="zh-CN" sz="3200" dirty="0"/>
              <a:t>1</a:t>
            </a:r>
            <a:r>
              <a:rPr lang="zh-CN" altLang="zh-CN" sz="3200" dirty="0"/>
              <a:t>＋</a:t>
            </a:r>
            <a:r>
              <a:rPr lang="en-US" altLang="zh-CN" sz="3200" dirty="0"/>
              <a:t>1=1</a:t>
            </a:r>
            <a:endParaRPr lang="zh-CN" altLang="zh-CN" sz="3200" dirty="0"/>
          </a:p>
        </p:txBody>
      </p:sp>
      <p:sp>
        <p:nvSpPr>
          <p:cNvPr id="16" name="矩形 15"/>
          <p:cNvSpPr/>
          <p:nvPr/>
        </p:nvSpPr>
        <p:spPr>
          <a:xfrm>
            <a:off x="1919591" y="4697159"/>
            <a:ext cx="5976664" cy="523220"/>
          </a:xfrm>
          <a:prstGeom prst="rect">
            <a:avLst/>
          </a:prstGeom>
        </p:spPr>
        <p:txBody>
          <a:bodyPr wrap="square">
            <a:spAutoFit/>
          </a:bodyPr>
          <a:lstStyle/>
          <a:p>
            <a:r>
              <a:rPr lang="zh-CN" altLang="zh-CN" sz="2800" b="1" dirty="0">
                <a:latin typeface="华文仿宋" panose="02010600040101010101" pitchFamily="2" charset="-122"/>
                <a:ea typeface="华文仿宋" panose="02010600040101010101" pitchFamily="2" charset="-122"/>
              </a:rPr>
              <a:t>可记作“</a:t>
            </a:r>
            <a:r>
              <a:rPr lang="en-US" altLang="zh-CN" sz="2800" b="1" dirty="0">
                <a:latin typeface="华文仿宋" panose="02010600040101010101" pitchFamily="2" charset="-122"/>
                <a:ea typeface="华文仿宋" panose="02010600040101010101" pitchFamily="2" charset="-122"/>
              </a:rPr>
              <a:t>A+B</a:t>
            </a:r>
            <a:r>
              <a:rPr lang="zh-CN" altLang="zh-CN" sz="2800" b="1" dirty="0">
                <a:latin typeface="华文仿宋" panose="02010600040101010101" pitchFamily="2" charset="-122"/>
                <a:ea typeface="华文仿宋" panose="02010600040101010101" pitchFamily="2" charset="-122"/>
              </a:rPr>
              <a:t>”，读作“</a:t>
            </a:r>
            <a:r>
              <a:rPr lang="en-US" altLang="zh-CN" sz="2800" b="1" dirty="0">
                <a:latin typeface="华文仿宋" panose="02010600040101010101" pitchFamily="2" charset="-122"/>
                <a:ea typeface="华文仿宋" panose="02010600040101010101" pitchFamily="2" charset="-122"/>
              </a:rPr>
              <a:t>A</a:t>
            </a:r>
            <a:r>
              <a:rPr lang="zh-CN" altLang="zh-CN" sz="2800" b="1" dirty="0">
                <a:latin typeface="华文仿宋" panose="02010600040101010101" pitchFamily="2" charset="-122"/>
                <a:ea typeface="华文仿宋" panose="02010600040101010101" pitchFamily="2" charset="-122"/>
              </a:rPr>
              <a:t>或</a:t>
            </a:r>
            <a:r>
              <a:rPr lang="en-US" altLang="zh-CN" sz="2800" b="1" dirty="0">
                <a:latin typeface="华文仿宋" panose="02010600040101010101" pitchFamily="2" charset="-122"/>
                <a:ea typeface="华文仿宋" panose="02010600040101010101" pitchFamily="2" charset="-122"/>
              </a:rPr>
              <a:t>B</a:t>
            </a:r>
            <a:r>
              <a:rPr lang="zh-CN" altLang="zh-CN" sz="2800" b="1" dirty="0">
                <a:latin typeface="华文仿宋" panose="02010600040101010101" pitchFamily="2" charset="-122"/>
                <a:ea typeface="华文仿宋" panose="02010600040101010101" pitchFamily="2" charset="-122"/>
              </a:rPr>
              <a:t>”</a:t>
            </a:r>
            <a:endParaRPr lang="zh-CN" altLang="en-US" sz="2800" b="1" dirty="0">
              <a:latin typeface="华文仿宋" panose="02010600040101010101" pitchFamily="2" charset="-122"/>
              <a:ea typeface="华文仿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Rectangle 3"/>
          <p:cNvSpPr>
            <a:spLocks noChangeArrowheads="1"/>
          </p:cNvSpPr>
          <p:nvPr/>
        </p:nvSpPr>
        <p:spPr bwMode="auto">
          <a:xfrm>
            <a:off x="1136762" y="1122565"/>
            <a:ext cx="5219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chemeClr val="tx2"/>
                </a:solidFill>
                <a:latin typeface="宋体" panose="02010600030101010101" pitchFamily="2" charset="-122"/>
              </a:rPr>
              <a:t> </a:t>
            </a:r>
            <a:r>
              <a:rPr lang="zh-CN" altLang="en-US" sz="3200" dirty="0">
                <a:solidFill>
                  <a:srgbClr val="FF0000"/>
                </a:solidFill>
                <a:latin typeface="微软雅黑" panose="020B0503020204020204" pitchFamily="34" charset="-122"/>
                <a:ea typeface="微软雅黑" panose="020B0503020204020204" pitchFamily="34" charset="-122"/>
              </a:rPr>
              <a:t>2.逻辑与（乘，×，∩</a:t>
            </a:r>
            <a:r>
              <a:rPr lang="zh-CN" altLang="zh-CN" sz="3200" dirty="0">
                <a:solidFill>
                  <a:srgbClr val="FF0000"/>
                </a:solidFill>
                <a:latin typeface="微软雅黑" panose="020B0503020204020204" pitchFamily="34" charset="-122"/>
                <a:ea typeface="微软雅黑" panose="020B0503020204020204" pitchFamily="34" charset="-122"/>
              </a:rPr>
              <a:t>）</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1428763" y="1876560"/>
            <a:ext cx="6101688" cy="584775"/>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华文仿宋" panose="02010600040101010101" pitchFamily="2" charset="-122"/>
                <a:ea typeface="华文仿宋" panose="02010600040101010101" pitchFamily="2" charset="-122"/>
              </a:rPr>
              <a:t>两个条件都为真，结果才为真</a:t>
            </a:r>
          </a:p>
        </p:txBody>
      </p:sp>
      <p:sp>
        <p:nvSpPr>
          <p:cNvPr id="12" name="Text Box 21"/>
          <p:cNvSpPr txBox="1">
            <a:spLocks noChangeArrowheads="1"/>
          </p:cNvSpPr>
          <p:nvPr/>
        </p:nvSpPr>
        <p:spPr bwMode="auto">
          <a:xfrm>
            <a:off x="8355755" y="762242"/>
            <a:ext cx="238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latin typeface="隶书" panose="02010509060101010101" pitchFamily="49" charset="-122"/>
                <a:ea typeface="隶书" panose="02010509060101010101" pitchFamily="49" charset="-122"/>
              </a:rPr>
              <a:t>真值表：</a:t>
            </a:r>
          </a:p>
        </p:txBody>
      </p:sp>
      <p:sp>
        <p:nvSpPr>
          <p:cNvPr id="13" name="Text Box 22"/>
          <p:cNvSpPr txBox="1">
            <a:spLocks noChangeArrowheads="1"/>
          </p:cNvSpPr>
          <p:nvPr/>
        </p:nvSpPr>
        <p:spPr bwMode="auto">
          <a:xfrm>
            <a:off x="8495770" y="1537382"/>
            <a:ext cx="1631950" cy="2062163"/>
          </a:xfrm>
          <a:prstGeom prst="rect">
            <a:avLst/>
          </a:prstGeom>
          <a:solidFill>
            <a:srgbClr val="FFFFCC"/>
          </a:solidFill>
          <a:ln w="38100">
            <a:solidFill>
              <a:schemeClr val="accent1"/>
            </a:solidFill>
            <a:miter lim="800000"/>
          </a:ln>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3200" dirty="0">
                <a:solidFill>
                  <a:srgbClr val="663300"/>
                </a:solidFill>
                <a:latin typeface="宋体" panose="02010600030101010101" pitchFamily="2" charset="-122"/>
              </a:rPr>
              <a:t>A  B  C</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0  0  </a:t>
            </a:r>
            <a:r>
              <a:rPr lang="zh-CN" altLang="en-US" sz="3200" dirty="0">
                <a:solidFill>
                  <a:srgbClr val="009900"/>
                </a:solidFill>
                <a:latin typeface="宋体" panose="02010600030101010101" pitchFamily="2" charset="-122"/>
              </a:rPr>
              <a:t>0</a:t>
            </a:r>
          </a:p>
          <a:p>
            <a:pPr eaLnBrk="1" hangingPunct="1">
              <a:lnSpc>
                <a:spcPct val="80000"/>
              </a:lnSpc>
            </a:pPr>
            <a:r>
              <a:rPr lang="zh-CN" altLang="en-US" sz="3200" dirty="0">
                <a:solidFill>
                  <a:srgbClr val="CD2711"/>
                </a:solidFill>
                <a:latin typeface="宋体" panose="02010600030101010101" pitchFamily="2" charset="-122"/>
              </a:rPr>
              <a:t>0  1  </a:t>
            </a:r>
            <a:r>
              <a:rPr lang="zh-CN" altLang="en-US" sz="3200" dirty="0">
                <a:solidFill>
                  <a:srgbClr val="009900"/>
                </a:solidFill>
                <a:latin typeface="宋体" panose="02010600030101010101" pitchFamily="2" charset="-122"/>
              </a:rPr>
              <a:t>0</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1  0  </a:t>
            </a:r>
            <a:r>
              <a:rPr lang="zh-CN" altLang="en-US" sz="3200" dirty="0">
                <a:solidFill>
                  <a:srgbClr val="009900"/>
                </a:solidFill>
                <a:latin typeface="宋体" panose="02010600030101010101" pitchFamily="2" charset="-122"/>
              </a:rPr>
              <a:t>0</a:t>
            </a:r>
          </a:p>
          <a:p>
            <a:pPr eaLnBrk="1" hangingPunct="1">
              <a:lnSpc>
                <a:spcPct val="80000"/>
              </a:lnSpc>
            </a:pPr>
            <a:r>
              <a:rPr lang="zh-CN" altLang="en-US" sz="3200" dirty="0">
                <a:solidFill>
                  <a:srgbClr val="CD2711"/>
                </a:solidFill>
                <a:latin typeface="宋体" panose="02010600030101010101" pitchFamily="2" charset="-122"/>
              </a:rPr>
              <a:t>1  1  </a:t>
            </a:r>
            <a:r>
              <a:rPr lang="zh-CN" altLang="en-US" sz="3200" dirty="0">
                <a:solidFill>
                  <a:srgbClr val="009900"/>
                </a:solidFill>
                <a:latin typeface="宋体" panose="02010600030101010101" pitchFamily="2" charset="-122"/>
              </a:rPr>
              <a:t>1</a:t>
            </a:r>
            <a:endParaRPr lang="zh-CN" altLang="en-US" sz="3200" dirty="0">
              <a:solidFill>
                <a:srgbClr val="CD2711"/>
              </a:solidFill>
              <a:latin typeface="宋体" panose="02010600030101010101" pitchFamily="2" charset="-122"/>
            </a:endParaRPr>
          </a:p>
        </p:txBody>
      </p:sp>
      <p:sp>
        <p:nvSpPr>
          <p:cNvPr id="15" name="矩形 3"/>
          <p:cNvSpPr>
            <a:spLocks noChangeArrowheads="1"/>
          </p:cNvSpPr>
          <p:nvPr/>
        </p:nvSpPr>
        <p:spPr bwMode="auto">
          <a:xfrm>
            <a:off x="3424380" y="2568493"/>
            <a:ext cx="2110454" cy="2062103"/>
          </a:xfrm>
          <a:prstGeom prst="rect">
            <a:avLst/>
          </a:prstGeom>
          <a:noFill/>
          <a:ln w="9525">
            <a:noFill/>
            <a:miter lim="800000"/>
          </a:ln>
        </p:spPr>
        <p:txBody>
          <a:bodyPr wrap="square">
            <a:spAutoFit/>
          </a:bodyPr>
          <a:lstStyle/>
          <a:p>
            <a:pPr algn="ctr" eaLnBrk="1" hangingPunct="1"/>
            <a:r>
              <a:rPr lang="en-US" altLang="zh-CN" sz="3200" dirty="0"/>
              <a:t>0 × 0=0</a:t>
            </a:r>
            <a:endParaRPr lang="zh-CN" altLang="zh-CN" sz="3200" dirty="0"/>
          </a:p>
          <a:p>
            <a:pPr algn="ctr" eaLnBrk="1" hangingPunct="1"/>
            <a:r>
              <a:rPr lang="en-US" altLang="zh-CN" sz="3200" dirty="0"/>
              <a:t>0 × 1=0</a:t>
            </a:r>
            <a:endParaRPr lang="zh-CN" altLang="zh-CN" sz="3200" dirty="0"/>
          </a:p>
          <a:p>
            <a:pPr algn="ctr" eaLnBrk="1" hangingPunct="1"/>
            <a:r>
              <a:rPr lang="en-US" altLang="zh-CN" sz="3200" dirty="0"/>
              <a:t>1 × 0=0</a:t>
            </a:r>
            <a:endParaRPr lang="zh-CN" altLang="zh-CN" sz="3200" dirty="0"/>
          </a:p>
          <a:p>
            <a:pPr algn="ctr" eaLnBrk="1" hangingPunct="1"/>
            <a:r>
              <a:rPr lang="en-US" altLang="zh-CN" sz="3200" dirty="0"/>
              <a:t>1 × 1=1</a:t>
            </a:r>
            <a:endParaRPr lang="zh-CN" altLang="zh-CN" sz="3200" dirty="0"/>
          </a:p>
        </p:txBody>
      </p:sp>
      <p:sp>
        <p:nvSpPr>
          <p:cNvPr id="16" name="Rectangle 8"/>
          <p:cNvSpPr>
            <a:spLocks noChangeArrowheads="1"/>
          </p:cNvSpPr>
          <p:nvPr/>
        </p:nvSpPr>
        <p:spPr bwMode="auto">
          <a:xfrm>
            <a:off x="1442534" y="2568463"/>
            <a:ext cx="6101688" cy="584775"/>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华文仿宋" panose="02010600040101010101" pitchFamily="2" charset="-122"/>
                <a:ea typeface="华文仿宋" panose="02010600040101010101" pitchFamily="2" charset="-122"/>
              </a:rPr>
              <a:t>运算规则：</a:t>
            </a:r>
          </a:p>
        </p:txBody>
      </p:sp>
      <p:sp>
        <p:nvSpPr>
          <p:cNvPr id="17" name="矩形 16"/>
          <p:cNvSpPr/>
          <p:nvPr/>
        </p:nvSpPr>
        <p:spPr>
          <a:xfrm>
            <a:off x="1595164" y="5082722"/>
            <a:ext cx="8424936" cy="461665"/>
          </a:xfrm>
          <a:prstGeom prst="rect">
            <a:avLst/>
          </a:prstGeom>
        </p:spPr>
        <p:txBody>
          <a:bodyPr wrap="square">
            <a:spAutoFit/>
          </a:bodyPr>
          <a:lstStyle/>
          <a:p>
            <a:r>
              <a:rPr lang="zh-CN" altLang="zh-CN" sz="2400" dirty="0">
                <a:latin typeface="楷体_GB2312" pitchFamily="49" charset="-122"/>
                <a:ea typeface="楷体_GB2312" pitchFamily="49" charset="-122"/>
              </a:rPr>
              <a:t>可用</a:t>
            </a:r>
            <a:r>
              <a:rPr lang="en-US" altLang="zh-CN" sz="2400" dirty="0">
                <a:latin typeface="楷体_GB2312" pitchFamily="49" charset="-122"/>
                <a:ea typeface="楷体_GB2312" pitchFamily="49" charset="-122"/>
              </a:rPr>
              <a:t>AB</a:t>
            </a:r>
            <a:r>
              <a:rPr lang="zh-CN" altLang="zh-CN"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A×B</a:t>
            </a:r>
            <a:r>
              <a:rPr lang="zh-CN" altLang="zh-CN" sz="2400" dirty="0">
                <a:latin typeface="楷体_GB2312" pitchFamily="49" charset="-122"/>
                <a:ea typeface="楷体_GB2312" pitchFamily="49" charset="-122"/>
              </a:rPr>
              <a:t>或</a:t>
            </a:r>
            <a:r>
              <a:rPr lang="en-US" altLang="zh-CN" sz="2400" dirty="0">
                <a:latin typeface="楷体_GB2312" pitchFamily="49" charset="-122"/>
                <a:ea typeface="楷体_GB2312" pitchFamily="49" charset="-122"/>
              </a:rPr>
              <a:t>A</a:t>
            </a:r>
            <a:r>
              <a:rPr lang="zh-CN" altLang="zh-CN"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B</a:t>
            </a:r>
            <a:r>
              <a:rPr lang="zh-CN" altLang="zh-CN" sz="2400" dirty="0">
                <a:latin typeface="楷体_GB2312" pitchFamily="49" charset="-122"/>
                <a:ea typeface="楷体_GB2312" pitchFamily="49" charset="-122"/>
              </a:rPr>
              <a:t>来表示，读作“</a:t>
            </a:r>
            <a:r>
              <a:rPr lang="en-US" altLang="zh-CN" sz="2400" dirty="0">
                <a:latin typeface="楷体_GB2312" pitchFamily="49" charset="-122"/>
                <a:ea typeface="楷体_GB2312" pitchFamily="49" charset="-122"/>
              </a:rPr>
              <a:t>A</a:t>
            </a:r>
            <a:r>
              <a:rPr lang="zh-CN" altLang="zh-CN" sz="2400" dirty="0">
                <a:latin typeface="楷体_GB2312" pitchFamily="49" charset="-122"/>
                <a:ea typeface="楷体_GB2312" pitchFamily="49" charset="-122"/>
              </a:rPr>
              <a:t>与</a:t>
            </a:r>
            <a:r>
              <a:rPr lang="en-US" altLang="zh-CN" sz="2400" dirty="0">
                <a:latin typeface="楷体_GB2312" pitchFamily="49" charset="-122"/>
                <a:ea typeface="楷体_GB2312" pitchFamily="49" charset="-122"/>
              </a:rPr>
              <a:t>B</a:t>
            </a:r>
            <a:r>
              <a:rPr lang="zh-CN" altLang="zh-CN" sz="2400" dirty="0">
                <a:latin typeface="楷体_GB2312" pitchFamily="49" charset="-122"/>
                <a:ea typeface="楷体_GB2312" pitchFamily="49" charset="-122"/>
              </a:rPr>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grpSp>
        <p:nvGrpSpPr>
          <p:cNvPr id="9" name="Group 16"/>
          <p:cNvGrpSpPr/>
          <p:nvPr/>
        </p:nvGrpSpPr>
        <p:grpSpPr bwMode="auto">
          <a:xfrm>
            <a:off x="1351735" y="1194268"/>
            <a:ext cx="4375375" cy="617538"/>
            <a:chOff x="290" y="732"/>
            <a:chExt cx="2986" cy="389"/>
          </a:xfrm>
        </p:grpSpPr>
        <p:sp>
          <p:nvSpPr>
            <p:cNvPr id="11" name="Text Box 17"/>
            <p:cNvSpPr txBox="1">
              <a:spLocks noChangeArrowheads="1"/>
            </p:cNvSpPr>
            <p:nvPr/>
          </p:nvSpPr>
          <p:spPr bwMode="auto">
            <a:xfrm>
              <a:off x="965" y="732"/>
              <a:ext cx="12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宋体" panose="02010600030101010101" pitchFamily="2" charset="-122"/>
              </a:endParaRPr>
            </a:p>
          </p:txBody>
        </p:sp>
        <p:sp>
          <p:nvSpPr>
            <p:cNvPr id="12" name="Text Box 18"/>
            <p:cNvSpPr txBox="1">
              <a:spLocks noChangeArrowheads="1"/>
            </p:cNvSpPr>
            <p:nvPr/>
          </p:nvSpPr>
          <p:spPr bwMode="auto">
            <a:xfrm>
              <a:off x="290" y="753"/>
              <a:ext cx="298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FF0000"/>
                  </a:solidFill>
                  <a:latin typeface="微软雅黑" panose="020B0503020204020204" pitchFamily="34" charset="-122"/>
                  <a:ea typeface="微软雅黑" panose="020B0503020204020204" pitchFamily="34" charset="-122"/>
                </a:rPr>
                <a:t>3. 逻辑否定(非, </a:t>
              </a:r>
              <a:r>
                <a:rPr lang="en-US" altLang="en-US" sz="3200" dirty="0">
                  <a:solidFill>
                    <a:srgbClr val="FF0000"/>
                  </a:solidFill>
                  <a:latin typeface="微软雅黑" panose="020B0503020204020204" pitchFamily="34" charset="-122"/>
                  <a:ea typeface="微软雅黑" panose="020B0503020204020204" pitchFamily="34" charset="-122"/>
                </a:rPr>
                <a:t>A’,A)</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
          <p:nvSpPr>
            <p:cNvPr id="13" name="Line 19"/>
            <p:cNvSpPr>
              <a:spLocks noChangeShapeType="1"/>
            </p:cNvSpPr>
            <p:nvPr/>
          </p:nvSpPr>
          <p:spPr bwMode="auto">
            <a:xfrm>
              <a:off x="2874" y="799"/>
              <a:ext cx="186"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Text Box 23"/>
          <p:cNvSpPr txBox="1">
            <a:spLocks noChangeArrowheads="1"/>
          </p:cNvSpPr>
          <p:nvPr/>
        </p:nvSpPr>
        <p:spPr bwMode="auto">
          <a:xfrm>
            <a:off x="8218460" y="1032843"/>
            <a:ext cx="2332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latin typeface="隶书" panose="02010509060101010101" pitchFamily="49" charset="-122"/>
                <a:ea typeface="隶书" panose="02010509060101010101" pitchFamily="49" charset="-122"/>
              </a:rPr>
              <a:t>真值表</a:t>
            </a:r>
          </a:p>
        </p:txBody>
      </p:sp>
      <p:sp>
        <p:nvSpPr>
          <p:cNvPr id="16" name="Text Box 24"/>
          <p:cNvSpPr txBox="1">
            <a:spLocks noChangeArrowheads="1"/>
          </p:cNvSpPr>
          <p:nvPr/>
        </p:nvSpPr>
        <p:spPr bwMode="auto">
          <a:xfrm>
            <a:off x="8659135" y="1666324"/>
            <a:ext cx="804863" cy="1274762"/>
          </a:xfrm>
          <a:prstGeom prst="rect">
            <a:avLst/>
          </a:prstGeom>
          <a:solidFill>
            <a:srgbClr val="FFFFCC"/>
          </a:solidFill>
          <a:ln w="28575">
            <a:solidFill>
              <a:srgbClr val="0070C0"/>
            </a:solidFill>
          </a:ln>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3200" dirty="0">
                <a:solidFill>
                  <a:srgbClr val="663300"/>
                </a:solidFill>
                <a:latin typeface="宋体" panose="02010600030101010101" pitchFamily="2" charset="-122"/>
              </a:rPr>
              <a:t>A C</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0 </a:t>
            </a:r>
            <a:r>
              <a:rPr lang="zh-CN" altLang="en-US" sz="3200" dirty="0">
                <a:solidFill>
                  <a:srgbClr val="009900"/>
                </a:solidFill>
                <a:latin typeface="宋体" panose="02010600030101010101" pitchFamily="2" charset="-122"/>
              </a:rPr>
              <a:t>1</a:t>
            </a:r>
          </a:p>
          <a:p>
            <a:pPr eaLnBrk="1" hangingPunct="1">
              <a:lnSpc>
                <a:spcPct val="80000"/>
              </a:lnSpc>
            </a:pPr>
            <a:r>
              <a:rPr lang="zh-CN" altLang="en-US" sz="3200" dirty="0">
                <a:solidFill>
                  <a:srgbClr val="CD2711"/>
                </a:solidFill>
                <a:latin typeface="宋体" panose="02010600030101010101" pitchFamily="2" charset="-122"/>
              </a:rPr>
              <a:t>1 </a:t>
            </a:r>
            <a:r>
              <a:rPr lang="zh-CN" altLang="en-US" sz="3200" dirty="0">
                <a:solidFill>
                  <a:srgbClr val="009900"/>
                </a:solidFill>
                <a:latin typeface="宋体" panose="02010600030101010101" pitchFamily="2" charset="-122"/>
              </a:rPr>
              <a:t>0</a:t>
            </a:r>
            <a:endParaRPr lang="zh-CN" altLang="en-US" sz="3200" dirty="0">
              <a:solidFill>
                <a:srgbClr val="CD2711"/>
              </a:solidFill>
              <a:latin typeface="宋体" panose="02010600030101010101" pitchFamily="2" charset="-122"/>
            </a:endParaRPr>
          </a:p>
        </p:txBody>
      </p:sp>
      <p:graphicFrame>
        <p:nvGraphicFramePr>
          <p:cNvPr id="17" name="对象 2"/>
          <p:cNvGraphicFramePr>
            <a:graphicFrameLocks noChangeAspect="1"/>
          </p:cNvGraphicFramePr>
          <p:nvPr/>
        </p:nvGraphicFramePr>
        <p:xfrm>
          <a:off x="3786826" y="1927430"/>
          <a:ext cx="1040657" cy="1508825"/>
        </p:xfrm>
        <a:graphic>
          <a:graphicData uri="http://schemas.openxmlformats.org/presentationml/2006/ole">
            <mc:AlternateContent xmlns:mc="http://schemas.openxmlformats.org/markup-compatibility/2006">
              <mc:Choice xmlns:v="urn:schemas-microsoft-com:vml" Requires="v">
                <p:oleObj spid="_x0000_s3075" r:id="rId5" imgW="330200" imgH="482600" progId="Equation.DSMT4">
                  <p:embed/>
                </p:oleObj>
              </mc:Choice>
              <mc:Fallback>
                <p:oleObj r:id="rId5" imgW="330200" imgH="482600"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6826" y="1927430"/>
                        <a:ext cx="1040657" cy="1508825"/>
                      </a:xfrm>
                      <a:prstGeom prst="rect">
                        <a:avLst/>
                      </a:prstGeom>
                      <a:noFill/>
                    </p:spPr>
                  </p:pic>
                </p:oleObj>
              </mc:Fallback>
            </mc:AlternateContent>
          </a:graphicData>
        </a:graphic>
      </p:graphicFrame>
      <p:sp>
        <p:nvSpPr>
          <p:cNvPr id="18" name="矩形 17"/>
          <p:cNvSpPr/>
          <p:nvPr/>
        </p:nvSpPr>
        <p:spPr>
          <a:xfrm>
            <a:off x="1465836" y="1927430"/>
            <a:ext cx="4953000" cy="584775"/>
          </a:xfrm>
          <a:prstGeom prst="rect">
            <a:avLst/>
          </a:prstGeom>
        </p:spPr>
        <p:txBody>
          <a:bodyPr>
            <a:spAutoFit/>
          </a:bodyPr>
          <a:lstStyle/>
          <a:p>
            <a:r>
              <a:rPr lang="zh-CN" altLang="en-US" dirty="0">
                <a:latin typeface="楷体_GB2312" pitchFamily="49" charset="-122"/>
                <a:ea typeface="楷体_GB2312" pitchFamily="49" charset="-122"/>
              </a:rPr>
              <a:t>运算规则：</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6" name="Rectangle 11"/>
          <p:cNvSpPr>
            <a:spLocks noChangeArrowheads="1"/>
          </p:cNvSpPr>
          <p:nvPr/>
        </p:nvSpPr>
        <p:spPr bwMode="auto">
          <a:xfrm>
            <a:off x="1385291" y="1104481"/>
            <a:ext cx="26340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zh-CN" sz="3200" dirty="0">
                <a:solidFill>
                  <a:srgbClr val="FF0000"/>
                </a:solidFill>
                <a:latin typeface="微软雅黑" panose="020B0503020204020204" pitchFamily="34" charset="-122"/>
                <a:ea typeface="微软雅黑" panose="020B0503020204020204" pitchFamily="34" charset="-122"/>
              </a:rPr>
              <a:t>4.</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zh-CN" sz="3200" dirty="0">
                <a:solidFill>
                  <a:srgbClr val="FF0000"/>
                </a:solidFill>
                <a:latin typeface="微软雅黑" panose="020B0503020204020204" pitchFamily="34" charset="-122"/>
                <a:ea typeface="微软雅黑" panose="020B0503020204020204" pitchFamily="34" charset="-122"/>
              </a:rPr>
              <a:t>异或（</a:t>
            </a:r>
            <a:r>
              <a:rPr lang="zh-CN" altLang="en-US" sz="3200"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3200" dirty="0">
                <a:solidFill>
                  <a:srgbClr val="FF0000"/>
                </a:solidFill>
                <a:latin typeface="微软雅黑" panose="020B0503020204020204" pitchFamily="34" charset="-122"/>
                <a:ea typeface="微软雅黑" panose="020B0503020204020204" pitchFamily="34" charset="-122"/>
              </a:rPr>
              <a:t>）</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1406780" y="1833143"/>
            <a:ext cx="83779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华文仿宋" panose="02010600040101010101" pitchFamily="2" charset="-122"/>
                <a:ea typeface="华文仿宋" panose="02010600040101010101" pitchFamily="2" charset="-122"/>
              </a:rPr>
              <a:t>两逻辑变量相同时，输出为 0，不同时为 1</a:t>
            </a:r>
            <a:endParaRPr lang="en-US" altLang="zh-CN" sz="3200" dirty="0">
              <a:latin typeface="华文仿宋" panose="02010600040101010101" pitchFamily="2" charset="-122"/>
              <a:ea typeface="华文仿宋" panose="02010600040101010101" pitchFamily="2" charset="-122"/>
            </a:endParaRPr>
          </a:p>
          <a:p>
            <a:pPr eaLnBrk="1" hangingPunct="1"/>
            <a:r>
              <a:rPr lang="zh-CN" altLang="en-US" sz="3200" dirty="0">
                <a:latin typeface="华文仿宋" panose="02010600040101010101" pitchFamily="2" charset="-122"/>
                <a:ea typeface="华文仿宋" panose="02010600040101010101" pitchFamily="2" charset="-122"/>
              </a:rPr>
              <a:t>运算规则：</a:t>
            </a:r>
          </a:p>
        </p:txBody>
      </p:sp>
      <p:sp>
        <p:nvSpPr>
          <p:cNvPr id="18" name="Text Box 20"/>
          <p:cNvSpPr txBox="1">
            <a:spLocks noChangeArrowheads="1"/>
          </p:cNvSpPr>
          <p:nvPr/>
        </p:nvSpPr>
        <p:spPr bwMode="auto">
          <a:xfrm>
            <a:off x="8097217" y="2421226"/>
            <a:ext cx="2073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600" dirty="0">
                <a:latin typeface="隶书" panose="02010509060101010101" pitchFamily="49" charset="-122"/>
                <a:ea typeface="隶书" panose="02010509060101010101" pitchFamily="49" charset="-122"/>
              </a:rPr>
              <a:t>真值表</a:t>
            </a:r>
          </a:p>
        </p:txBody>
      </p:sp>
      <p:sp>
        <p:nvSpPr>
          <p:cNvPr id="19" name="Text Box 21"/>
          <p:cNvSpPr txBox="1">
            <a:spLocks noChangeArrowheads="1"/>
          </p:cNvSpPr>
          <p:nvPr/>
        </p:nvSpPr>
        <p:spPr bwMode="auto">
          <a:xfrm>
            <a:off x="8117033" y="3198728"/>
            <a:ext cx="1633537" cy="2062163"/>
          </a:xfrm>
          <a:prstGeom prst="rect">
            <a:avLst/>
          </a:prstGeom>
          <a:solidFill>
            <a:srgbClr val="FFFFCC"/>
          </a:solidFill>
          <a:ln w="28575">
            <a:solidFill>
              <a:srgbClr val="0070C0"/>
            </a:solidFill>
          </a:ln>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3200" dirty="0">
                <a:solidFill>
                  <a:srgbClr val="663300"/>
                </a:solidFill>
                <a:latin typeface="宋体" panose="02010600030101010101" pitchFamily="2" charset="-122"/>
              </a:rPr>
              <a:t>A  B  C</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0  0  </a:t>
            </a:r>
            <a:r>
              <a:rPr lang="zh-CN" altLang="en-US" sz="3200" dirty="0">
                <a:solidFill>
                  <a:srgbClr val="009900"/>
                </a:solidFill>
                <a:latin typeface="宋体" panose="02010600030101010101" pitchFamily="2" charset="-122"/>
              </a:rPr>
              <a:t>0</a:t>
            </a:r>
          </a:p>
          <a:p>
            <a:pPr eaLnBrk="1" hangingPunct="1">
              <a:lnSpc>
                <a:spcPct val="80000"/>
              </a:lnSpc>
            </a:pPr>
            <a:r>
              <a:rPr lang="zh-CN" altLang="en-US" sz="3200" dirty="0">
                <a:solidFill>
                  <a:srgbClr val="CD2711"/>
                </a:solidFill>
                <a:latin typeface="宋体" panose="02010600030101010101" pitchFamily="2" charset="-122"/>
              </a:rPr>
              <a:t>0  1  </a:t>
            </a:r>
            <a:r>
              <a:rPr lang="zh-CN" altLang="en-US" sz="3200" dirty="0">
                <a:solidFill>
                  <a:srgbClr val="009900"/>
                </a:solidFill>
                <a:latin typeface="宋体" panose="02010600030101010101" pitchFamily="2" charset="-122"/>
              </a:rPr>
              <a:t>1</a:t>
            </a:r>
            <a:endParaRPr lang="zh-CN" altLang="en-US" sz="3200" dirty="0">
              <a:solidFill>
                <a:srgbClr val="CD2711"/>
              </a:solidFill>
              <a:latin typeface="宋体" panose="02010600030101010101" pitchFamily="2" charset="-122"/>
            </a:endParaRPr>
          </a:p>
          <a:p>
            <a:pPr eaLnBrk="1" hangingPunct="1">
              <a:lnSpc>
                <a:spcPct val="80000"/>
              </a:lnSpc>
            </a:pPr>
            <a:r>
              <a:rPr lang="zh-CN" altLang="en-US" sz="3200" dirty="0">
                <a:solidFill>
                  <a:srgbClr val="CD2711"/>
                </a:solidFill>
                <a:latin typeface="宋体" panose="02010600030101010101" pitchFamily="2" charset="-122"/>
              </a:rPr>
              <a:t>1  0  </a:t>
            </a:r>
            <a:r>
              <a:rPr lang="zh-CN" altLang="en-US" sz="3200" dirty="0">
                <a:solidFill>
                  <a:srgbClr val="009900"/>
                </a:solidFill>
                <a:latin typeface="宋体" panose="02010600030101010101" pitchFamily="2" charset="-122"/>
              </a:rPr>
              <a:t>1</a:t>
            </a:r>
          </a:p>
          <a:p>
            <a:pPr eaLnBrk="1" hangingPunct="1">
              <a:lnSpc>
                <a:spcPct val="80000"/>
              </a:lnSpc>
            </a:pPr>
            <a:r>
              <a:rPr lang="zh-CN" altLang="en-US" sz="3200" dirty="0">
                <a:solidFill>
                  <a:srgbClr val="CD2711"/>
                </a:solidFill>
                <a:latin typeface="宋体" panose="02010600030101010101" pitchFamily="2" charset="-122"/>
              </a:rPr>
              <a:t>1  1  </a:t>
            </a:r>
            <a:r>
              <a:rPr lang="zh-CN" altLang="en-US" sz="3200" dirty="0">
                <a:solidFill>
                  <a:srgbClr val="009900"/>
                </a:solidFill>
                <a:latin typeface="宋体" panose="02010600030101010101" pitchFamily="2" charset="-122"/>
              </a:rPr>
              <a:t>0</a:t>
            </a:r>
            <a:endParaRPr lang="zh-CN" altLang="en-US" sz="3200" dirty="0">
              <a:solidFill>
                <a:srgbClr val="CD2711"/>
              </a:solidFill>
              <a:latin typeface="宋体" panose="02010600030101010101" pitchFamily="2" charset="-122"/>
            </a:endParaRPr>
          </a:p>
        </p:txBody>
      </p:sp>
      <p:sp>
        <p:nvSpPr>
          <p:cNvPr id="20" name="矩形 12"/>
          <p:cNvSpPr>
            <a:spLocks noChangeArrowheads="1"/>
          </p:cNvSpPr>
          <p:nvPr/>
        </p:nvSpPr>
        <p:spPr bwMode="auto">
          <a:xfrm>
            <a:off x="3587624" y="2998672"/>
            <a:ext cx="1550988" cy="2062103"/>
          </a:xfrm>
          <a:prstGeom prst="rect">
            <a:avLst/>
          </a:prstGeom>
          <a:noFill/>
          <a:ln w="9525">
            <a:noFill/>
            <a:miter lim="800000"/>
          </a:ln>
        </p:spPr>
        <p:txBody>
          <a:bodyPr>
            <a:spAutoFit/>
          </a:bodyPr>
          <a:lstStyle/>
          <a:p>
            <a:pPr algn="ctr" eaLnBrk="1" hangingPunct="1"/>
            <a:r>
              <a:rPr lang="en-US" altLang="zh-CN" sz="3200" dirty="0"/>
              <a:t>0</a:t>
            </a:r>
            <a:r>
              <a:rPr lang="zh-CN" altLang="zh-CN" sz="3200" dirty="0"/>
              <a:t>⊕</a:t>
            </a:r>
            <a:r>
              <a:rPr lang="en-US" altLang="zh-CN" sz="3200" dirty="0"/>
              <a:t>0=0</a:t>
            </a:r>
            <a:endParaRPr lang="zh-CN" altLang="zh-CN" sz="3200" dirty="0"/>
          </a:p>
          <a:p>
            <a:pPr algn="ctr" eaLnBrk="1" hangingPunct="1"/>
            <a:r>
              <a:rPr lang="en-US" altLang="zh-CN" sz="3200" dirty="0"/>
              <a:t>1</a:t>
            </a:r>
            <a:r>
              <a:rPr lang="zh-CN" altLang="zh-CN" sz="3200" dirty="0"/>
              <a:t>⊕</a:t>
            </a:r>
            <a:r>
              <a:rPr lang="en-US" altLang="zh-CN" sz="3200" dirty="0"/>
              <a:t>0=1</a:t>
            </a:r>
            <a:endParaRPr lang="zh-CN" altLang="zh-CN" sz="3200" dirty="0"/>
          </a:p>
          <a:p>
            <a:pPr algn="ctr" eaLnBrk="1" hangingPunct="1"/>
            <a:r>
              <a:rPr lang="en-US" altLang="zh-CN" sz="3200" dirty="0"/>
              <a:t>0</a:t>
            </a:r>
            <a:r>
              <a:rPr lang="zh-CN" altLang="zh-CN" sz="3200" dirty="0"/>
              <a:t>⊕</a:t>
            </a:r>
            <a:r>
              <a:rPr lang="en-US" altLang="zh-CN" sz="3200" dirty="0"/>
              <a:t>1=1</a:t>
            </a:r>
            <a:endParaRPr lang="zh-CN" altLang="zh-CN" sz="3200" dirty="0"/>
          </a:p>
          <a:p>
            <a:pPr algn="ctr" eaLnBrk="1" hangingPunct="1"/>
            <a:r>
              <a:rPr lang="en-US" altLang="zh-CN" sz="3200" dirty="0"/>
              <a:t>1</a:t>
            </a:r>
            <a:r>
              <a:rPr lang="zh-CN" altLang="zh-CN" sz="3200" dirty="0"/>
              <a:t>⊕</a:t>
            </a:r>
            <a:r>
              <a:rPr lang="en-US" altLang="zh-CN" sz="3200" dirty="0"/>
              <a:t>1=0</a:t>
            </a:r>
            <a:endParaRPr lang="zh-CN"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grpSp>
        <p:nvGrpSpPr>
          <p:cNvPr id="9" name="Group 5"/>
          <p:cNvGrpSpPr/>
          <p:nvPr/>
        </p:nvGrpSpPr>
        <p:grpSpPr bwMode="auto">
          <a:xfrm>
            <a:off x="3588483" y="2237334"/>
            <a:ext cx="6763176" cy="1230313"/>
            <a:chOff x="1891" y="1561"/>
            <a:chExt cx="4249" cy="775"/>
          </a:xfrm>
        </p:grpSpPr>
        <p:sp>
          <p:nvSpPr>
            <p:cNvPr id="11" name="Text Box 6"/>
            <p:cNvSpPr txBox="1">
              <a:spLocks noChangeArrowheads="1"/>
            </p:cNvSpPr>
            <p:nvPr/>
          </p:nvSpPr>
          <p:spPr bwMode="auto">
            <a:xfrm>
              <a:off x="1891" y="1561"/>
              <a:ext cx="24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zh-CN" sz="3200" dirty="0">
                  <a:latin typeface="宋体" panose="02010600030101010101" pitchFamily="2" charset="-122"/>
                </a:rPr>
                <a:t>已知：</a:t>
              </a:r>
              <a:r>
                <a:rPr lang="en-US" altLang="en-US" sz="3600" dirty="0">
                  <a:latin typeface="宋体" panose="02010600030101010101" pitchFamily="2" charset="-122"/>
                </a:rPr>
                <a:t>A=0,B=1,C=1</a:t>
              </a:r>
              <a:endParaRPr lang="zh-CN" altLang="en-US" sz="3600" dirty="0">
                <a:latin typeface="宋体" panose="02010600030101010101" pitchFamily="2" charset="-122"/>
              </a:endParaRPr>
            </a:p>
          </p:txBody>
        </p:sp>
        <p:sp>
          <p:nvSpPr>
            <p:cNvPr id="12" name="Text Box 7"/>
            <p:cNvSpPr txBox="1">
              <a:spLocks noChangeArrowheads="1"/>
            </p:cNvSpPr>
            <p:nvPr/>
          </p:nvSpPr>
          <p:spPr bwMode="auto">
            <a:xfrm>
              <a:off x="1891" y="1929"/>
              <a:ext cx="424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宋体" panose="02010600030101010101" pitchFamily="2" charset="-122"/>
                </a:rPr>
                <a:t>求：</a:t>
              </a:r>
              <a:r>
                <a:rPr lang="en-US" altLang="en-US" sz="3600" dirty="0">
                  <a:latin typeface="宋体" panose="02010600030101010101" pitchFamily="2" charset="-122"/>
                </a:rPr>
                <a:t>Z=(A</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B</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C)</a:t>
              </a:r>
              <a:r>
                <a:rPr lang="en-US" altLang="zh-CN" sz="3200" dirty="0">
                  <a:latin typeface="宋体" panose="02010600030101010101" pitchFamily="2" charset="-122"/>
                </a:rPr>
                <a:t>+</a:t>
              </a:r>
              <a:r>
                <a:rPr lang="en-US" altLang="en-US" sz="3600" dirty="0">
                  <a:latin typeface="宋体" panose="02010600030101010101" pitchFamily="2" charset="-122"/>
                  <a:sym typeface="Symbol" panose="05050102010706020507" pitchFamily="18" charset="2"/>
                </a:rPr>
                <a:t>(A</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B)</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(B</a:t>
              </a:r>
              <a:r>
                <a:rPr lang="en-US" altLang="zh-CN" sz="3200" dirty="0">
                  <a:latin typeface="宋体" panose="02010600030101010101" pitchFamily="2" charset="-122"/>
                </a:rPr>
                <a:t>+</a:t>
              </a:r>
              <a:r>
                <a:rPr lang="en-US" altLang="en-US" sz="3600" dirty="0">
                  <a:latin typeface="宋体" panose="02010600030101010101" pitchFamily="2" charset="-122"/>
                  <a:sym typeface="Symbol" panose="05050102010706020507" pitchFamily="18" charset="2"/>
                </a:rPr>
                <a:t>C)</a:t>
              </a:r>
              <a:endParaRPr lang="en-US" altLang="zh-CN" sz="3600" dirty="0">
                <a:latin typeface="宋体" panose="02010600030101010101" pitchFamily="2" charset="-122"/>
                <a:sym typeface="Symbol" panose="05050102010706020507" pitchFamily="18" charset="2"/>
              </a:endParaRPr>
            </a:p>
          </p:txBody>
        </p:sp>
        <p:sp>
          <p:nvSpPr>
            <p:cNvPr id="13" name="Line 8"/>
            <p:cNvSpPr>
              <a:spLocks noChangeShapeType="1"/>
            </p:cNvSpPr>
            <p:nvPr/>
          </p:nvSpPr>
          <p:spPr bwMode="auto">
            <a:xfrm>
              <a:off x="3287" y="1989"/>
              <a:ext cx="14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9"/>
            <p:cNvSpPr>
              <a:spLocks noChangeShapeType="1"/>
            </p:cNvSpPr>
            <p:nvPr/>
          </p:nvSpPr>
          <p:spPr bwMode="auto">
            <a:xfrm flipV="1">
              <a:off x="4273" y="2001"/>
              <a:ext cx="13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0"/>
            <p:cNvSpPr>
              <a:spLocks noChangeShapeType="1"/>
            </p:cNvSpPr>
            <p:nvPr/>
          </p:nvSpPr>
          <p:spPr bwMode="auto">
            <a:xfrm>
              <a:off x="5629" y="1977"/>
              <a:ext cx="127"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组合 16"/>
          <p:cNvGrpSpPr/>
          <p:nvPr/>
        </p:nvGrpSpPr>
        <p:grpSpPr>
          <a:xfrm>
            <a:off x="3981189" y="3581377"/>
            <a:ext cx="6488112" cy="646331"/>
            <a:chOff x="2922588" y="3713163"/>
            <a:chExt cx="6488112" cy="646331"/>
          </a:xfrm>
        </p:grpSpPr>
        <p:sp>
          <p:nvSpPr>
            <p:cNvPr id="18" name="Text Box 12"/>
            <p:cNvSpPr txBox="1">
              <a:spLocks noChangeArrowheads="1"/>
            </p:cNvSpPr>
            <p:nvPr/>
          </p:nvSpPr>
          <p:spPr bwMode="auto">
            <a:xfrm>
              <a:off x="2922588" y="3713163"/>
              <a:ext cx="64881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r>
                <a:rPr lang="en-US" altLang="zh-CN" sz="3600" dirty="0">
                  <a:latin typeface="宋体" panose="02010600030101010101" pitchFamily="2" charset="-122"/>
                </a:rPr>
                <a:t>Z=(0</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1</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1)</a:t>
              </a:r>
              <a:r>
                <a:rPr lang="en-US" altLang="zh-CN" sz="36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(0</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1)</a:t>
              </a:r>
              <a:r>
                <a:rPr lang="en-US" altLang="zh-CN" sz="32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(1</a:t>
              </a:r>
              <a:r>
                <a:rPr lang="en-US" altLang="zh-CN" sz="3600" dirty="0">
                  <a:latin typeface="宋体" panose="02010600030101010101" pitchFamily="2" charset="-122"/>
                  <a:sym typeface="Symbol" panose="05050102010706020507" pitchFamily="18" charset="2"/>
                </a:rPr>
                <a:t>+</a:t>
              </a:r>
              <a:r>
                <a:rPr lang="en-US" altLang="en-US" sz="3600" dirty="0">
                  <a:latin typeface="宋体" panose="02010600030101010101" pitchFamily="2" charset="-122"/>
                  <a:sym typeface="Symbol" panose="05050102010706020507" pitchFamily="18" charset="2"/>
                </a:rPr>
                <a:t>1)</a:t>
              </a:r>
            </a:p>
          </p:txBody>
        </p:sp>
        <p:sp>
          <p:nvSpPr>
            <p:cNvPr id="19" name="Line 13"/>
            <p:cNvSpPr>
              <a:spLocks noChangeShapeType="1"/>
            </p:cNvSpPr>
            <p:nvPr/>
          </p:nvSpPr>
          <p:spPr bwMode="auto">
            <a:xfrm>
              <a:off x="4301553" y="3829051"/>
              <a:ext cx="363415"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4"/>
            <p:cNvSpPr>
              <a:spLocks noChangeShapeType="1"/>
            </p:cNvSpPr>
            <p:nvPr/>
          </p:nvSpPr>
          <p:spPr bwMode="auto">
            <a:xfrm flipV="1">
              <a:off x="5895782" y="3829051"/>
              <a:ext cx="28135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5"/>
            <p:cNvSpPr>
              <a:spLocks noChangeShapeType="1"/>
            </p:cNvSpPr>
            <p:nvPr/>
          </p:nvSpPr>
          <p:spPr bwMode="auto">
            <a:xfrm>
              <a:off x="8125349" y="3789363"/>
              <a:ext cx="211015"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 name="Text Box 16"/>
          <p:cNvSpPr txBox="1">
            <a:spLocks noChangeArrowheads="1"/>
          </p:cNvSpPr>
          <p:nvPr/>
        </p:nvSpPr>
        <p:spPr bwMode="auto">
          <a:xfrm>
            <a:off x="4226654" y="4750207"/>
            <a:ext cx="3297115"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ea typeface="宋体" panose="02010600030101010101" pitchFamily="2" charset="-122"/>
              </a:defRPr>
            </a:lvl1pPr>
            <a:lvl2pPr marL="742950" indent="-285750" eaLnBrk="0" hangingPunct="0">
              <a:defRPr sz="1200" b="1">
                <a:solidFill>
                  <a:schemeClr val="tx1"/>
                </a:solidFill>
                <a:latin typeface="Arial" panose="020B0604020202020204" pitchFamily="34" charset="0"/>
                <a:ea typeface="宋体" panose="02010600030101010101" pitchFamily="2" charset="-122"/>
              </a:defRPr>
            </a:lvl2pPr>
            <a:lvl3pPr marL="1143000" indent="-228600" eaLnBrk="0" hangingPunct="0">
              <a:defRPr sz="1200" b="1">
                <a:solidFill>
                  <a:schemeClr val="tx1"/>
                </a:solidFill>
                <a:latin typeface="Arial" panose="020B0604020202020204" pitchFamily="34" charset="0"/>
                <a:ea typeface="宋体" panose="02010600030101010101" pitchFamily="2" charset="-122"/>
              </a:defRPr>
            </a:lvl3pPr>
            <a:lvl4pPr marL="1600200" indent="-228600" eaLnBrk="0" hangingPunct="0">
              <a:defRPr sz="1200" b="1">
                <a:solidFill>
                  <a:schemeClr val="tx1"/>
                </a:solidFill>
                <a:latin typeface="Arial" panose="020B0604020202020204" pitchFamily="34" charset="0"/>
                <a:ea typeface="宋体" panose="02010600030101010101" pitchFamily="2" charset="-122"/>
              </a:defRPr>
            </a:lvl4pPr>
            <a:lvl5pPr marL="2057400" indent="-228600" eaLnBrk="0" hangingPunct="0">
              <a:defRPr sz="1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宋体" panose="02010600030101010101" pitchFamily="2" charset="-122"/>
              </a:defRPr>
            </a:lvl9pPr>
          </a:lstStyle>
          <a:p>
            <a:pPr eaLnBrk="1" hangingPunct="1">
              <a:lnSpc>
                <a:spcPct val="85000"/>
              </a:lnSpc>
            </a:pPr>
            <a:r>
              <a:rPr lang="zh-CN" altLang="en-US" sz="3600" dirty="0">
                <a:latin typeface="宋体" panose="02010600030101010101" pitchFamily="2" charset="-122"/>
              </a:rPr>
              <a:t>=(0)</a:t>
            </a:r>
            <a:r>
              <a:rPr lang="en-US" altLang="zh-CN" sz="3600" dirty="0">
                <a:latin typeface="宋体" panose="02010600030101010101" pitchFamily="2" charset="-122"/>
              </a:rPr>
              <a:t>+(1)</a:t>
            </a:r>
            <a:r>
              <a:rPr lang="en-US" altLang="zh-CN" sz="3600" dirty="0">
                <a:latin typeface="宋体" panose="02010600030101010101" pitchFamily="2" charset="-122"/>
                <a:sym typeface="Symbol" panose="05050102010706020507" pitchFamily="18" charset="2"/>
              </a:rPr>
              <a:t>×(1)</a:t>
            </a:r>
          </a:p>
        </p:txBody>
      </p:sp>
      <p:sp>
        <p:nvSpPr>
          <p:cNvPr id="23" name="Oval 17"/>
          <p:cNvSpPr>
            <a:spLocks noChangeArrowheads="1"/>
          </p:cNvSpPr>
          <p:nvPr/>
        </p:nvSpPr>
        <p:spPr bwMode="auto">
          <a:xfrm>
            <a:off x="1477852" y="2370106"/>
            <a:ext cx="1136650" cy="706437"/>
          </a:xfrm>
          <a:prstGeom prst="ellipse">
            <a:avLst/>
          </a:prstGeom>
          <a:solidFill>
            <a:srgbClr val="FF3300"/>
          </a:solidFill>
          <a:ln w="9525">
            <a:noFill/>
            <a:round/>
          </a:ln>
          <a:effectLst/>
        </p:spPr>
        <p:txBody>
          <a:bodyPr wrap="none" anchor="ctr"/>
          <a:lstStyle/>
          <a:p>
            <a:pPr algn="ctr">
              <a:spcBef>
                <a:spcPct val="20000"/>
              </a:spcBef>
              <a:buClr>
                <a:srgbClr val="CC99FF"/>
              </a:buClr>
              <a:buFont typeface="Monotype Sorts" pitchFamily="2" charset="2"/>
              <a:buNone/>
              <a:defRPr/>
            </a:pPr>
            <a:r>
              <a:rPr lang="zh-CN" altLang="en-US" b="1" dirty="0">
                <a:solidFill>
                  <a:schemeClr val="bg1"/>
                </a:solidFill>
                <a:latin typeface="微软雅黑" panose="020B0503020204020204" pitchFamily="34" charset="-122"/>
                <a:ea typeface="微软雅黑" panose="020B0503020204020204" pitchFamily="34" charset="-122"/>
              </a:rPr>
              <a:t>例题</a:t>
            </a:r>
          </a:p>
        </p:txBody>
      </p:sp>
      <p:sp>
        <p:nvSpPr>
          <p:cNvPr id="24" name="AutoShape 18"/>
          <p:cNvSpPr>
            <a:spLocks noChangeArrowheads="1"/>
          </p:cNvSpPr>
          <p:nvPr/>
        </p:nvSpPr>
        <p:spPr bwMode="auto">
          <a:xfrm>
            <a:off x="1599589" y="3351982"/>
            <a:ext cx="1462088" cy="690563"/>
          </a:xfrm>
          <a:prstGeom prst="triangle">
            <a:avLst>
              <a:gd name="adj" fmla="val 26551"/>
            </a:avLst>
          </a:prstGeom>
          <a:solidFill>
            <a:srgbClr val="FFFF00"/>
          </a:solidFill>
          <a:ln w="9525">
            <a:noFill/>
            <a:miter lim="800000"/>
          </a:ln>
          <a:effectLst/>
        </p:spPr>
        <p:txBody>
          <a:bodyPr wrap="none" anchor="ctr"/>
          <a:lstStyle/>
          <a:p>
            <a:pPr algn="ctr">
              <a:spcBef>
                <a:spcPct val="50000"/>
              </a:spcBef>
              <a:defRPr/>
            </a:pPr>
            <a:r>
              <a:rPr lang="zh-CN" altLang="en-US" sz="2800" b="1" dirty="0">
                <a:solidFill>
                  <a:srgbClr val="FF3300"/>
                </a:solidFill>
                <a:latin typeface="微软雅黑" panose="020B0503020204020204" pitchFamily="34" charset="-122"/>
                <a:ea typeface="微软雅黑" panose="020B0503020204020204" pitchFamily="34" charset="-122"/>
              </a:rPr>
              <a:t>解答</a:t>
            </a:r>
          </a:p>
        </p:txBody>
      </p:sp>
      <p:sp>
        <p:nvSpPr>
          <p:cNvPr id="25" name="矩形 24"/>
          <p:cNvSpPr/>
          <p:nvPr/>
        </p:nvSpPr>
        <p:spPr>
          <a:xfrm>
            <a:off x="2125422" y="1075583"/>
            <a:ext cx="7733155" cy="523220"/>
          </a:xfrm>
          <a:prstGeom prst="rect">
            <a:avLst/>
          </a:prstGeom>
        </p:spPr>
        <p:txBody>
          <a:bodyPr wrap="square">
            <a:spAutoFit/>
          </a:bodyPr>
          <a:lstStyle/>
          <a:p>
            <a:pPr algn="ctr" eaLnBrk="1" hangingPunct="1">
              <a:spcBef>
                <a:spcPct val="20000"/>
              </a:spcBef>
            </a:pP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按位运算优先级：一非 二与 三或（异或）</a:t>
            </a:r>
            <a:endParaRPr lang="zh-CN" altLang="en-US"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矩形 25"/>
          <p:cNvSpPr/>
          <p:nvPr/>
        </p:nvSpPr>
        <p:spPr>
          <a:xfrm>
            <a:off x="4211401" y="4129149"/>
            <a:ext cx="5755102" cy="646331"/>
          </a:xfrm>
          <a:prstGeom prst="rect">
            <a:avLst/>
          </a:prstGeom>
        </p:spPr>
        <p:txBody>
          <a:bodyPr wrap="none">
            <a:spAutoFit/>
          </a:bodyPr>
          <a:lstStyle/>
          <a:p>
            <a:pPr eaLnBrk="1" hangingPunct="1"/>
            <a:r>
              <a:rPr lang="zh-CN" altLang="en-US" sz="3600" b="1" dirty="0">
                <a:latin typeface="宋体" panose="02010600030101010101" pitchFamily="2" charset="-122"/>
              </a:rPr>
              <a:t>=(0</a:t>
            </a:r>
            <a:r>
              <a:rPr lang="en-US" altLang="zh-CN" sz="3600" dirty="0">
                <a:latin typeface="宋体" panose="02010600030101010101" pitchFamily="2" charset="-122"/>
                <a:sym typeface="Symbol" panose="05050102010706020507" pitchFamily="18" charset="2"/>
              </a:rPr>
              <a:t>×</a:t>
            </a:r>
            <a:r>
              <a:rPr lang="zh-CN" altLang="en-US" sz="3600" b="1" dirty="0">
                <a:latin typeface="宋体" panose="02010600030101010101" pitchFamily="2" charset="-122"/>
                <a:sym typeface="Symbol" panose="05050102010706020507" pitchFamily="18" charset="2"/>
              </a:rPr>
              <a:t>0</a:t>
            </a:r>
            <a:r>
              <a:rPr lang="en-US" altLang="zh-CN" sz="3600" b="1" dirty="0">
                <a:latin typeface="宋体" panose="02010600030101010101" pitchFamily="2" charset="-122"/>
                <a:sym typeface="Symbol" panose="05050102010706020507" pitchFamily="18" charset="2"/>
              </a:rPr>
              <a:t>×</a:t>
            </a:r>
            <a:r>
              <a:rPr lang="zh-CN" altLang="en-US" sz="3600" b="1" dirty="0">
                <a:latin typeface="宋体" panose="02010600030101010101" pitchFamily="2" charset="-122"/>
                <a:sym typeface="Symbol" panose="05050102010706020507" pitchFamily="18" charset="2"/>
              </a:rPr>
              <a:t>1)</a:t>
            </a:r>
            <a:r>
              <a:rPr lang="en-US" altLang="zh-CN" sz="3600" b="1" dirty="0">
                <a:latin typeface="宋体" panose="02010600030101010101" pitchFamily="2" charset="-122"/>
                <a:sym typeface="Symbol" panose="05050102010706020507" pitchFamily="18" charset="2"/>
              </a:rPr>
              <a:t>+(1×1)×(1+0)</a:t>
            </a:r>
          </a:p>
        </p:txBody>
      </p:sp>
      <p:sp>
        <p:nvSpPr>
          <p:cNvPr id="27" name="矩形 26"/>
          <p:cNvSpPr/>
          <p:nvPr/>
        </p:nvSpPr>
        <p:spPr>
          <a:xfrm>
            <a:off x="4202251" y="5260621"/>
            <a:ext cx="2276585" cy="563231"/>
          </a:xfrm>
          <a:prstGeom prst="rect">
            <a:avLst/>
          </a:prstGeom>
        </p:spPr>
        <p:txBody>
          <a:bodyPr wrap="none">
            <a:spAutoFit/>
          </a:bodyPr>
          <a:lstStyle/>
          <a:p>
            <a:pPr eaLnBrk="1" hangingPunct="1">
              <a:lnSpc>
                <a:spcPct val="85000"/>
              </a:lnSpc>
            </a:pPr>
            <a:r>
              <a:rPr lang="zh-CN" altLang="en-US" sz="3600" b="1" dirty="0">
                <a:latin typeface="宋体" panose="02010600030101010101" pitchFamily="2" charset="-122"/>
                <a:sym typeface="Symbol" panose="05050102010706020507" pitchFamily="18" charset="2"/>
              </a:rPr>
              <a:t>= 0</a:t>
            </a:r>
            <a:r>
              <a:rPr lang="en-US" altLang="zh-CN" sz="3600" b="1" dirty="0">
                <a:latin typeface="宋体" panose="02010600030101010101" pitchFamily="2" charset="-122"/>
                <a:sym typeface="Symbol" panose="05050102010706020507" pitchFamily="18" charset="2"/>
              </a:rPr>
              <a:t>+1 =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autoUpdateAnimBg="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graphicFrame>
        <p:nvGraphicFramePr>
          <p:cNvPr id="11" name="表格 10"/>
          <p:cNvGraphicFramePr>
            <a:graphicFrameLocks noGrp="1"/>
          </p:cNvGraphicFramePr>
          <p:nvPr/>
        </p:nvGraphicFramePr>
        <p:xfrm>
          <a:off x="2336071" y="830148"/>
          <a:ext cx="7311858" cy="5319185"/>
        </p:xfrm>
        <a:graphic>
          <a:graphicData uri="http://schemas.openxmlformats.org/drawingml/2006/table">
            <a:tbl>
              <a:tblPr/>
              <a:tblGrid>
                <a:gridCol w="989316">
                  <a:extLst>
                    <a:ext uri="{9D8B030D-6E8A-4147-A177-3AD203B41FA5}">
                      <a16:colId xmlns:a16="http://schemas.microsoft.com/office/drawing/2014/main" val="20000"/>
                    </a:ext>
                  </a:extLst>
                </a:gridCol>
                <a:gridCol w="827795">
                  <a:extLst>
                    <a:ext uri="{9D8B030D-6E8A-4147-A177-3AD203B41FA5}">
                      <a16:colId xmlns:a16="http://schemas.microsoft.com/office/drawing/2014/main" val="20001"/>
                    </a:ext>
                  </a:extLst>
                </a:gridCol>
                <a:gridCol w="827795">
                  <a:extLst>
                    <a:ext uri="{9D8B030D-6E8A-4147-A177-3AD203B41FA5}">
                      <a16:colId xmlns:a16="http://schemas.microsoft.com/office/drawing/2014/main" val="20002"/>
                    </a:ext>
                  </a:extLst>
                </a:gridCol>
                <a:gridCol w="778330">
                  <a:extLst>
                    <a:ext uri="{9D8B030D-6E8A-4147-A177-3AD203B41FA5}">
                      <a16:colId xmlns:a16="http://schemas.microsoft.com/office/drawing/2014/main" val="20003"/>
                    </a:ext>
                  </a:extLst>
                </a:gridCol>
                <a:gridCol w="816692">
                  <a:extLst>
                    <a:ext uri="{9D8B030D-6E8A-4147-A177-3AD203B41FA5}">
                      <a16:colId xmlns:a16="http://schemas.microsoft.com/office/drawing/2014/main" val="20004"/>
                    </a:ext>
                  </a:extLst>
                </a:gridCol>
                <a:gridCol w="774293">
                  <a:extLst>
                    <a:ext uri="{9D8B030D-6E8A-4147-A177-3AD203B41FA5}">
                      <a16:colId xmlns:a16="http://schemas.microsoft.com/office/drawing/2014/main" val="20005"/>
                    </a:ext>
                  </a:extLst>
                </a:gridCol>
                <a:gridCol w="770253">
                  <a:extLst>
                    <a:ext uri="{9D8B030D-6E8A-4147-A177-3AD203B41FA5}">
                      <a16:colId xmlns:a16="http://schemas.microsoft.com/office/drawing/2014/main" val="20006"/>
                    </a:ext>
                  </a:extLst>
                </a:gridCol>
                <a:gridCol w="714731">
                  <a:extLst>
                    <a:ext uri="{9D8B030D-6E8A-4147-A177-3AD203B41FA5}">
                      <a16:colId xmlns:a16="http://schemas.microsoft.com/office/drawing/2014/main" val="20007"/>
                    </a:ext>
                  </a:extLst>
                </a:gridCol>
                <a:gridCol w="812653">
                  <a:extLst>
                    <a:ext uri="{9D8B030D-6E8A-4147-A177-3AD203B41FA5}">
                      <a16:colId xmlns:a16="http://schemas.microsoft.com/office/drawing/2014/main" val="20008"/>
                    </a:ext>
                  </a:extLst>
                </a:gridCol>
              </a:tblGrid>
              <a:tr h="511411">
                <a:tc>
                  <a:txBody>
                    <a:bodyPr/>
                    <a:lstStyle/>
                    <a:p>
                      <a:pPr marL="114300" indent="-47625"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b6b5b4</a:t>
                      </a:r>
                      <a:endParaRPr lang="zh-CN" sz="800" b="1" kern="100" dirty="0">
                        <a:latin typeface="Times New Roman" panose="02020603050405020304"/>
                        <a:ea typeface="宋体" panose="02010600030101010101" pitchFamily="2" charset="-122"/>
                        <a:cs typeface="Times New Roman" panose="02020603050405020304"/>
                      </a:endParaRPr>
                    </a:p>
                    <a:p>
                      <a:pPr indent="269875" algn="ctr">
                        <a:lnSpc>
                          <a:spcPts val="1100"/>
                        </a:lnSpc>
                        <a:spcAft>
                          <a:spcPts val="0"/>
                        </a:spcAft>
                      </a:pPr>
                      <a:endParaRPr lang="en-US" sz="800" b="1" kern="100" dirty="0">
                        <a:latin typeface="Times New Roman" panose="02020603050405020304"/>
                        <a:ea typeface="宋体" panose="02010600030101010101" pitchFamily="2" charset="-122"/>
                        <a:cs typeface="Times New Roman" panose="02020603050405020304"/>
                      </a:endParaRPr>
                    </a:p>
                    <a:p>
                      <a:pPr indent="269875" algn="l">
                        <a:lnSpc>
                          <a:spcPts val="1100"/>
                        </a:lnSpc>
                        <a:spcAft>
                          <a:spcPts val="0"/>
                        </a:spcAft>
                      </a:pPr>
                      <a:endParaRPr lang="en-US" sz="800" b="1" kern="100" dirty="0">
                        <a:latin typeface="Times New Roman" panose="02020603050405020304"/>
                        <a:ea typeface="宋体" panose="02010600030101010101" pitchFamily="2" charset="-122"/>
                        <a:cs typeface="Times New Roman" panose="02020603050405020304"/>
                      </a:endParaRPr>
                    </a:p>
                    <a:p>
                      <a:pPr marL="0" indent="0" algn="l">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b3b2b1b0</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9875"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a:t>
                      </a:r>
                      <a:endParaRPr lang="zh-CN" sz="800" b="1" kern="100" dirty="0">
                        <a:latin typeface="Times New Roman" panose="02020603050405020304"/>
                        <a:ea typeface="宋体" panose="02010600030101010101" pitchFamily="2" charset="-122"/>
                        <a:cs typeface="Times New Roman" panose="02020603050405020304"/>
                      </a:endParaRPr>
                    </a:p>
                    <a:p>
                      <a:pPr marL="0" indent="0"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000</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a:t>
                      </a:r>
                      <a:endParaRPr lang="zh-CN" sz="800" b="1" kern="100" dirty="0">
                        <a:latin typeface="Times New Roman" panose="02020603050405020304"/>
                        <a:ea typeface="宋体" panose="02010600030101010101" pitchFamily="2" charset="-122"/>
                        <a:cs typeface="Times New Roman" panose="02020603050405020304"/>
                      </a:endParaRPr>
                    </a:p>
                    <a:p>
                      <a:pPr marL="0" indent="0"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001</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a:t>
                      </a:r>
                      <a:endParaRPr lang="zh-CN" sz="800" b="1" kern="100" dirty="0">
                        <a:latin typeface="Times New Roman" panose="02020603050405020304"/>
                        <a:ea typeface="宋体" panose="02010600030101010101" pitchFamily="2" charset="-122"/>
                        <a:cs typeface="Times New Roman" panose="02020603050405020304"/>
                      </a:endParaRPr>
                    </a:p>
                    <a:p>
                      <a:pPr marL="0" indent="0"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010    </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lnSpc>
                          <a:spcPts val="1100"/>
                        </a:lnSpc>
                        <a:spcAft>
                          <a:spcPts val="0"/>
                        </a:spcAft>
                      </a:pPr>
                      <a:r>
                        <a:rPr lang="en-US" sz="800" b="1" kern="100" dirty="0">
                          <a:latin typeface="Times New Roman" panose="02020603050405020304"/>
                          <a:ea typeface="宋体" panose="02010600030101010101" pitchFamily="2" charset="-122"/>
                          <a:cs typeface="Times New Roman" panose="02020603050405020304"/>
                        </a:rPr>
                        <a:t>  </a:t>
                      </a:r>
                      <a:endParaRPr lang="zh-CN" sz="800" b="1" kern="100" dirty="0">
                        <a:latin typeface="Times New Roman" panose="02020603050405020304"/>
                        <a:ea typeface="宋体" panose="02010600030101010101" pitchFamily="2" charset="-122"/>
                        <a:cs typeface="Times New Roman" panose="02020603050405020304"/>
                      </a:endParaRPr>
                    </a:p>
                    <a:p>
                      <a:pPr marL="0" indent="0" algn="ctr">
                        <a:lnSpc>
                          <a:spcPts val="1100"/>
                        </a:lnSpc>
                        <a:spcAft>
                          <a:spcPts val="0"/>
                        </a:spcAft>
                      </a:pPr>
                      <a:r>
                        <a:rPr lang="en-US" sz="800" b="1" kern="100" dirty="0">
                          <a:solidFill>
                            <a:srgbClr val="FF0000"/>
                          </a:solidFill>
                          <a:latin typeface="Times New Roman" panose="02020603050405020304"/>
                          <a:ea typeface="宋体" panose="02010600030101010101" pitchFamily="2" charset="-122"/>
                          <a:cs typeface="Times New Roman" panose="02020603050405020304"/>
                        </a:rPr>
                        <a:t>  </a:t>
                      </a:r>
                      <a:r>
                        <a:rPr lang="en-US" sz="800" b="1" kern="100" dirty="0">
                          <a:solidFill>
                            <a:schemeClr val="tx1"/>
                          </a:solidFill>
                          <a:latin typeface="Times New Roman" panose="02020603050405020304"/>
                          <a:ea typeface="宋体" panose="02010600030101010101" pitchFamily="2" charset="-122"/>
                          <a:cs typeface="Times New Roman" panose="02020603050405020304"/>
                        </a:rPr>
                        <a:t> 011   </a:t>
                      </a:r>
                      <a:r>
                        <a:rPr lang="en-US" sz="800" b="1" kern="100" dirty="0">
                          <a:solidFill>
                            <a:srgbClr val="FF0000"/>
                          </a:solidFill>
                          <a:latin typeface="Times New Roman" panose="02020603050405020304"/>
                          <a:ea typeface="宋体" panose="02010600030101010101" pitchFamily="2" charset="-122"/>
                          <a:cs typeface="Times New Roman" panose="02020603050405020304"/>
                        </a:rPr>
                        <a:t>30</a:t>
                      </a:r>
                      <a:r>
                        <a:rPr lang="en-US" altLang="zh-CN" sz="800" b="1" kern="100" dirty="0">
                          <a:solidFill>
                            <a:srgbClr val="FF0000"/>
                          </a:solidFill>
                          <a:latin typeface="Times New Roman" panose="02020603050405020304"/>
                          <a:ea typeface="宋体" panose="02010600030101010101" pitchFamily="2" charset="-122"/>
                          <a:cs typeface="Times New Roman" panose="02020603050405020304"/>
                        </a:rPr>
                        <a:t>H</a:t>
                      </a:r>
                      <a:endParaRPr lang="zh-CN" sz="800" b="1" kern="100" dirty="0">
                        <a:solidFill>
                          <a:srgbClr val="FF0000"/>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100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101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110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111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8951">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0000</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NUL</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DLE</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SP</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    0 </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P</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p</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8951">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0001</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SOH</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DC1</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    !</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  </a:t>
                      </a:r>
                      <a:r>
                        <a:rPr lang="en-US" sz="800" b="1" kern="100" dirty="0">
                          <a:solidFill>
                            <a:srgbClr val="FF0000"/>
                          </a:solidFill>
                          <a:latin typeface="Times New Roman" panose="02020603050405020304"/>
                          <a:ea typeface="宋体" panose="02010600030101010101" pitchFamily="2" charset="-122"/>
                          <a:cs typeface="Times New Roman" panose="02020603050405020304"/>
                        </a:rPr>
                        <a:t>41H</a:t>
                      </a:r>
                      <a:endParaRPr lang="zh-CN" sz="800" b="1" kern="100" dirty="0">
                        <a:solidFill>
                          <a:srgbClr val="FF0000"/>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Q</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 </a:t>
                      </a:r>
                      <a:r>
                        <a:rPr lang="en-US" sz="800" b="1" kern="100" dirty="0">
                          <a:solidFill>
                            <a:srgbClr val="FF0000"/>
                          </a:solidFill>
                          <a:latin typeface="Times New Roman" panose="02020603050405020304"/>
                          <a:ea typeface="宋体" panose="02010600030101010101" pitchFamily="2" charset="-122"/>
                          <a:cs typeface="Times New Roman" panose="02020603050405020304"/>
                        </a:rPr>
                        <a:t>6</a:t>
                      </a:r>
                      <a:r>
                        <a:rPr lang="en-US" altLang="zh-CN" sz="800" b="1" kern="100" dirty="0">
                          <a:solidFill>
                            <a:srgbClr val="FF0000"/>
                          </a:solidFill>
                          <a:latin typeface="Times New Roman" panose="02020603050405020304"/>
                          <a:ea typeface="宋体" panose="02010600030101010101" pitchFamily="2" charset="-122"/>
                          <a:cs typeface="Times New Roman" panose="02020603050405020304"/>
                        </a:rPr>
                        <a:t>1H</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q</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8951">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0010</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STX</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DC2</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2</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B</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R</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b</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r</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8951">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0011</a:t>
                      </a:r>
                      <a:endParaRPr lang="zh-CN" sz="800" b="1" kern="100" dirty="0">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EXT</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DC3</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3</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C</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S</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c</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s</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0100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EOT</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DC4</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4</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D</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T</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d</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t</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0101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ENQ</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NAK</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5</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E</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U</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e</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u</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59614">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0110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ACK</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SYN</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&amp;</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6</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F</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V</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f</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v</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0111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BEL</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ETB</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7</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G</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W</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g</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w</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1000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BS</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CAN</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8</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H</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X</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h</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x</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1001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HT</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EM</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9</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a:solidFill>
                            <a:schemeClr val="tx1"/>
                          </a:solidFill>
                          <a:latin typeface="Times New Roman" panose="02020603050405020304"/>
                          <a:ea typeface="宋体" panose="02010600030101010101" pitchFamily="2" charset="-122"/>
                          <a:cs typeface="Times New Roman" panose="02020603050405020304"/>
                        </a:rPr>
                        <a:t>    I</a:t>
                      </a:r>
                      <a:endParaRPr lang="zh-CN" sz="800" b="1" kern="10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Y</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en-US" sz="800" b="1" kern="100" dirty="0" err="1">
                          <a:solidFill>
                            <a:schemeClr val="tx1"/>
                          </a:solidFill>
                          <a:latin typeface="Times New Roman" panose="02020603050405020304"/>
                          <a:ea typeface="宋体" panose="02010600030101010101" pitchFamily="2" charset="-122"/>
                          <a:cs typeface="Times New Roman" panose="02020603050405020304"/>
                        </a:rPr>
                        <a:t>i</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y</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1010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LF</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SUB</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a:solidFill>
                            <a:schemeClr val="tx1"/>
                          </a:solidFill>
                          <a:latin typeface="Times New Roman" panose="02020603050405020304"/>
                          <a:ea typeface="宋体" panose="02010600030101010101" pitchFamily="2" charset="-122"/>
                          <a:cs typeface="Times New Roman" panose="02020603050405020304"/>
                        </a:rPr>
                        <a:t>    J</a:t>
                      </a:r>
                      <a:endParaRPr lang="zh-CN" sz="800" b="1" kern="10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Z</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j</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z</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1011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VT</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ESC</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a:solidFill>
                            <a:schemeClr val="tx1"/>
                          </a:solidFill>
                          <a:latin typeface="Times New Roman" panose="02020603050405020304"/>
                          <a:ea typeface="宋体" panose="02010600030101010101" pitchFamily="2" charset="-122"/>
                          <a:cs typeface="Times New Roman" panose="02020603050405020304"/>
                        </a:rPr>
                        <a:t>    K</a:t>
                      </a:r>
                      <a:endParaRPr lang="zh-CN" sz="800" b="1" kern="10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k</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4733">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1100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FF</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FS</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&lt;</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L</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l</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1101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CR</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GS</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M</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m</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0787">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1110</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SO</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RS</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&gt;</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N</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n</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1100"/>
                        </a:lnSpc>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78951">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1111</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SI</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US</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O</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a:t>
                      </a:r>
                      <a:r>
                        <a:rPr lang="zh-CN" sz="800" b="1" kern="100" dirty="0">
                          <a:solidFill>
                            <a:schemeClr val="tx1"/>
                          </a:solidFill>
                          <a:latin typeface="Times New Roman" panose="02020603050405020304"/>
                          <a:ea typeface="宋体" panose="02010600030101010101" pitchFamily="2" charset="-122"/>
                          <a:cs typeface="Times New Roman" panose="02020603050405020304"/>
                        </a:rPr>
                        <a:t>←</a:t>
                      </a: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spcAft>
                          <a:spcPts val="0"/>
                        </a:spcAft>
                      </a:pPr>
                      <a:r>
                        <a:rPr lang="en-US" sz="800" b="1" kern="100" dirty="0">
                          <a:solidFill>
                            <a:schemeClr val="tx1"/>
                          </a:solidFill>
                          <a:latin typeface="Times New Roman" panose="02020603050405020304"/>
                          <a:ea typeface="宋体" panose="02010600030101010101" pitchFamily="2" charset="-122"/>
                          <a:cs typeface="Times New Roman" panose="02020603050405020304"/>
                        </a:rPr>
                        <a:t>    o</a:t>
                      </a:r>
                      <a:endParaRPr lang="zh-CN" sz="800" b="1" kern="100" dirty="0">
                        <a:solidFill>
                          <a:schemeClr val="tx1"/>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spcAft>
                          <a:spcPts val="0"/>
                        </a:spcAft>
                      </a:pPr>
                      <a:r>
                        <a:rPr lang="en-US" sz="800" b="1" kern="100" dirty="0">
                          <a:latin typeface="Times New Roman" panose="02020603050405020304"/>
                          <a:ea typeface="宋体" panose="02010600030101010101" pitchFamily="2" charset="-122"/>
                          <a:cs typeface="Times New Roman" panose="02020603050405020304"/>
                        </a:rPr>
                        <a:t>  </a:t>
                      </a:r>
                      <a:r>
                        <a:rPr lang="en-US"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rPr>
                        <a:t> DEL</a:t>
                      </a:r>
                      <a:endParaRPr lang="zh-CN" sz="800" b="1" kern="100" dirty="0">
                        <a:solidFill>
                          <a:schemeClr val="accent1">
                            <a:lumMod val="50000"/>
                          </a:schemeClr>
                        </a:solidFill>
                        <a:latin typeface="Times New Roman" panose="02020603050405020304"/>
                        <a:ea typeface="宋体" panose="02010600030101010101" pitchFamily="2" charset="-122"/>
                        <a:cs typeface="Times New Roman" panose="02020603050405020304"/>
                      </a:endParaRPr>
                    </a:p>
                  </a:txBody>
                  <a:tcPr marL="14737" marR="14737"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12" name="TextBox 465"/>
          <p:cNvSpPr txBox="1"/>
          <p:nvPr/>
        </p:nvSpPr>
        <p:spPr>
          <a:xfrm>
            <a:off x="3275856" y="116632"/>
            <a:ext cx="3611913" cy="369332"/>
          </a:xfrm>
          <a:prstGeom prst="rect">
            <a:avLst/>
          </a:prstGeom>
          <a:noFill/>
        </p:spPr>
        <p:txBody>
          <a:bodyPr wrap="square" rtlCol="0">
            <a:spAutoFit/>
          </a:bodyPr>
          <a:lstStyle/>
          <a:p>
            <a:r>
              <a:rPr lang="en-US" b="1" dirty="0">
                <a:latin typeface="隶书" panose="02010509060101010101" pitchFamily="49" charset="-122"/>
                <a:ea typeface="隶书" panose="02010509060101010101" pitchFamily="49" charset="-122"/>
              </a:rPr>
              <a:t>ASCII</a:t>
            </a:r>
            <a:r>
              <a:rPr lang="zh-CN" altLang="en-US" b="1" dirty="0">
                <a:latin typeface="隶书" panose="02010509060101010101" pitchFamily="49" charset="-122"/>
                <a:ea typeface="隶书" panose="02010509060101010101" pitchFamily="49" charset="-122"/>
              </a:rPr>
              <a:t>码表</a:t>
            </a:r>
          </a:p>
        </p:txBody>
      </p:sp>
      <p:sp>
        <p:nvSpPr>
          <p:cNvPr id="3" name="矩形 2"/>
          <p:cNvSpPr/>
          <p:nvPr/>
        </p:nvSpPr>
        <p:spPr>
          <a:xfrm>
            <a:off x="5855517" y="960735"/>
            <a:ext cx="645952" cy="37304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01337" y="1661775"/>
            <a:ext cx="598623" cy="25083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83296" y="1661775"/>
            <a:ext cx="598623" cy="25083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Rectangle 3"/>
          <p:cNvSpPr>
            <a:spLocks noChangeArrowheads="1"/>
          </p:cNvSpPr>
          <p:nvPr/>
        </p:nvSpPr>
        <p:spPr bwMode="auto">
          <a:xfrm>
            <a:off x="1649154" y="1813869"/>
            <a:ext cx="8882062" cy="2502095"/>
          </a:xfrm>
          <a:prstGeom prst="rect">
            <a:avLst/>
          </a:prstGeom>
          <a:noFill/>
          <a:ln w="9525">
            <a:noFill/>
            <a:miter lim="800000"/>
          </a:ln>
        </p:spPr>
        <p:txBody>
          <a:bodyPr lIns="64008" tIns="32004" rIns="64008" bIns="32004">
            <a:spAutoFit/>
          </a:bodyPr>
          <a:lstStyle/>
          <a:p>
            <a:pPr defTabSz="640080">
              <a:lnSpc>
                <a:spcPct val="105000"/>
              </a:lnSpc>
              <a:spcBef>
                <a:spcPct val="10000"/>
              </a:spcBef>
            </a:pPr>
            <a:r>
              <a:rPr kumimoji="1" lang="zh-CN" altLang="en-US" b="1" dirty="0">
                <a:latin typeface="华文楷体" panose="02010600040101010101" pitchFamily="2" charset="-122"/>
                <a:ea typeface="华文楷体" panose="02010600040101010101" pitchFamily="2" charset="-122"/>
              </a:rPr>
              <a:t>   </a:t>
            </a:r>
            <a:r>
              <a:rPr kumimoji="1" lang="zh-CN" altLang="en-US" sz="2000" b="1" dirty="0">
                <a:latin typeface="华文楷体" panose="02010600040101010101" pitchFamily="2" charset="-122"/>
                <a:ea typeface="华文楷体" panose="02010600040101010101" pitchFamily="2" charset="-122"/>
              </a:rPr>
              <a:t>换行（</a:t>
            </a:r>
            <a:r>
              <a:rPr kumimoji="1" lang="en-US" altLang="zh-CN" sz="2000" b="1" dirty="0">
                <a:latin typeface="华文楷体" panose="02010600040101010101" pitchFamily="2" charset="-122"/>
                <a:ea typeface="华文楷体" panose="02010600040101010101" pitchFamily="2" charset="-122"/>
              </a:rPr>
              <a:t>LF</a:t>
            </a:r>
            <a:r>
              <a:rPr kumimoji="1" lang="zh-CN" altLang="en-US" sz="2000" b="1" dirty="0">
                <a:latin typeface="华文楷体" panose="02010600040101010101" pitchFamily="2" charset="-122"/>
                <a:ea typeface="华文楷体" panose="02010600040101010101" pitchFamily="2" charset="-122"/>
              </a:rPr>
              <a:t>）      </a:t>
            </a:r>
            <a:r>
              <a:rPr kumimoji="1" lang="en-US" altLang="zh-CN" sz="2000" b="1" dirty="0">
                <a:latin typeface="华文楷体" panose="02010600040101010101" pitchFamily="2" charset="-122"/>
                <a:ea typeface="华文楷体" panose="02010600040101010101" pitchFamily="2" charset="-122"/>
              </a:rPr>
              <a:t>	0AH      	10</a:t>
            </a:r>
          </a:p>
          <a:p>
            <a:pPr defTabSz="640080">
              <a:lnSpc>
                <a:spcPct val="105000"/>
              </a:lnSpc>
              <a:spcBef>
                <a:spcPct val="10000"/>
              </a:spcBef>
            </a:pPr>
            <a:r>
              <a:rPr kumimoji="1" lang="en-US" altLang="zh-CN" sz="2000" b="1" dirty="0">
                <a:latin typeface="华文楷体" panose="02010600040101010101" pitchFamily="2" charset="-122"/>
                <a:ea typeface="华文楷体" panose="02010600040101010101" pitchFamily="2" charset="-122"/>
              </a:rPr>
              <a:t>   </a:t>
            </a:r>
            <a:r>
              <a:rPr kumimoji="1" lang="zh-CN" altLang="en-US" sz="2000" b="1" dirty="0">
                <a:latin typeface="华文楷体" panose="02010600040101010101" pitchFamily="2" charset="-122"/>
                <a:ea typeface="华文楷体" panose="02010600040101010101" pitchFamily="2" charset="-122"/>
              </a:rPr>
              <a:t>回车（</a:t>
            </a:r>
            <a:r>
              <a:rPr kumimoji="1" lang="en-US" altLang="zh-CN" sz="2000" b="1" dirty="0">
                <a:latin typeface="华文楷体" panose="02010600040101010101" pitchFamily="2" charset="-122"/>
                <a:ea typeface="华文楷体" panose="02010600040101010101" pitchFamily="2" charset="-122"/>
              </a:rPr>
              <a:t>CR</a:t>
            </a:r>
            <a:r>
              <a:rPr kumimoji="1" lang="zh-CN" altLang="en-US" sz="2000" b="1" dirty="0">
                <a:latin typeface="华文楷体" panose="02010600040101010101" pitchFamily="2" charset="-122"/>
                <a:ea typeface="华文楷体" panose="02010600040101010101" pitchFamily="2" charset="-122"/>
              </a:rPr>
              <a:t>）      </a:t>
            </a:r>
            <a:r>
              <a:rPr kumimoji="1" lang="en-US" altLang="zh-CN" sz="2000" b="1" dirty="0">
                <a:latin typeface="华文楷体" panose="02010600040101010101" pitchFamily="2" charset="-122"/>
                <a:ea typeface="华文楷体" panose="02010600040101010101" pitchFamily="2" charset="-122"/>
              </a:rPr>
              <a:t>	0DH        	13</a:t>
            </a:r>
          </a:p>
          <a:p>
            <a:pPr defTabSz="640080">
              <a:lnSpc>
                <a:spcPct val="105000"/>
              </a:lnSpc>
              <a:spcBef>
                <a:spcPct val="10000"/>
              </a:spcBef>
            </a:pPr>
            <a:r>
              <a:rPr kumimoji="1" lang="en-US" altLang="zh-CN" sz="2000" b="1" dirty="0">
                <a:latin typeface="华文楷体" panose="02010600040101010101" pitchFamily="2" charset="-122"/>
                <a:ea typeface="华文楷体" panose="02010600040101010101" pitchFamily="2" charset="-122"/>
              </a:rPr>
              <a:t>   </a:t>
            </a:r>
            <a:r>
              <a:rPr kumimoji="1" lang="zh-CN" altLang="en-US" sz="2000" b="1" dirty="0">
                <a:latin typeface="华文楷体" panose="02010600040101010101" pitchFamily="2" charset="-122"/>
                <a:ea typeface="华文楷体" panose="02010600040101010101" pitchFamily="2" charset="-122"/>
              </a:rPr>
              <a:t>空格（</a:t>
            </a:r>
            <a:r>
              <a:rPr kumimoji="1" lang="en-US" altLang="zh-CN" sz="2000" b="1" dirty="0">
                <a:latin typeface="华文楷体" panose="02010600040101010101" pitchFamily="2" charset="-122"/>
                <a:ea typeface="华文楷体" panose="02010600040101010101" pitchFamily="2" charset="-122"/>
              </a:rPr>
              <a:t>SP</a:t>
            </a:r>
            <a:r>
              <a:rPr kumimoji="1" lang="zh-CN" altLang="en-US" sz="2000" b="1" dirty="0">
                <a:latin typeface="华文楷体" panose="02010600040101010101" pitchFamily="2" charset="-122"/>
                <a:ea typeface="华文楷体" panose="02010600040101010101" pitchFamily="2" charset="-122"/>
              </a:rPr>
              <a:t>）      </a:t>
            </a:r>
            <a:r>
              <a:rPr kumimoji="1" lang="en-US" altLang="zh-CN" sz="2000" b="1" dirty="0">
                <a:latin typeface="华文楷体" panose="02010600040101010101" pitchFamily="2" charset="-122"/>
                <a:ea typeface="华文楷体" panose="02010600040101010101" pitchFamily="2" charset="-122"/>
              </a:rPr>
              <a:t>	20H		32</a:t>
            </a:r>
          </a:p>
          <a:p>
            <a:pPr defTabSz="640080">
              <a:lnSpc>
                <a:spcPct val="105000"/>
              </a:lnSpc>
              <a:spcBef>
                <a:spcPct val="10000"/>
              </a:spcBef>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删除（</a:t>
            </a:r>
            <a:r>
              <a:rPr lang="en-US" altLang="zh-CN" sz="2000" b="1" dirty="0">
                <a:latin typeface="华文楷体" panose="02010600040101010101" pitchFamily="2" charset="-122"/>
                <a:ea typeface="华文楷体" panose="02010600040101010101" pitchFamily="2" charset="-122"/>
              </a:rPr>
              <a:t>DEL</a:t>
            </a:r>
            <a:r>
              <a:rPr lang="zh-CN" altLang="en-US" sz="2000" b="1" dirty="0">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	7FH         	127</a:t>
            </a:r>
            <a:endParaRPr kumimoji="1" lang="en-US" altLang="zh-CN" sz="2000" b="1" dirty="0">
              <a:latin typeface="华文楷体" panose="02010600040101010101" pitchFamily="2" charset="-122"/>
              <a:ea typeface="华文楷体" panose="02010600040101010101" pitchFamily="2" charset="-122"/>
            </a:endParaRPr>
          </a:p>
          <a:p>
            <a:pPr defTabSz="640080">
              <a:lnSpc>
                <a:spcPct val="105000"/>
              </a:lnSpc>
              <a:spcBef>
                <a:spcPct val="10000"/>
              </a:spcBef>
            </a:pPr>
            <a:r>
              <a:rPr kumimoji="1" lang="en-US" altLang="zh-CN" sz="2000" b="1" dirty="0">
                <a:latin typeface="华文楷体" panose="02010600040101010101" pitchFamily="2" charset="-122"/>
                <a:ea typeface="华文楷体" panose="02010600040101010101" pitchFamily="2" charset="-122"/>
              </a:rPr>
              <a:t>‘0’</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9’  	30H</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39H    	48</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57</a:t>
            </a:r>
          </a:p>
          <a:p>
            <a:pPr defTabSz="640080">
              <a:lnSpc>
                <a:spcPct val="105000"/>
              </a:lnSpc>
              <a:spcBef>
                <a:spcPct val="10000"/>
              </a:spcBef>
            </a:pPr>
            <a:r>
              <a:rPr kumimoji="1" lang="en-US" altLang="zh-CN" sz="2000" b="1" dirty="0">
                <a:latin typeface="华文楷体" panose="02010600040101010101" pitchFamily="2" charset="-122"/>
                <a:ea typeface="华文楷体" panose="02010600040101010101" pitchFamily="2" charset="-122"/>
              </a:rPr>
              <a:t>‘A’</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Z’   	41H</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5AH    	65</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90</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solidFill>
                  <a:srgbClr val="3333FF"/>
                </a:solidFill>
                <a:latin typeface="华文楷体" panose="02010600040101010101" pitchFamily="2" charset="-122"/>
                <a:ea typeface="华文楷体" panose="02010600040101010101" pitchFamily="2" charset="-122"/>
              </a:rPr>
              <a:t>d</a:t>
            </a:r>
            <a:r>
              <a:rPr kumimoji="1" lang="en-US" altLang="zh-CN" sz="2000" b="1" baseline="-25000" dirty="0">
                <a:solidFill>
                  <a:srgbClr val="3333FF"/>
                </a:solidFill>
                <a:latin typeface="华文楷体" panose="02010600040101010101" pitchFamily="2" charset="-122"/>
                <a:ea typeface="华文楷体" panose="02010600040101010101" pitchFamily="2" charset="-122"/>
              </a:rPr>
              <a:t>5</a:t>
            </a:r>
            <a:r>
              <a:rPr kumimoji="1" lang="zh-CN" altLang="en-US" sz="2000" b="1" dirty="0">
                <a:solidFill>
                  <a:srgbClr val="3333FF"/>
                </a:solidFill>
                <a:latin typeface="华文楷体" panose="02010600040101010101" pitchFamily="2" charset="-122"/>
                <a:ea typeface="华文楷体" panose="02010600040101010101" pitchFamily="2" charset="-122"/>
              </a:rPr>
              <a:t>位为</a:t>
            </a:r>
            <a:r>
              <a:rPr kumimoji="1" lang="en-US" altLang="zh-CN" sz="2000" b="1" dirty="0">
                <a:solidFill>
                  <a:srgbClr val="3333FF"/>
                </a:solidFill>
                <a:latin typeface="华文楷体" panose="02010600040101010101" pitchFamily="2" charset="-122"/>
                <a:ea typeface="华文楷体" panose="02010600040101010101" pitchFamily="2" charset="-122"/>
              </a:rPr>
              <a:t>0</a:t>
            </a:r>
            <a:r>
              <a:rPr kumimoji="1" lang="zh-CN" altLang="en-US" sz="2000" b="1" dirty="0">
                <a:latin typeface="华文楷体" panose="02010600040101010101" pitchFamily="2" charset="-122"/>
                <a:ea typeface="华文楷体" panose="02010600040101010101" pitchFamily="2" charset="-122"/>
              </a:rPr>
              <a:t>）</a:t>
            </a:r>
            <a:endParaRPr kumimoji="1" lang="en-US" altLang="zh-CN" sz="2000" b="1" dirty="0">
              <a:latin typeface="华文楷体" panose="02010600040101010101" pitchFamily="2" charset="-122"/>
              <a:ea typeface="华文楷体" panose="02010600040101010101" pitchFamily="2" charset="-122"/>
            </a:endParaRPr>
          </a:p>
          <a:p>
            <a:pPr defTabSz="640080">
              <a:lnSpc>
                <a:spcPct val="105000"/>
              </a:lnSpc>
              <a:spcBef>
                <a:spcPct val="10000"/>
              </a:spcBef>
            </a:pPr>
            <a:r>
              <a:rPr kumimoji="1" lang="en-US" altLang="zh-CN" sz="2000" b="1" dirty="0">
                <a:latin typeface="华文楷体" panose="02010600040101010101" pitchFamily="2" charset="-122"/>
                <a:ea typeface="华文楷体" panose="02010600040101010101" pitchFamily="2" charset="-122"/>
              </a:rPr>
              <a:t>‘a’</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z’   	61H</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7AH   	97</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latin typeface="华文楷体" panose="02010600040101010101" pitchFamily="2" charset="-122"/>
                <a:ea typeface="华文楷体" panose="02010600040101010101" pitchFamily="2" charset="-122"/>
              </a:rPr>
              <a:t>122</a:t>
            </a:r>
            <a:r>
              <a:rPr kumimoji="1" lang="zh-CN" altLang="en-US" sz="2000" b="1" dirty="0">
                <a:latin typeface="华文楷体" panose="02010600040101010101" pitchFamily="2" charset="-122"/>
                <a:ea typeface="华文楷体" panose="02010600040101010101" pitchFamily="2" charset="-122"/>
              </a:rPr>
              <a:t>（</a:t>
            </a:r>
            <a:r>
              <a:rPr kumimoji="1" lang="en-US" altLang="zh-CN" sz="2000" b="1" dirty="0">
                <a:solidFill>
                  <a:srgbClr val="3333FF"/>
                </a:solidFill>
                <a:latin typeface="华文楷体" panose="02010600040101010101" pitchFamily="2" charset="-122"/>
                <a:ea typeface="华文楷体" panose="02010600040101010101" pitchFamily="2" charset="-122"/>
              </a:rPr>
              <a:t>d</a:t>
            </a:r>
            <a:r>
              <a:rPr kumimoji="1" lang="en-US" altLang="zh-CN" sz="2000" b="1" baseline="-25000" dirty="0">
                <a:solidFill>
                  <a:srgbClr val="3333FF"/>
                </a:solidFill>
                <a:latin typeface="华文楷体" panose="02010600040101010101" pitchFamily="2" charset="-122"/>
                <a:ea typeface="华文楷体" panose="02010600040101010101" pitchFamily="2" charset="-122"/>
              </a:rPr>
              <a:t>5</a:t>
            </a:r>
            <a:r>
              <a:rPr kumimoji="1" lang="zh-CN" altLang="en-US" sz="2000" b="1" dirty="0">
                <a:solidFill>
                  <a:srgbClr val="3333FF"/>
                </a:solidFill>
                <a:latin typeface="华文楷体" panose="02010600040101010101" pitchFamily="2" charset="-122"/>
                <a:ea typeface="华文楷体" panose="02010600040101010101" pitchFamily="2" charset="-122"/>
              </a:rPr>
              <a:t>位为</a:t>
            </a:r>
            <a:r>
              <a:rPr kumimoji="1" lang="en-US" altLang="zh-CN" sz="2000" b="1" dirty="0">
                <a:solidFill>
                  <a:srgbClr val="3333FF"/>
                </a:solidFill>
                <a:latin typeface="华文楷体" panose="02010600040101010101" pitchFamily="2" charset="-122"/>
                <a:ea typeface="华文楷体" panose="02010600040101010101" pitchFamily="2" charset="-122"/>
              </a:rPr>
              <a:t>1</a:t>
            </a:r>
            <a:r>
              <a:rPr kumimoji="1" lang="zh-CN" altLang="en-US" sz="2000" b="1" dirty="0">
                <a:latin typeface="华文楷体" panose="02010600040101010101" pitchFamily="2" charset="-122"/>
                <a:ea typeface="华文楷体" panose="02010600040101010101" pitchFamily="2" charset="-122"/>
              </a:rPr>
              <a:t>）</a:t>
            </a:r>
            <a:endParaRPr kumimoji="1" lang="en-US" altLang="zh-CN" sz="2000" b="1" dirty="0">
              <a:latin typeface="华文楷体" panose="02010600040101010101" pitchFamily="2" charset="-122"/>
              <a:ea typeface="华文楷体" panose="02010600040101010101" pitchFamily="2" charset="-122"/>
            </a:endParaRPr>
          </a:p>
        </p:txBody>
      </p:sp>
      <p:sp>
        <p:nvSpPr>
          <p:cNvPr id="11" name="Rectangle 5"/>
          <p:cNvSpPr>
            <a:spLocks noChangeArrowheads="1"/>
          </p:cNvSpPr>
          <p:nvPr/>
        </p:nvSpPr>
        <p:spPr bwMode="auto">
          <a:xfrm>
            <a:off x="1805709" y="4301586"/>
            <a:ext cx="8568952" cy="1200329"/>
          </a:xfrm>
          <a:prstGeom prst="rect">
            <a:avLst/>
          </a:prstGeom>
          <a:noFill/>
          <a:ln w="25400">
            <a:noFill/>
            <a:miter lim="800000"/>
          </a:ln>
        </p:spPr>
        <p:txBody>
          <a:bodyPr wrap="square">
            <a:spAutoFit/>
          </a:bodyPr>
          <a:lstStyle/>
          <a:p>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例如：</a:t>
            </a:r>
            <a:endPar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endParaRPr>
          </a:p>
          <a:p>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a” </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字符的编码为</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01</a:t>
            </a:r>
            <a:r>
              <a:rPr kumimoji="1" lang="en-US" altLang="zh-CN" sz="2400" b="1" dirty="0">
                <a:solidFill>
                  <a:srgbClr val="0033CC"/>
                </a:solidFill>
                <a:latin typeface="华文楷体" panose="02010600040101010101" pitchFamily="2" charset="-122"/>
                <a:ea typeface="华文楷体" panose="02010600040101010101" pitchFamily="2" charset="-122"/>
              </a:rPr>
              <a:t>1</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00001</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61H</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97D</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endPar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endParaRPr>
          </a:p>
          <a:p>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A</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”字符的编码为</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01</a:t>
            </a:r>
            <a:r>
              <a:rPr kumimoji="1" lang="en-US" altLang="zh-CN" sz="2400" b="1" dirty="0">
                <a:solidFill>
                  <a:srgbClr val="0033CC"/>
                </a:solidFill>
                <a:latin typeface="华文楷体" panose="02010600040101010101" pitchFamily="2" charset="-122"/>
                <a:ea typeface="华文楷体" panose="02010600040101010101" pitchFamily="2" charset="-122"/>
              </a:rPr>
              <a:t>0</a:t>
            </a:r>
            <a:r>
              <a:rPr kumimoji="1" lang="en-US" altLang="zh-CN" sz="2400" b="1" dirty="0">
                <a:solidFill>
                  <a:schemeClr val="accent1">
                    <a:lumMod val="50000"/>
                  </a:schemeClr>
                </a:solidFill>
                <a:latin typeface="华文楷体" panose="02010600040101010101" pitchFamily="2" charset="-122"/>
                <a:ea typeface="华文楷体" panose="02010600040101010101" pitchFamily="2" charset="-122"/>
              </a:rPr>
              <a:t>00001</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lang="en-US" altLang="zh-CN" sz="2400" b="1" dirty="0">
                <a:solidFill>
                  <a:schemeClr val="accent1">
                    <a:lumMod val="50000"/>
                  </a:schemeClr>
                </a:solidFill>
                <a:latin typeface="华文楷体" panose="02010600040101010101" pitchFamily="2" charset="-122"/>
                <a:ea typeface="华文楷体" panose="02010600040101010101" pitchFamily="2" charset="-122"/>
              </a:rPr>
              <a:t>41H</a:t>
            </a:r>
            <a:r>
              <a:rPr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r>
              <a:rPr lang="en-US" altLang="zh-CN" sz="2400" b="1" dirty="0">
                <a:solidFill>
                  <a:schemeClr val="accent1">
                    <a:lumMod val="50000"/>
                  </a:schemeClr>
                </a:solidFill>
                <a:latin typeface="华文楷体" panose="02010600040101010101" pitchFamily="2" charset="-122"/>
                <a:ea typeface="华文楷体" panose="02010600040101010101" pitchFamily="2" charset="-122"/>
              </a:rPr>
              <a:t>65D</a:t>
            </a:r>
            <a:r>
              <a:rPr kumimoji="1" lang="zh-CN" altLang="en-US" sz="2400" b="1" dirty="0">
                <a:solidFill>
                  <a:schemeClr val="accent1">
                    <a:lumMod val="50000"/>
                  </a:schemeClr>
                </a:solidFill>
                <a:latin typeface="华文楷体" panose="02010600040101010101" pitchFamily="2" charset="-122"/>
                <a:ea typeface="华文楷体" panose="02010600040101010101" pitchFamily="2" charset="-122"/>
              </a:rPr>
              <a:t>）</a:t>
            </a:r>
          </a:p>
        </p:txBody>
      </p:sp>
      <p:sp>
        <p:nvSpPr>
          <p:cNvPr id="12" name="Rectangle 6"/>
          <p:cNvSpPr>
            <a:spLocks noChangeArrowheads="1"/>
          </p:cNvSpPr>
          <p:nvPr/>
        </p:nvSpPr>
        <p:spPr bwMode="auto">
          <a:xfrm>
            <a:off x="1495166" y="1228082"/>
            <a:ext cx="3467100" cy="585787"/>
          </a:xfrm>
          <a:prstGeom prst="rect">
            <a:avLst/>
          </a:prstGeom>
          <a:noFill/>
          <a:ln w="25400">
            <a:noFill/>
            <a:miter lim="800000"/>
          </a:ln>
        </p:spPr>
        <p:txBody>
          <a:bodyPr wrap="none">
            <a:spAutoFit/>
          </a:bodyPr>
          <a:lstStyle/>
          <a:p>
            <a:pPr algn="ctr"/>
            <a:r>
              <a:rPr kumimoji="1" lang="zh-CN" altLang="en-US" sz="3200" b="1" dirty="0">
                <a:solidFill>
                  <a:srgbClr val="A50021"/>
                </a:solidFill>
                <a:latin typeface="华文楷体" panose="02010600040101010101" pitchFamily="2" charset="-122"/>
                <a:ea typeface="华文楷体" panose="02010600040101010101" pitchFamily="2" charset="-122"/>
              </a:rPr>
              <a:t>需记字符和规律：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57231"/>
          </a:xfrm>
          <a:prstGeom prst="rect">
            <a:avLst/>
          </a:prstGeom>
          <a:noFill/>
        </p:spPr>
        <p:txBody>
          <a:bodyPr wrap="square" rtlCol="0">
            <a:spAutoFit/>
          </a:bodyPr>
          <a:lstStyle/>
          <a:p>
            <a:pPr>
              <a:lnSpc>
                <a:spcPct val="105000"/>
              </a:lnSpc>
              <a:defRPr/>
            </a:pPr>
            <a:r>
              <a:rPr lang="zh-CN" altLang="zh-CN" sz="3600" b="1" dirty="0">
                <a:latin typeface="华文楷体" panose="02010600040101010101" pitchFamily="2" charset="-122"/>
                <a:ea typeface="华文楷体" panose="02010600040101010101" pitchFamily="2" charset="-122"/>
              </a:rPr>
              <a:t>汉字编码</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9" name="Rectangle 6"/>
          <p:cNvSpPr>
            <a:spLocks noChangeArrowheads="1"/>
          </p:cNvSpPr>
          <p:nvPr/>
        </p:nvSpPr>
        <p:spPr bwMode="auto">
          <a:xfrm>
            <a:off x="1771074" y="4818324"/>
            <a:ext cx="8820150" cy="1200329"/>
          </a:xfrm>
          <a:prstGeom prst="rect">
            <a:avLst/>
          </a:prstGeom>
          <a:solidFill>
            <a:srgbClr val="99CCFF"/>
          </a:solidFill>
          <a:ln w="25400">
            <a:noFill/>
            <a:miter lim="800000"/>
          </a:ln>
          <a:effectLst>
            <a:outerShdw dist="107763" dir="18900000" algn="ctr" rotWithShape="0">
              <a:schemeClr val="bg2">
                <a:alpha val="50000"/>
              </a:schemeClr>
            </a:outerShdw>
          </a:effectLst>
        </p:spPr>
        <p:txBody>
          <a:bodyPr>
            <a:spAutoFit/>
          </a:bodyPr>
          <a:lstStyle/>
          <a:p>
            <a:pPr>
              <a:defRPr/>
            </a:pPr>
            <a:r>
              <a:rPr kumimoji="1" lang="zh-CN" altLang="en-US" sz="2400" b="1" dirty="0">
                <a:solidFill>
                  <a:srgbClr val="A50021"/>
                </a:solidFill>
                <a:latin typeface="华文楷体" panose="02010600040101010101" pitchFamily="2" charset="-122"/>
                <a:ea typeface="华文楷体" panose="02010600040101010101" pitchFamily="2" charset="-122"/>
              </a:rPr>
              <a:t>三种码之间关系：</a:t>
            </a:r>
          </a:p>
          <a:p>
            <a:pPr>
              <a:defRPr/>
            </a:pPr>
            <a:r>
              <a:rPr kumimoji="1" lang="zh-CN" altLang="en-US" sz="2400" b="1" dirty="0">
                <a:solidFill>
                  <a:srgbClr val="003366"/>
                </a:solidFill>
                <a:latin typeface="华文楷体" panose="02010600040101010101" pitchFamily="2" charset="-122"/>
                <a:ea typeface="华文楷体" panose="02010600040101010101" pitchFamily="2" charset="-122"/>
              </a:rPr>
              <a:t> 机内码</a:t>
            </a:r>
            <a:r>
              <a:rPr kumimoji="1" lang="en-US" altLang="zh-CN" sz="2400" b="1" dirty="0">
                <a:solidFill>
                  <a:srgbClr val="003366"/>
                </a:solidFill>
                <a:latin typeface="华文楷体" panose="02010600040101010101" pitchFamily="2" charset="-122"/>
                <a:ea typeface="华文楷体" panose="02010600040101010101" pitchFamily="2" charset="-122"/>
              </a:rPr>
              <a:t>=</a:t>
            </a:r>
            <a:r>
              <a:rPr kumimoji="1" lang="zh-CN" altLang="en-US" sz="2400" b="1" dirty="0">
                <a:solidFill>
                  <a:srgbClr val="003366"/>
                </a:solidFill>
                <a:latin typeface="华文楷体" panose="02010600040101010101" pitchFamily="2" charset="-122"/>
                <a:ea typeface="华文楷体" panose="02010600040101010101" pitchFamily="2" charset="-122"/>
              </a:rPr>
              <a:t>国标码</a:t>
            </a:r>
            <a:r>
              <a:rPr kumimoji="1" lang="en-US" altLang="zh-CN" sz="2400" b="1" dirty="0">
                <a:solidFill>
                  <a:srgbClr val="003366"/>
                </a:solidFill>
                <a:latin typeface="华文楷体" panose="02010600040101010101" pitchFamily="2" charset="-122"/>
                <a:ea typeface="华文楷体" panose="02010600040101010101" pitchFamily="2" charset="-122"/>
              </a:rPr>
              <a:t>+8080H=</a:t>
            </a:r>
            <a:r>
              <a:rPr kumimoji="1" lang="zh-CN" altLang="en-US" sz="2400" b="1" dirty="0">
                <a:solidFill>
                  <a:srgbClr val="003366"/>
                </a:solidFill>
                <a:latin typeface="华文楷体" panose="02010600040101010101" pitchFamily="2" charset="-122"/>
                <a:ea typeface="华文楷体" panose="02010600040101010101" pitchFamily="2" charset="-122"/>
              </a:rPr>
              <a:t>区位码</a:t>
            </a:r>
            <a:r>
              <a:rPr kumimoji="1" lang="en-US" altLang="zh-CN" sz="2400" b="1" dirty="0">
                <a:solidFill>
                  <a:srgbClr val="003366"/>
                </a:solidFill>
                <a:latin typeface="华文楷体" panose="02010600040101010101" pitchFamily="2" charset="-122"/>
                <a:ea typeface="华文楷体" panose="02010600040101010101" pitchFamily="2" charset="-122"/>
              </a:rPr>
              <a:t>+A0A0H</a:t>
            </a:r>
          </a:p>
          <a:p>
            <a:pPr>
              <a:defRPr/>
            </a:pPr>
            <a:r>
              <a:rPr lang="en-US" altLang="zh-CN" sz="2400" b="1" dirty="0">
                <a:solidFill>
                  <a:srgbClr val="003366"/>
                </a:solidFill>
                <a:latin typeface="华文楷体" panose="02010600040101010101" pitchFamily="2" charset="-122"/>
                <a:ea typeface="华文楷体" panose="02010600040101010101" pitchFamily="2" charset="-122"/>
              </a:rPr>
              <a:t> </a:t>
            </a:r>
            <a:r>
              <a:rPr lang="zh-CN" altLang="en-US" sz="2400" b="1" dirty="0">
                <a:solidFill>
                  <a:srgbClr val="003366"/>
                </a:solidFill>
                <a:latin typeface="华文楷体" panose="02010600040101010101" pitchFamily="2" charset="-122"/>
                <a:ea typeface="华文楷体" panose="02010600040101010101" pitchFamily="2" charset="-122"/>
              </a:rPr>
              <a:t>国标码</a:t>
            </a:r>
            <a:r>
              <a:rPr lang="en-US" altLang="zh-CN" sz="2400" b="1" dirty="0">
                <a:solidFill>
                  <a:srgbClr val="003366"/>
                </a:solidFill>
                <a:latin typeface="华文楷体" panose="02010600040101010101" pitchFamily="2" charset="-122"/>
                <a:ea typeface="华文楷体" panose="02010600040101010101" pitchFamily="2" charset="-122"/>
              </a:rPr>
              <a:t>=</a:t>
            </a:r>
            <a:r>
              <a:rPr lang="zh-CN" altLang="en-US" sz="2400" b="1" dirty="0">
                <a:solidFill>
                  <a:srgbClr val="003366"/>
                </a:solidFill>
                <a:latin typeface="华文楷体" panose="02010600040101010101" pitchFamily="2" charset="-122"/>
                <a:ea typeface="华文楷体" panose="02010600040101010101" pitchFamily="2" charset="-122"/>
              </a:rPr>
              <a:t>区位码</a:t>
            </a:r>
            <a:r>
              <a:rPr lang="en-US" altLang="zh-CN" sz="2400" b="1" dirty="0">
                <a:solidFill>
                  <a:srgbClr val="003366"/>
                </a:solidFill>
                <a:latin typeface="华文楷体" panose="02010600040101010101" pitchFamily="2" charset="-122"/>
                <a:ea typeface="华文楷体" panose="02010600040101010101" pitchFamily="2" charset="-122"/>
              </a:rPr>
              <a:t>+2020H</a:t>
            </a:r>
            <a:endParaRPr kumimoji="1" lang="zh-CN" altLang="en-US" sz="4000" b="1" dirty="0">
              <a:solidFill>
                <a:srgbClr val="003366"/>
              </a:solidFill>
              <a:latin typeface="华文楷体" panose="02010600040101010101" pitchFamily="2" charset="-122"/>
              <a:ea typeface="华文楷体" panose="02010600040101010101" pitchFamily="2" charset="-122"/>
            </a:endParaRPr>
          </a:p>
        </p:txBody>
      </p:sp>
      <p:sp>
        <p:nvSpPr>
          <p:cNvPr id="20" name="Rectangle 2"/>
          <p:cNvSpPr>
            <a:spLocks noChangeArrowheads="1"/>
          </p:cNvSpPr>
          <p:nvPr/>
        </p:nvSpPr>
        <p:spPr bwMode="auto">
          <a:xfrm>
            <a:off x="3781108" y="1011762"/>
            <a:ext cx="4764087" cy="3705215"/>
          </a:xfrm>
          <a:prstGeom prst="rect">
            <a:avLst/>
          </a:prstGeom>
          <a:noFill/>
          <a:ln w="9525">
            <a:noFill/>
            <a:miter lim="800000"/>
          </a:ln>
          <a:effectLst>
            <a:prstShdw prst="shdw17" dist="17961" dir="2700000">
              <a:srgbClr val="FFE3FF">
                <a:gamma/>
                <a:shade val="60000"/>
                <a:invGamma/>
              </a:srgbClr>
            </a:prstShdw>
          </a:effectLst>
        </p:spPr>
        <p:txBody>
          <a:bodyPr wrap="square">
            <a:spAutoFit/>
          </a:bodyPr>
          <a:lstStyle/>
          <a:p>
            <a:pPr>
              <a:lnSpc>
                <a:spcPct val="130000"/>
              </a:lnSpc>
              <a:defRPr/>
            </a:pPr>
            <a:r>
              <a:rPr lang="zh-CN" altLang="en-US" sz="3600" b="1" dirty="0">
                <a:latin typeface="华文楷体" panose="02010600040101010101" pitchFamily="2" charset="-122"/>
                <a:ea typeface="华文楷体" panose="02010600040101010101" pitchFamily="2" charset="-122"/>
              </a:rPr>
              <a:t>汉字的四种主要</a:t>
            </a:r>
            <a:r>
              <a:rPr lang="zh-CN" altLang="zh-CN" sz="3600" b="1" dirty="0">
                <a:latin typeface="华文楷体" panose="02010600040101010101" pitchFamily="2" charset="-122"/>
                <a:ea typeface="华文楷体" panose="02010600040101010101" pitchFamily="2" charset="-122"/>
              </a:rPr>
              <a:t>编码</a:t>
            </a:r>
            <a:endParaRPr lang="zh-CN" altLang="en-US" sz="3600" b="1" dirty="0">
              <a:latin typeface="华文楷体" panose="02010600040101010101" pitchFamily="2" charset="-122"/>
              <a:ea typeface="华文楷体" panose="02010600040101010101" pitchFamily="2" charset="-122"/>
            </a:endParaRPr>
          </a:p>
          <a:p>
            <a:pPr>
              <a:lnSpc>
                <a:spcPct val="130000"/>
              </a:lnSpc>
              <a:defRPr/>
            </a:pPr>
            <a:r>
              <a:rPr lang="zh-CN" altLang="en-US" sz="3600" b="1" dirty="0">
                <a:latin typeface="华文楷体" panose="02010600040101010101" pitchFamily="2" charset="-122"/>
                <a:ea typeface="华文楷体" panose="02010600040101010101" pitchFamily="2" charset="-122"/>
              </a:rPr>
              <a:t>	汉字</a:t>
            </a:r>
            <a:r>
              <a:rPr lang="zh-CN" altLang="en-US" sz="3600" b="1" dirty="0">
                <a:solidFill>
                  <a:srgbClr val="68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输入码</a:t>
            </a:r>
          </a:p>
          <a:p>
            <a:pPr>
              <a:lnSpc>
                <a:spcPct val="130000"/>
              </a:lnSpc>
              <a:defRPr/>
            </a:pPr>
            <a:r>
              <a:rPr lang="zh-CN" altLang="en-US" sz="3600" b="1" dirty="0">
                <a:latin typeface="华文楷体" panose="02010600040101010101" pitchFamily="2" charset="-122"/>
                <a:ea typeface="华文楷体" panose="02010600040101010101" pitchFamily="2" charset="-122"/>
              </a:rPr>
              <a:t>	汉字</a:t>
            </a:r>
            <a:r>
              <a:rPr lang="zh-CN" altLang="en-US" sz="3600" b="1" dirty="0">
                <a:solidFill>
                  <a:srgbClr val="68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国标码</a:t>
            </a:r>
          </a:p>
          <a:p>
            <a:pPr>
              <a:lnSpc>
                <a:spcPct val="130000"/>
              </a:lnSpc>
              <a:defRPr/>
            </a:pPr>
            <a:r>
              <a:rPr lang="zh-CN" altLang="en-US" sz="3600" b="1" dirty="0">
                <a:latin typeface="华文楷体" panose="02010600040101010101" pitchFamily="2" charset="-122"/>
                <a:ea typeface="华文楷体" panose="02010600040101010101" pitchFamily="2" charset="-122"/>
              </a:rPr>
              <a:t>	汉字</a:t>
            </a:r>
            <a:r>
              <a:rPr lang="zh-CN" altLang="en-US" sz="3600" b="1" dirty="0">
                <a:solidFill>
                  <a:srgbClr val="68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机内码</a:t>
            </a:r>
          </a:p>
          <a:p>
            <a:pPr>
              <a:lnSpc>
                <a:spcPct val="130000"/>
              </a:lnSpc>
              <a:defRPr/>
            </a:pPr>
            <a:r>
              <a:rPr lang="zh-CN" altLang="en-US" sz="3600" b="1" dirty="0">
                <a:latin typeface="华文楷体" panose="02010600040101010101" pitchFamily="2" charset="-122"/>
                <a:ea typeface="华文楷体" panose="02010600040101010101" pitchFamily="2" charset="-122"/>
              </a:rPr>
              <a:t>	汉字</a:t>
            </a:r>
            <a:r>
              <a:rPr lang="zh-CN" altLang="en-US" sz="3600" b="1" dirty="0">
                <a:solidFill>
                  <a:srgbClr val="680000"/>
                </a:solidFill>
                <a:effectLst>
                  <a:outerShdw blurRad="38100" dist="38100" dir="2700000" algn="tl">
                    <a:srgbClr val="C0C0C0"/>
                  </a:outerShdw>
                </a:effectLst>
                <a:latin typeface="华文楷体" panose="02010600040101010101" pitchFamily="2" charset="-122"/>
                <a:ea typeface="华文楷体" panose="02010600040101010101" pitchFamily="2" charset="-122"/>
              </a:rPr>
              <a:t>字形码</a:t>
            </a:r>
          </a:p>
        </p:txBody>
      </p:sp>
      <p:sp>
        <p:nvSpPr>
          <p:cNvPr id="22" name="AutoShape 6"/>
          <p:cNvSpPr>
            <a:spLocks noChangeArrowheads="1"/>
          </p:cNvSpPr>
          <p:nvPr/>
        </p:nvSpPr>
        <p:spPr bwMode="auto">
          <a:xfrm>
            <a:off x="4334655" y="2084351"/>
            <a:ext cx="299199" cy="216386"/>
          </a:xfrm>
          <a:prstGeom prst="flowChartMagneticTape">
            <a:avLst/>
          </a:prstGeom>
          <a:solidFill>
            <a:srgbClr val="990000"/>
          </a:solidFill>
          <a:ln w="12700" cap="sq">
            <a:noFill/>
            <a:miter lim="800000"/>
            <a:headEnd type="none" w="sm" len="sm"/>
            <a:tailEnd type="none" w="sm" len="sm"/>
          </a:ln>
        </p:spPr>
        <p:txBody>
          <a:bodyPr wrap="none" anchor="ctr"/>
          <a:lstStyle/>
          <a:p>
            <a:pPr algn="ctr" eaLnBrk="1" hangingPunct="1"/>
            <a:endParaRPr kumimoji="0" lang="zh-CN" altLang="zh-CN" sz="2800" b="1">
              <a:solidFill>
                <a:schemeClr val="bg1"/>
              </a:solidFill>
              <a:latin typeface="宋体" panose="02010600030101010101" pitchFamily="2" charset="-122"/>
            </a:endParaRPr>
          </a:p>
        </p:txBody>
      </p:sp>
      <p:sp>
        <p:nvSpPr>
          <p:cNvPr id="23" name="AutoShape 6"/>
          <p:cNvSpPr>
            <a:spLocks noChangeArrowheads="1"/>
          </p:cNvSpPr>
          <p:nvPr/>
        </p:nvSpPr>
        <p:spPr bwMode="auto">
          <a:xfrm>
            <a:off x="4334655" y="2876513"/>
            <a:ext cx="299199" cy="216386"/>
          </a:xfrm>
          <a:prstGeom prst="flowChartMagneticTape">
            <a:avLst/>
          </a:prstGeom>
          <a:solidFill>
            <a:srgbClr val="990000"/>
          </a:solidFill>
          <a:ln w="12700" cap="sq">
            <a:noFill/>
            <a:miter lim="800000"/>
            <a:headEnd type="none" w="sm" len="sm"/>
            <a:tailEnd type="none" w="sm" len="sm"/>
          </a:ln>
        </p:spPr>
        <p:txBody>
          <a:bodyPr wrap="none" anchor="ctr"/>
          <a:lstStyle/>
          <a:p>
            <a:pPr algn="ctr" eaLnBrk="1" hangingPunct="1"/>
            <a:endParaRPr kumimoji="0" lang="zh-CN" altLang="zh-CN" sz="2800" b="1">
              <a:solidFill>
                <a:schemeClr val="bg1"/>
              </a:solidFill>
              <a:latin typeface="宋体" panose="02010600030101010101" pitchFamily="2" charset="-122"/>
            </a:endParaRPr>
          </a:p>
        </p:txBody>
      </p:sp>
      <p:sp>
        <p:nvSpPr>
          <p:cNvPr id="24" name="AutoShape 6"/>
          <p:cNvSpPr>
            <a:spLocks noChangeArrowheads="1"/>
          </p:cNvSpPr>
          <p:nvPr/>
        </p:nvSpPr>
        <p:spPr bwMode="auto">
          <a:xfrm>
            <a:off x="4334655" y="3597238"/>
            <a:ext cx="299199" cy="216386"/>
          </a:xfrm>
          <a:prstGeom prst="flowChartMagneticTape">
            <a:avLst/>
          </a:prstGeom>
          <a:solidFill>
            <a:srgbClr val="990000"/>
          </a:solidFill>
          <a:ln w="12700" cap="sq">
            <a:noFill/>
            <a:miter lim="800000"/>
            <a:headEnd type="none" w="sm" len="sm"/>
            <a:tailEnd type="none" w="sm" len="sm"/>
          </a:ln>
        </p:spPr>
        <p:txBody>
          <a:bodyPr wrap="none" anchor="ctr"/>
          <a:lstStyle/>
          <a:p>
            <a:pPr algn="ctr" eaLnBrk="1" hangingPunct="1"/>
            <a:endParaRPr kumimoji="0" lang="zh-CN" altLang="zh-CN" sz="2800" b="1">
              <a:solidFill>
                <a:schemeClr val="bg1"/>
              </a:solidFill>
              <a:latin typeface="宋体" panose="02010600030101010101" pitchFamily="2" charset="-122"/>
            </a:endParaRPr>
          </a:p>
        </p:txBody>
      </p:sp>
      <p:sp>
        <p:nvSpPr>
          <p:cNvPr id="25" name="AutoShape 6"/>
          <p:cNvSpPr>
            <a:spLocks noChangeArrowheads="1"/>
          </p:cNvSpPr>
          <p:nvPr/>
        </p:nvSpPr>
        <p:spPr bwMode="auto">
          <a:xfrm>
            <a:off x="4334655" y="4244938"/>
            <a:ext cx="299199" cy="216386"/>
          </a:xfrm>
          <a:prstGeom prst="flowChartMagneticTape">
            <a:avLst/>
          </a:prstGeom>
          <a:solidFill>
            <a:srgbClr val="990000"/>
          </a:solidFill>
          <a:ln w="12700" cap="sq">
            <a:noFill/>
            <a:miter lim="800000"/>
            <a:headEnd type="none" w="sm" len="sm"/>
            <a:tailEnd type="none" w="sm" len="sm"/>
          </a:ln>
        </p:spPr>
        <p:txBody>
          <a:bodyPr wrap="none" anchor="ctr"/>
          <a:lstStyle/>
          <a:p>
            <a:pPr algn="ctr" eaLnBrk="1" hangingPunct="1"/>
            <a:endParaRPr kumimoji="0" lang="zh-CN" altLang="zh-CN" sz="2800" b="1">
              <a:solidFill>
                <a:schemeClr val="bg1"/>
              </a:solidFill>
              <a:latin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kumimoji="1" lang="zh-CN" altLang="en-US" sz="3600" b="1" dirty="0">
                <a:solidFill>
                  <a:srgbClr val="3333CC"/>
                </a:solidFill>
                <a:latin typeface="华文楷体" panose="02010600040101010101" pitchFamily="2" charset="-122"/>
                <a:ea typeface="华文楷体" panose="02010600040101010101" pitchFamily="2" charset="-122"/>
              </a:rPr>
              <a:t>面向计算机的问题抽象</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1" name="Text Box 24"/>
          <p:cNvSpPr txBox="1">
            <a:spLocks noChangeArrowheads="1"/>
          </p:cNvSpPr>
          <p:nvPr/>
        </p:nvSpPr>
        <p:spPr bwMode="auto">
          <a:xfrm>
            <a:off x="1996262" y="2189562"/>
            <a:ext cx="9043081" cy="525401"/>
          </a:xfrm>
          <a:prstGeom prst="rect">
            <a:avLst/>
          </a:prstGeom>
          <a:noFill/>
          <a:ln>
            <a:noFill/>
          </a:ln>
          <a:effectLst>
            <a:prstShdw prst="shdw17" dist="17961" dir="2700000">
              <a:schemeClr val="accent1">
                <a:gamma/>
                <a:shade val="60000"/>
                <a:invGamma/>
              </a:schemeClr>
            </a:prstShdw>
          </a:effectLst>
        </p:spPr>
        <p:txBody>
          <a:bodyPr wrap="square" lIns="90000" tIns="46800" rIns="90000" bIns="46800">
            <a:spAutoFit/>
          </a:bodyPr>
          <a:lstStyle/>
          <a:p>
            <a:pPr marR="0" defTabSz="914400" eaLnBrk="1" hangingPunct="1">
              <a:spcBef>
                <a:spcPct val="50000"/>
              </a:spcBef>
              <a:buClrTx/>
              <a:buSzTx/>
              <a:buFontTx/>
              <a:buNone/>
              <a:defRPr/>
            </a:pPr>
            <a:r>
              <a:rPr kumimoji="1" lang="zh-CN" altLang="en-US" sz="2800" b="1" kern="1200" cap="none" spc="0" normalizeH="0" baseline="0" noProof="0" dirty="0">
                <a:latin typeface="华文楷体" panose="02010600040101010101" pitchFamily="2" charset="-122"/>
                <a:ea typeface="华文楷体" panose="02010600040101010101" pitchFamily="2" charset="-122"/>
                <a:cs typeface="+mn-cs"/>
              </a:rPr>
              <a:t>计算机抽象包括：</a:t>
            </a:r>
            <a:r>
              <a:rPr kumimoji="1" lang="zh-CN" altLang="en-US" sz="2800" b="1" kern="1200" cap="none" spc="0" normalizeH="0" baseline="0" noProof="0" dirty="0">
                <a:solidFill>
                  <a:srgbClr val="FF0000"/>
                </a:solidFill>
                <a:latin typeface="华文楷体" panose="02010600040101010101" pitchFamily="2" charset="-122"/>
                <a:ea typeface="华文楷体" panose="02010600040101010101" pitchFamily="2" charset="-122"/>
                <a:cs typeface="+mn-cs"/>
              </a:rPr>
              <a:t>过程抽象  数据抽象</a:t>
            </a:r>
          </a:p>
        </p:txBody>
      </p:sp>
      <p:sp>
        <p:nvSpPr>
          <p:cNvPr id="42" name="Text Box 24"/>
          <p:cNvSpPr txBox="1">
            <a:spLocks noChangeArrowheads="1"/>
          </p:cNvSpPr>
          <p:nvPr/>
        </p:nvSpPr>
        <p:spPr bwMode="auto">
          <a:xfrm>
            <a:off x="1996261" y="3157558"/>
            <a:ext cx="9043080" cy="2218172"/>
          </a:xfrm>
          <a:prstGeom prst="rect">
            <a:avLst/>
          </a:prstGeom>
          <a:noFill/>
          <a:ln>
            <a:noFill/>
          </a:ln>
          <a:effectLst>
            <a:prstShdw prst="shdw17" dist="17961" dir="2700000">
              <a:schemeClr val="accent1">
                <a:gamma/>
                <a:shade val="60000"/>
                <a:invGamma/>
              </a:schemeClr>
            </a:prstShdw>
          </a:effectLst>
        </p:spPr>
        <p:txBody>
          <a:bodyPr wrap="square" lIns="90000" tIns="46800" rIns="90000" bIns="46800">
            <a:spAutoFit/>
          </a:bodyPr>
          <a:lstStyle/>
          <a:p>
            <a:pPr marL="457200" marR="0" indent="-457200" defTabSz="914400" eaLnBrk="1" hangingPunct="1">
              <a:spcBef>
                <a:spcPct val="50000"/>
              </a:spcBef>
              <a:buClr>
                <a:srgbClr val="C00000"/>
              </a:buClr>
              <a:buSzTx/>
              <a:buFont typeface="Wingdings" panose="05000000000000000000" pitchFamily="2" charset="2"/>
              <a:buChar char="§"/>
              <a:defRPr/>
            </a:pPr>
            <a:r>
              <a:rPr kumimoji="1" lang="zh-CN" altLang="en-US" sz="2400" b="1" kern="1200" cap="none" spc="0" normalizeH="0" baseline="0" noProof="0" dirty="0">
                <a:latin typeface="华文楷体" panose="02010600040101010101" pitchFamily="2" charset="-122"/>
                <a:ea typeface="华文楷体" panose="02010600040101010101" pitchFamily="2" charset="-122"/>
                <a:cs typeface="+mn-cs"/>
              </a:rPr>
              <a:t>过程抽象是针对对象的</a:t>
            </a:r>
            <a:r>
              <a:rPr kumimoji="1" lang="zh-CN" altLang="en-US" sz="2400" b="1" kern="1200" cap="none" spc="0" normalizeH="0" baseline="0" noProof="0" dirty="0">
                <a:solidFill>
                  <a:schemeClr val="accent5">
                    <a:lumMod val="75000"/>
                  </a:schemeClr>
                </a:solidFill>
                <a:latin typeface="华文楷体" panose="02010600040101010101" pitchFamily="2" charset="-122"/>
                <a:ea typeface="华文楷体" panose="02010600040101010101" pitchFamily="2" charset="-122"/>
                <a:cs typeface="+mn-cs"/>
              </a:rPr>
              <a:t>行为特征，抽象为方法（如双击鼠标、关闭窗口等）</a:t>
            </a:r>
            <a:endParaRPr kumimoji="1" lang="en-US" altLang="zh-CN" sz="2400" b="1" kern="1200" cap="none" spc="0" normalizeH="0" baseline="0" noProof="0" dirty="0">
              <a:solidFill>
                <a:schemeClr val="accent5">
                  <a:lumMod val="75000"/>
                </a:schemeClr>
              </a:solidFill>
              <a:latin typeface="华文楷体" panose="02010600040101010101" pitchFamily="2" charset="-122"/>
              <a:ea typeface="华文楷体" panose="02010600040101010101" pitchFamily="2" charset="-122"/>
              <a:cs typeface="+mn-cs"/>
            </a:endParaRPr>
          </a:p>
          <a:p>
            <a:pPr marL="457200" marR="0" indent="-457200" defTabSz="914400" eaLnBrk="1" hangingPunct="1">
              <a:spcBef>
                <a:spcPct val="50000"/>
              </a:spcBef>
              <a:buClr>
                <a:srgbClr val="C00000"/>
              </a:buClr>
              <a:buSzTx/>
              <a:buFont typeface="Wingdings" panose="05000000000000000000" pitchFamily="2" charset="2"/>
              <a:buChar char="§"/>
              <a:defRPr/>
            </a:pPr>
            <a:r>
              <a:rPr kumimoji="1" lang="zh-CN" altLang="en-US" sz="2400" b="1" kern="1200" cap="none" spc="0" normalizeH="0" baseline="0" noProof="0" dirty="0">
                <a:latin typeface="华文楷体" panose="02010600040101010101" pitchFamily="2" charset="-122"/>
                <a:ea typeface="华文楷体" panose="02010600040101010101" pitchFamily="2" charset="-122"/>
                <a:cs typeface="+mn-cs"/>
              </a:rPr>
              <a:t>数据抽象就是针对对象的</a:t>
            </a:r>
            <a:r>
              <a:rPr kumimoji="1" lang="zh-CN" altLang="en-US" sz="2400" b="1" kern="1200" cap="none" spc="0" normalizeH="0" baseline="0" noProof="0" dirty="0">
                <a:solidFill>
                  <a:schemeClr val="accent5">
                    <a:lumMod val="75000"/>
                  </a:schemeClr>
                </a:solidFill>
                <a:latin typeface="华文楷体" panose="02010600040101010101" pitchFamily="2" charset="-122"/>
                <a:ea typeface="华文楷体" panose="02010600040101010101" pitchFamily="2" charset="-122"/>
                <a:cs typeface="+mn-cs"/>
              </a:rPr>
              <a:t>属性（人：姓名、性别、年龄、身高等）</a:t>
            </a:r>
            <a:endParaRPr kumimoji="1" lang="en-US" altLang="zh-CN" sz="2400" b="1" kern="1200" cap="none" spc="0" normalizeH="0" baseline="0" noProof="0" dirty="0">
              <a:solidFill>
                <a:schemeClr val="accent5">
                  <a:lumMod val="75000"/>
                </a:schemeClr>
              </a:solidFill>
              <a:latin typeface="华文楷体" panose="02010600040101010101" pitchFamily="2" charset="-122"/>
              <a:ea typeface="华文楷体" panose="02010600040101010101" pitchFamily="2" charset="-122"/>
              <a:cs typeface="+mn-cs"/>
            </a:endParaRPr>
          </a:p>
          <a:p>
            <a:pPr marR="0" defTabSz="914400" eaLnBrk="1" hangingPunct="1">
              <a:spcBef>
                <a:spcPct val="50000"/>
              </a:spcBef>
              <a:buClrTx/>
              <a:buSzTx/>
              <a:buFontTx/>
              <a:buNone/>
              <a:defRPr/>
            </a:pPr>
            <a:endParaRPr kumimoji="1" lang="zh-CN" altLang="en-US" sz="2000" b="1" kern="1200" cap="none" spc="0" normalizeH="0" baseline="0" noProof="0" dirty="0">
              <a:latin typeface="华文楷体" panose="02010600040101010101" pitchFamily="2" charset="-122"/>
              <a:ea typeface="华文楷体" panose="02010600040101010101" pitchFamily="2" charset="-122"/>
              <a:cs typeface="+mn-cs"/>
            </a:endParaRPr>
          </a:p>
        </p:txBody>
      </p:sp>
      <p:pic>
        <p:nvPicPr>
          <p:cNvPr id="11" name="图片 10"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条形码特点</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Rectangle 5"/>
          <p:cNvSpPr>
            <a:spLocks noChangeArrowheads="1"/>
          </p:cNvSpPr>
          <p:nvPr/>
        </p:nvSpPr>
        <p:spPr bwMode="auto">
          <a:xfrm>
            <a:off x="5613963" y="3129290"/>
            <a:ext cx="181821" cy="586957"/>
          </a:xfrm>
          <a:prstGeom prst="rect">
            <a:avLst/>
          </a:prstGeom>
          <a:noFill/>
          <a:ln>
            <a:noFill/>
          </a:ln>
          <a:effectLst>
            <a:prstShdw prst="shdw17" dist="17961" dir="2700000">
              <a:schemeClr val="accent1">
                <a:gamma/>
                <a:shade val="60000"/>
                <a:invGamma/>
              </a:schemeClr>
            </a:prstShdw>
          </a:effectLst>
        </p:spPr>
        <p:txBody>
          <a:bodyPr wrap="none" lIns="90000" tIns="46800" rIns="90000" bIns="46800" anchor="ctr">
            <a:spAutoFit/>
          </a:bodyPr>
          <a:lstStyle/>
          <a:p>
            <a:pPr algn="ctr" eaLnBrk="1" hangingPunct="1">
              <a:defRPr/>
            </a:pPr>
            <a:endParaRPr lang="zh-CN" altLang="en-US"/>
          </a:p>
        </p:txBody>
      </p:sp>
      <p:graphicFrame>
        <p:nvGraphicFramePr>
          <p:cNvPr id="11" name="表格 10"/>
          <p:cNvGraphicFramePr>
            <a:graphicFrameLocks noGrp="1"/>
          </p:cNvGraphicFramePr>
          <p:nvPr/>
        </p:nvGraphicFramePr>
        <p:xfrm>
          <a:off x="1879973" y="2305344"/>
          <a:ext cx="8622310" cy="3198790"/>
        </p:xfrm>
        <a:graphic>
          <a:graphicData uri="http://schemas.openxmlformats.org/drawingml/2006/table">
            <a:tbl>
              <a:tblPr/>
              <a:tblGrid>
                <a:gridCol w="1982760">
                  <a:extLst>
                    <a:ext uri="{9D8B030D-6E8A-4147-A177-3AD203B41FA5}">
                      <a16:colId xmlns:a16="http://schemas.microsoft.com/office/drawing/2014/main" val="20000"/>
                    </a:ext>
                  </a:extLst>
                </a:gridCol>
                <a:gridCol w="2975334">
                  <a:extLst>
                    <a:ext uri="{9D8B030D-6E8A-4147-A177-3AD203B41FA5}">
                      <a16:colId xmlns:a16="http://schemas.microsoft.com/office/drawing/2014/main" val="20001"/>
                    </a:ext>
                  </a:extLst>
                </a:gridCol>
                <a:gridCol w="3664216">
                  <a:extLst>
                    <a:ext uri="{9D8B030D-6E8A-4147-A177-3AD203B41FA5}">
                      <a16:colId xmlns:a16="http://schemas.microsoft.com/office/drawing/2014/main" val="20002"/>
                    </a:ext>
                  </a:extLst>
                </a:gridCol>
              </a:tblGrid>
              <a:tr h="456970">
                <a:tc>
                  <a:txBody>
                    <a:bodyPr/>
                    <a:lstStyle/>
                    <a:p>
                      <a:pPr indent="269875" algn="ctr">
                        <a:spcAft>
                          <a:spcPts val="0"/>
                        </a:spcAft>
                      </a:pPr>
                      <a:r>
                        <a:rPr lang="zh-CN" sz="2000" kern="100">
                          <a:latin typeface="Times New Roman" panose="02020603050405020304"/>
                          <a:ea typeface="宋体" panose="02010600030101010101" pitchFamily="2" charset="-122"/>
                        </a:rPr>
                        <a:t>对比项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2000" kern="100" dirty="0">
                          <a:latin typeface="Times New Roman" panose="02020603050405020304"/>
                          <a:ea typeface="宋体" panose="02010600030101010101" pitchFamily="2" charset="-122"/>
                        </a:rPr>
                        <a:t>一维条形码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2000" kern="100" dirty="0">
                          <a:latin typeface="Times New Roman" panose="02020603050405020304"/>
                          <a:ea typeface="宋体" panose="02010600030101010101" pitchFamily="2" charset="-122"/>
                        </a:rPr>
                        <a:t>二维条形码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6970">
                <a:tc>
                  <a:txBody>
                    <a:bodyPr/>
                    <a:lstStyle/>
                    <a:p>
                      <a:pPr indent="269875" algn="l">
                        <a:spcAft>
                          <a:spcPts val="0"/>
                        </a:spcAft>
                      </a:pPr>
                      <a:r>
                        <a:rPr lang="zh-CN" sz="2000" kern="100" dirty="0">
                          <a:latin typeface="Times New Roman" panose="02020603050405020304"/>
                          <a:ea typeface="宋体" panose="02010600030101010101" pitchFamily="2" charset="-122"/>
                        </a:rPr>
                        <a:t>密度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6970">
                <a:tc>
                  <a:txBody>
                    <a:bodyPr/>
                    <a:lstStyle/>
                    <a:p>
                      <a:pPr indent="269875" algn="l">
                        <a:spcAft>
                          <a:spcPts val="0"/>
                        </a:spcAft>
                      </a:pPr>
                      <a:r>
                        <a:rPr lang="zh-CN" sz="2000" kern="100">
                          <a:latin typeface="Times New Roman" panose="02020603050405020304"/>
                          <a:ea typeface="宋体" panose="02010600030101010101" pitchFamily="2" charset="-122"/>
                        </a:rPr>
                        <a:t>容量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6970">
                <a:tc>
                  <a:txBody>
                    <a:bodyPr/>
                    <a:lstStyle/>
                    <a:p>
                      <a:pPr indent="269875" algn="l">
                        <a:spcAft>
                          <a:spcPts val="0"/>
                        </a:spcAft>
                      </a:pPr>
                      <a:r>
                        <a:rPr lang="zh-CN" sz="2000" kern="100" dirty="0">
                          <a:latin typeface="Times New Roman" panose="02020603050405020304"/>
                          <a:ea typeface="宋体" panose="02010600030101010101" pitchFamily="2" charset="-122"/>
                        </a:rPr>
                        <a:t>存储类别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数字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dirty="0">
                          <a:latin typeface="Times New Roman" panose="02020603050405020304"/>
                          <a:ea typeface="宋体" panose="02010600030101010101" pitchFamily="2" charset="-122"/>
                        </a:rPr>
                        <a:t>数字、字符、文字、图片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6970">
                <a:tc>
                  <a:txBody>
                    <a:bodyPr/>
                    <a:lstStyle/>
                    <a:p>
                      <a:pPr indent="269875" algn="l">
                        <a:spcAft>
                          <a:spcPts val="0"/>
                        </a:spcAft>
                      </a:pPr>
                      <a:r>
                        <a:rPr lang="zh-CN" sz="2000" kern="100">
                          <a:latin typeface="Times New Roman" panose="02020603050405020304"/>
                          <a:ea typeface="宋体" panose="02010600030101010101" pitchFamily="2" charset="-122"/>
                        </a:rPr>
                        <a:t>纠错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仅探测错误，不纠错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具备不同安全等级的纠错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6970">
                <a:tc>
                  <a:txBody>
                    <a:bodyPr/>
                    <a:lstStyle/>
                    <a:p>
                      <a:pPr indent="269875" algn="l">
                        <a:spcAft>
                          <a:spcPts val="0"/>
                        </a:spcAft>
                      </a:pPr>
                      <a:r>
                        <a:rPr lang="zh-CN" sz="2000" kern="100">
                          <a:latin typeface="Times New Roman" panose="02020603050405020304"/>
                          <a:ea typeface="宋体" panose="02010600030101010101" pitchFamily="2" charset="-122"/>
                        </a:rPr>
                        <a:t>安全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不具备加密功能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dirty="0">
                          <a:solidFill>
                            <a:srgbClr val="FF0000"/>
                          </a:solidFill>
                          <a:latin typeface="Times New Roman" panose="02020603050405020304"/>
                          <a:ea typeface="宋体" panose="02010600030101010101" pitchFamily="2" charset="-122"/>
                        </a:rPr>
                        <a:t>可加密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6970">
                <a:tc>
                  <a:txBody>
                    <a:bodyPr/>
                    <a:lstStyle/>
                    <a:p>
                      <a:pPr indent="269875" algn="l">
                        <a:spcAft>
                          <a:spcPts val="0"/>
                        </a:spcAft>
                      </a:pPr>
                      <a:r>
                        <a:rPr lang="zh-CN" sz="2000" kern="100">
                          <a:latin typeface="Times New Roman" panose="02020603050405020304"/>
                          <a:ea typeface="宋体" panose="02010600030101010101" pitchFamily="2" charset="-122"/>
                        </a:rPr>
                        <a:t>主要用途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a:latin typeface="Times New Roman" panose="02020603050405020304"/>
                          <a:ea typeface="宋体" panose="02010600030101010101" pitchFamily="2" charset="-122"/>
                        </a:rPr>
                        <a:t>标识物品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l">
                        <a:spcAft>
                          <a:spcPts val="0"/>
                        </a:spcAft>
                      </a:pPr>
                      <a:r>
                        <a:rPr lang="zh-CN" sz="2000" kern="100" dirty="0">
                          <a:solidFill>
                            <a:srgbClr val="FF0000"/>
                          </a:solidFill>
                          <a:latin typeface="Times New Roman" panose="02020603050405020304"/>
                          <a:ea typeface="宋体" panose="02010600030101010101" pitchFamily="2" charset="-122"/>
                        </a:rPr>
                        <a:t>描述物品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TextBox 18"/>
          <p:cNvSpPr txBox="1"/>
          <p:nvPr/>
        </p:nvSpPr>
        <p:spPr>
          <a:xfrm>
            <a:off x="1801524" y="1431706"/>
            <a:ext cx="6743671" cy="461665"/>
          </a:xfrm>
          <a:prstGeom prst="rect">
            <a:avLst/>
          </a:prstGeom>
          <a:noFill/>
        </p:spPr>
        <p:txBody>
          <a:bodyPr wrap="square" rtlCol="0">
            <a:spAutoFit/>
          </a:bodyPr>
          <a:lstStyle/>
          <a:p>
            <a:r>
              <a:rPr lang="zh-CN" altLang="en-US" sz="2400" dirty="0"/>
              <a:t>一维条形码与二维条形码性能对比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第二章例题</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矩形 10"/>
          <p:cNvSpPr/>
          <p:nvPr/>
        </p:nvSpPr>
        <p:spPr>
          <a:xfrm>
            <a:off x="1561943" y="4315684"/>
            <a:ext cx="8291119" cy="1015663"/>
          </a:xfrm>
          <a:prstGeom prst="rect">
            <a:avLst/>
          </a:prstGeom>
        </p:spPr>
        <p:txBody>
          <a:bodyPr wrap="square">
            <a:spAutoFit/>
          </a:bodyPr>
          <a:lstStyle/>
          <a:p>
            <a:r>
              <a:rPr lang="zh-CN" altLang="zh-CN" sz="2000" kern="100" dirty="0">
                <a:latin typeface="宋体" panose="02010600030101010101" pitchFamily="2" charset="-122"/>
                <a:ea typeface="宋体" panose="02010600030101010101" pitchFamily="2" charset="-122"/>
                <a:cs typeface="Times New Roman" panose="02020603050405020304" pitchFamily="18" charset="0"/>
              </a:rPr>
              <a:t>解答：</a:t>
            </a:r>
            <a:r>
              <a:rPr lang="zh-CN" altLang="en-US" sz="2000" dirty="0">
                <a:latin typeface="宋体" panose="02010600030101010101" pitchFamily="2" charset="-122"/>
                <a:ea typeface="宋体" panose="02010600030101010101" pitchFamily="2" charset="-122"/>
              </a:rPr>
              <a:t>机器语言是一种由二进制代码表示的指令集，这些指令被计算机硬件所识别和执行。</a:t>
            </a:r>
            <a:endParaRPr lang="en-US" altLang="zh-CN" sz="2000" dirty="0">
              <a:latin typeface="宋体" panose="02010600030101010101" pitchFamily="2" charset="-122"/>
              <a:ea typeface="宋体" panose="02010600030101010101" pitchFamily="2" charset="-122"/>
            </a:endParaRPr>
          </a:p>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latin typeface="Times New Roman" panose="02020603050405020304" pitchFamily="18" charset="0"/>
                <a:ea typeface="黑体" panose="02010609060101010101" charset="-122"/>
              </a:rPr>
              <a:t>D </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12" name="矩形 11"/>
          <p:cNvSpPr/>
          <p:nvPr/>
        </p:nvSpPr>
        <p:spPr>
          <a:xfrm>
            <a:off x="1524000" y="3435265"/>
            <a:ext cx="7369346" cy="707886"/>
          </a:xfrm>
          <a:prstGeom prst="rect">
            <a:avLst/>
          </a:prstGeom>
        </p:spPr>
        <p:txBody>
          <a:bodyPr wrap="square">
            <a:spAutoFit/>
          </a:bodyPr>
          <a:lstStyle/>
          <a:p>
            <a:pPr algn="just">
              <a:spcBef>
                <a:spcPts val="1200"/>
              </a:spcBef>
              <a:spcAft>
                <a:spcPts val="0"/>
              </a:spcAft>
            </a:pPr>
            <a:r>
              <a:rPr lang="zh-CN" altLang="zh-CN" sz="2000" kern="100" dirty="0">
                <a:latin typeface="Times New Roman" panose="02020603050405020304" pitchFamily="18" charset="0"/>
                <a:ea typeface="黑体" panose="02010609060101010101" charset="-122"/>
              </a:rPr>
              <a:t>计算机硬件能直接识别和执行的只有：</a:t>
            </a:r>
            <a:r>
              <a:rPr lang="en-US" altLang="zh-CN" sz="2000" kern="100" dirty="0">
                <a:latin typeface="Times New Roman" panose="02020603050405020304" pitchFamily="18" charset="0"/>
                <a:ea typeface="黑体" panose="02010609060101010101" charset="-122"/>
              </a:rPr>
              <a:t>()</a:t>
            </a:r>
            <a:endParaRPr lang="zh-CN" altLang="zh-CN" sz="2000" kern="100" dirty="0">
              <a:latin typeface="Times New Roman" panose="02020603050405020304" pitchFamily="18" charset="0"/>
              <a:ea typeface="宋体" panose="02010600030101010101" pitchFamily="2" charset="-122"/>
            </a:endParaRPr>
          </a:p>
          <a:p>
            <a:r>
              <a:rPr lang="en-US" altLang="zh-CN" sz="2000" kern="100" dirty="0">
                <a:latin typeface="黑体" panose="02010609060101010101" charset="-122"/>
                <a:cs typeface="Times New Roman" panose="02020603050405020304" pitchFamily="18" charset="0"/>
              </a:rPr>
              <a:t>A </a:t>
            </a:r>
            <a:r>
              <a:rPr lang="zh-CN" altLang="zh-CN" sz="2000" kern="100" dirty="0">
                <a:ea typeface="黑体" panose="02010609060101010101" charset="-122"/>
                <a:cs typeface="Times New Roman" panose="02020603050405020304" pitchFamily="18" charset="0"/>
              </a:rPr>
              <a:t>高级语言</a:t>
            </a:r>
            <a:r>
              <a:rPr lang="en-US" altLang="zh-CN" sz="2000" kern="100" dirty="0">
                <a:ea typeface="黑体" panose="02010609060101010101" charset="-122"/>
                <a:cs typeface="Times New Roman" panose="02020603050405020304" pitchFamily="18" charset="0"/>
              </a:rPr>
              <a:t>	B </a:t>
            </a:r>
            <a:r>
              <a:rPr lang="zh-CN" altLang="zh-CN" sz="2000" kern="100" dirty="0">
                <a:ea typeface="黑体" panose="02010609060101010101" charset="-122"/>
                <a:cs typeface="Times New Roman" panose="02020603050405020304" pitchFamily="18" charset="0"/>
              </a:rPr>
              <a:t>符号语言</a:t>
            </a:r>
            <a:r>
              <a:rPr lang="en-US" altLang="zh-CN" sz="2000" kern="100" dirty="0">
                <a:ea typeface="黑体" panose="02010609060101010101" charset="-122"/>
                <a:cs typeface="Times New Roman" panose="02020603050405020304" pitchFamily="18" charset="0"/>
              </a:rPr>
              <a:t>	C </a:t>
            </a:r>
            <a:r>
              <a:rPr lang="zh-CN" altLang="zh-CN" sz="2000" kern="100" dirty="0">
                <a:ea typeface="黑体" panose="02010609060101010101" charset="-122"/>
                <a:cs typeface="Times New Roman" panose="02020603050405020304" pitchFamily="18" charset="0"/>
              </a:rPr>
              <a:t>汇编语言</a:t>
            </a:r>
            <a:r>
              <a:rPr lang="en-US" altLang="zh-CN" sz="2000" kern="100" dirty="0">
                <a:ea typeface="黑体" panose="02010609060101010101" charset="-122"/>
                <a:cs typeface="Times New Roman" panose="02020603050405020304" pitchFamily="18" charset="0"/>
              </a:rPr>
              <a:t>	D </a:t>
            </a:r>
            <a:r>
              <a:rPr lang="zh-CN" altLang="zh-CN" sz="2000" kern="100" dirty="0">
                <a:ea typeface="黑体" panose="02010609060101010101" charset="-122"/>
                <a:cs typeface="Times New Roman" panose="02020603050405020304" pitchFamily="18" charset="0"/>
              </a:rPr>
              <a:t>机器语言</a:t>
            </a:r>
            <a:endParaRPr lang="zh-CN" altLang="en-US" sz="2000" dirty="0"/>
          </a:p>
        </p:txBody>
      </p:sp>
      <p:sp>
        <p:nvSpPr>
          <p:cNvPr id="18" name="矩形 17"/>
          <p:cNvSpPr/>
          <p:nvPr/>
        </p:nvSpPr>
        <p:spPr>
          <a:xfrm>
            <a:off x="1561943" y="2330723"/>
            <a:ext cx="8291119" cy="707886"/>
          </a:xfrm>
          <a:prstGeom prst="rect">
            <a:avLst/>
          </a:prstGeom>
        </p:spPr>
        <p:txBody>
          <a:bodyPr wrap="squar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解答：</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计算机中数据由 </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0, 1 </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表示。分别对应电路中高电压和低电压</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latin typeface="Times New Roman" panose="02020603050405020304" pitchFamily="18" charset="0"/>
                <a:ea typeface="黑体" panose="02010609060101010101" charset="-122"/>
              </a:rPr>
              <a:t>C </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19" name="矩形 18"/>
          <p:cNvSpPr/>
          <p:nvPr/>
        </p:nvSpPr>
        <p:spPr>
          <a:xfrm>
            <a:off x="1524000" y="1392476"/>
            <a:ext cx="6096000" cy="707886"/>
          </a:xfrm>
          <a:prstGeom prst="rect">
            <a:avLst/>
          </a:prstGeom>
        </p:spPr>
        <p:txBody>
          <a:bodyPr>
            <a:spAutoFit/>
          </a:bodyPr>
          <a:lstStyle/>
          <a:p>
            <a:pPr algn="just">
              <a:spcAft>
                <a:spcPts val="0"/>
              </a:spcAft>
            </a:pPr>
            <a:r>
              <a:rPr lang="zh-CN" altLang="zh-CN" sz="2000" kern="100" dirty="0">
                <a:latin typeface="Times New Roman" panose="02020603050405020304" pitchFamily="18" charset="0"/>
                <a:ea typeface="黑体" panose="02010609060101010101" charset="-122"/>
              </a:rPr>
              <a:t>计算机中数据的表示形式是：（）</a:t>
            </a:r>
            <a:endParaRPr lang="zh-CN" altLang="zh-CN" sz="2000" kern="100" dirty="0">
              <a:latin typeface="Times New Roman" panose="02020603050405020304" pitchFamily="18" charset="0"/>
              <a:ea typeface="宋体" panose="02010600030101010101" pitchFamily="2" charset="-122"/>
            </a:endParaRPr>
          </a:p>
          <a:p>
            <a:r>
              <a:rPr lang="en-US" altLang="zh-CN" sz="2000" kern="100" dirty="0">
                <a:latin typeface="黑体" panose="02010609060101010101" charset="-122"/>
                <a:cs typeface="Times New Roman" panose="02020603050405020304" pitchFamily="18" charset="0"/>
              </a:rPr>
              <a:t>A </a:t>
            </a:r>
            <a:r>
              <a:rPr lang="zh-CN" altLang="zh-CN" sz="2000" kern="100" dirty="0">
                <a:ea typeface="黑体" panose="02010609060101010101" charset="-122"/>
                <a:cs typeface="Times New Roman" panose="02020603050405020304" pitchFamily="18" charset="0"/>
              </a:rPr>
              <a:t>八进制</a:t>
            </a:r>
            <a:r>
              <a:rPr lang="en-US" altLang="zh-CN" sz="2000" kern="100" dirty="0">
                <a:ea typeface="黑体" panose="02010609060101010101" charset="-122"/>
                <a:cs typeface="Times New Roman" panose="02020603050405020304" pitchFamily="18" charset="0"/>
              </a:rPr>
              <a:t>    B </a:t>
            </a:r>
            <a:r>
              <a:rPr lang="zh-CN" altLang="zh-CN" sz="2000" kern="100" dirty="0">
                <a:ea typeface="黑体" panose="02010609060101010101" charset="-122"/>
                <a:cs typeface="Times New Roman" panose="02020603050405020304" pitchFamily="18" charset="0"/>
              </a:rPr>
              <a:t>十进制</a:t>
            </a:r>
            <a:r>
              <a:rPr lang="en-US" altLang="zh-CN" sz="2000" kern="100" dirty="0">
                <a:ea typeface="黑体" panose="02010609060101010101" charset="-122"/>
                <a:cs typeface="Times New Roman" panose="02020603050405020304" pitchFamily="18" charset="0"/>
              </a:rPr>
              <a:t>    C </a:t>
            </a:r>
            <a:r>
              <a:rPr lang="zh-CN" altLang="zh-CN" sz="2000" kern="100" dirty="0">
                <a:ea typeface="黑体" panose="02010609060101010101" charset="-122"/>
                <a:cs typeface="Times New Roman" panose="02020603050405020304" pitchFamily="18" charset="0"/>
              </a:rPr>
              <a:t>二进制</a:t>
            </a:r>
            <a:r>
              <a:rPr lang="en-US" altLang="zh-CN" sz="2000" kern="100" dirty="0">
                <a:ea typeface="黑体" panose="02010609060101010101" charset="-122"/>
                <a:cs typeface="Times New Roman" panose="02020603050405020304" pitchFamily="18" charset="0"/>
              </a:rPr>
              <a:t>	D </a:t>
            </a:r>
            <a:r>
              <a:rPr lang="zh-CN" altLang="zh-CN" sz="2000" kern="100" dirty="0">
                <a:ea typeface="黑体" panose="02010609060101010101" charset="-122"/>
                <a:cs typeface="Times New Roman" panose="02020603050405020304" pitchFamily="18" charset="0"/>
              </a:rPr>
              <a:t>十六进制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第二章例题</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8" name="矩形 17"/>
          <p:cNvSpPr/>
          <p:nvPr/>
        </p:nvSpPr>
        <p:spPr>
          <a:xfrm>
            <a:off x="1561943" y="2330723"/>
            <a:ext cx="8291119" cy="1477328"/>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解答：十进制整数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N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转换为二进制的方法是：将</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N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不断的除以二，直到商为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，将每一步的余数从右向左排列，即可得到对应的二进制数</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即除以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2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反序取余</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a:p>
            <a:r>
              <a:rPr lang="en-US" altLang="zh-CN" dirty="0"/>
              <a:t>91 mod 2 = </a:t>
            </a:r>
            <a:r>
              <a:rPr lang="en-US" altLang="zh-CN" dirty="0">
                <a:solidFill>
                  <a:srgbClr val="FF0000"/>
                </a:solidFill>
              </a:rPr>
              <a:t>1</a:t>
            </a:r>
            <a:r>
              <a:rPr lang="en-US" altLang="zh-CN" dirty="0"/>
              <a:t>, 91/2 = 45;	45 mod 2 = </a:t>
            </a:r>
            <a:r>
              <a:rPr lang="en-US" altLang="zh-CN" dirty="0">
                <a:solidFill>
                  <a:srgbClr val="FF0000"/>
                </a:solidFill>
              </a:rPr>
              <a:t>1</a:t>
            </a:r>
            <a:r>
              <a:rPr lang="en-US" altLang="zh-CN" dirty="0"/>
              <a:t>, 45/2 = 22;	22 mod 2 = </a:t>
            </a:r>
            <a:r>
              <a:rPr lang="en-US" altLang="zh-CN" dirty="0">
                <a:solidFill>
                  <a:srgbClr val="FF0000"/>
                </a:solidFill>
              </a:rPr>
              <a:t>0</a:t>
            </a:r>
            <a:r>
              <a:rPr lang="en-US" altLang="zh-CN" dirty="0"/>
              <a:t>, 22/2 = 11;</a:t>
            </a:r>
          </a:p>
          <a:p>
            <a:r>
              <a:rPr lang="en-US" altLang="zh-CN" dirty="0"/>
              <a:t>11 mod 2 = </a:t>
            </a:r>
            <a:r>
              <a:rPr lang="en-US" altLang="zh-CN" dirty="0">
                <a:solidFill>
                  <a:srgbClr val="FF0000"/>
                </a:solidFill>
              </a:rPr>
              <a:t>1</a:t>
            </a:r>
            <a:r>
              <a:rPr lang="en-US" altLang="zh-CN" dirty="0"/>
              <a:t>, 11/2 = 5;	5 mod 2 = </a:t>
            </a:r>
            <a:r>
              <a:rPr lang="en-US" altLang="zh-CN" dirty="0">
                <a:solidFill>
                  <a:srgbClr val="FF0000"/>
                </a:solidFill>
              </a:rPr>
              <a:t>1</a:t>
            </a:r>
            <a:r>
              <a:rPr lang="en-US" altLang="zh-CN" dirty="0"/>
              <a:t>, 5/2 = 2;	2 mod 2 = </a:t>
            </a:r>
            <a:r>
              <a:rPr lang="en-US" altLang="zh-CN" dirty="0">
                <a:solidFill>
                  <a:srgbClr val="FF0000"/>
                </a:solidFill>
              </a:rPr>
              <a:t>0</a:t>
            </a:r>
            <a:r>
              <a:rPr lang="en-US" altLang="zh-CN" dirty="0"/>
              <a:t>, 2/2 =</a:t>
            </a:r>
            <a:r>
              <a:rPr lang="en-US" altLang="zh-CN" dirty="0">
                <a:solidFill>
                  <a:srgbClr val="FF0000"/>
                </a:solidFill>
              </a:rPr>
              <a:t>1</a:t>
            </a:r>
            <a:r>
              <a:rPr lang="en-US" altLang="zh-CN" dirty="0"/>
              <a:t>;</a:t>
            </a:r>
          </a:p>
          <a:p>
            <a:r>
              <a:rPr lang="zh-CN" altLang="en-US" dirty="0"/>
              <a:t>所以答案是 </a:t>
            </a:r>
            <a:r>
              <a:rPr lang="en-US" altLang="zh-CN" dirty="0"/>
              <a:t>1011011</a:t>
            </a:r>
          </a:p>
        </p:txBody>
      </p:sp>
      <p:sp>
        <p:nvSpPr>
          <p:cNvPr id="15" name="Rectangle 3"/>
          <p:cNvSpPr>
            <a:spLocks noChangeArrowheads="1"/>
          </p:cNvSpPr>
          <p:nvPr/>
        </p:nvSpPr>
        <p:spPr bwMode="auto">
          <a:xfrm>
            <a:off x="1524000" y="1419036"/>
            <a:ext cx="81149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十进制数向二进制数进行转换时，十进制数</a:t>
            </a:r>
            <a:r>
              <a:rPr kumimoji="0" lang="en-US" altLang="zh-CN" sz="20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91</a:t>
            </a:r>
            <a:r>
              <a:rPr kumimoji="0" lang="zh-CN" altLang="en-US" sz="20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相当于二进制数（）。</a:t>
            </a:r>
            <a:endParaRPr kumimoji="0" lang="zh-CN"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黑体" panose="02010609060101010101" charset="-122"/>
                <a:ea typeface="黑体" panose="02010609060101010101" charset="-122"/>
                <a:cs typeface="Times New Roman" panose="02020603050405020304" pitchFamily="18" charset="0"/>
              </a:rPr>
              <a:t>A 1101011 	 B 1101111 	 C 1110001 	</a:t>
            </a:r>
            <a:r>
              <a:rPr kumimoji="0" lang="en-US" altLang="zh-CN" sz="2000" b="0" i="0" u="none" strike="noStrike" cap="none" normalizeH="0" baseline="0" dirty="0">
                <a:ln>
                  <a:noFill/>
                </a:ln>
                <a:solidFill>
                  <a:srgbClr val="FF0000"/>
                </a:solidFill>
                <a:effectLst/>
                <a:latin typeface="黑体" panose="02010609060101010101" charset="-122"/>
                <a:ea typeface="黑体" panose="02010609060101010101" charset="-122"/>
                <a:cs typeface="Times New Roman" panose="02020603050405020304" pitchFamily="18" charset="0"/>
              </a:rPr>
              <a:t> </a:t>
            </a:r>
            <a:r>
              <a:rPr kumimoji="0" lang="en-US" altLang="zh-CN" sz="2000" b="0" i="0" u="none" strike="noStrike" cap="none" normalizeH="0" baseline="0" dirty="0">
                <a:ln>
                  <a:noFill/>
                </a:ln>
                <a:effectLst/>
                <a:latin typeface="黑体" panose="02010609060101010101" charset="-122"/>
                <a:ea typeface="黑体" panose="02010609060101010101" charset="-122"/>
                <a:cs typeface="Times New Roman" panose="02020603050405020304" pitchFamily="18" charset="0"/>
              </a:rPr>
              <a:t>D 1011011</a:t>
            </a:r>
            <a:endParaRPr kumimoji="0" lang="en-US" altLang="zh-CN" b="0" i="0" u="none" strike="noStrike" cap="none" normalizeH="0" baseline="0" dirty="0">
              <a:ln>
                <a:noFill/>
              </a:ln>
              <a:effectLst/>
              <a:latin typeface="Arial" panose="020B0604020202020204" pitchFamily="34" charset="0"/>
            </a:endParaRPr>
          </a:p>
        </p:txBody>
      </p:sp>
      <p:sp>
        <p:nvSpPr>
          <p:cNvPr id="21" name="矩形 20"/>
          <p:cNvSpPr/>
          <p:nvPr/>
        </p:nvSpPr>
        <p:spPr>
          <a:xfrm>
            <a:off x="1568933" y="3848450"/>
            <a:ext cx="6096000" cy="646331"/>
          </a:xfrm>
          <a:prstGeom prst="rect">
            <a:avLst/>
          </a:prstGeom>
        </p:spPr>
        <p:txBody>
          <a:bodyPr>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与二进制小数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等值的十六进制小数为</a:t>
            </a:r>
            <a:r>
              <a:rPr lang="en-US" altLang="zh-CN" kern="100" dirty="0">
                <a:latin typeface="Times New Roman" panose="02020603050405020304" pitchFamily="18" charset="0"/>
                <a:ea typeface="宋体" panose="02010600030101010101" pitchFamily="2" charset="-122"/>
              </a:rPr>
              <a:t>____</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kern="100" dirty="0">
                <a:latin typeface="Times New Roman" panose="02020603050405020304" pitchFamily="18" charset="0"/>
                <a:ea typeface="宋体" panose="02010600030101010101" pitchFamily="2" charset="-122"/>
              </a:rPr>
            </a:br>
            <a:r>
              <a:rPr lang="en-US" altLang="zh-CN" kern="100" dirty="0">
                <a:latin typeface="Times New Roman" panose="02020603050405020304" pitchFamily="18" charset="0"/>
                <a:ea typeface="宋体" panose="02010600030101010101" pitchFamily="2" charset="-122"/>
              </a:rPr>
              <a:t>A)0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        B)0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2        C)0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4        D)0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8</a:t>
            </a:r>
            <a:endParaRPr lang="zh-CN" altLang="en-US" dirty="0"/>
          </a:p>
        </p:txBody>
      </p:sp>
      <p:sp>
        <p:nvSpPr>
          <p:cNvPr id="23" name="矩形 22"/>
          <p:cNvSpPr/>
          <p:nvPr/>
        </p:nvSpPr>
        <p:spPr>
          <a:xfrm>
            <a:off x="1524000" y="4585745"/>
            <a:ext cx="8953850" cy="1477328"/>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解答：此题属于综合题。首先，把二进制小数</a:t>
            </a:r>
            <a:r>
              <a:rPr lang="en-US" altLang="zh-CN" kern="100" dirty="0">
                <a:latin typeface="Times New Roman" panose="02020603050405020304" pitchFamily="18" charset="0"/>
                <a:ea typeface="宋体" panose="02010600030101010101" pitchFamily="2" charset="-122"/>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转化成十进制小数：</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a:t>
            </a:r>
            <a:r>
              <a:rPr lang="en-US" altLang="zh-CN" kern="100" baseline="-250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l×2</a:t>
            </a:r>
            <a:r>
              <a:rPr lang="en-US" altLang="zh-CN" kern="100" baseline="300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5)</a:t>
            </a:r>
            <a:r>
              <a:rPr lang="en-US" altLang="zh-CN" kern="100" baseline="-25000" dirty="0">
                <a:latin typeface="Times New Roman" panose="02020603050405020304" pitchFamily="18" charset="0"/>
                <a:ea typeface="宋体" panose="02010600030101010101" pitchFamily="2" charset="-122"/>
              </a:rPr>
              <a:t>10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；然后把十进制小数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5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转化成十六进制小数：</a:t>
            </a:r>
            <a:r>
              <a:rPr lang="en-US" altLang="zh-CN" kern="100" dirty="0">
                <a:latin typeface="Times New Roman" panose="02020603050405020304" pitchFamily="18" charset="0"/>
                <a:ea typeface="宋体" panose="02010600030101010101" pitchFamily="2" charset="-122"/>
              </a:rPr>
              <a:t>0.5×16=8</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，而整数部分为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，所以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a:t>
            </a:r>
            <a:r>
              <a:rPr lang="en-US" altLang="zh-CN" kern="100" baseline="-250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5)</a:t>
            </a:r>
            <a:r>
              <a:rPr lang="en-US" altLang="zh-CN" kern="100" baseline="-25000" dirty="0">
                <a:latin typeface="Times New Roman" panose="02020603050405020304" pitchFamily="18" charset="0"/>
                <a:ea typeface="宋体" panose="02010600030101010101" pitchFamily="2" charset="-122"/>
              </a:rPr>
              <a:t>10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8)</a:t>
            </a:r>
            <a:r>
              <a:rPr lang="en-US" altLang="zh-CN" kern="100" baseline="-25000" dirty="0">
                <a:latin typeface="Times New Roman" panose="02020603050405020304" pitchFamily="18" charset="0"/>
                <a:ea typeface="宋体" panose="02010600030101010101" pitchFamily="2" charset="-122"/>
              </a:rPr>
              <a:t>16</a:t>
            </a:r>
          </a:p>
          <a:p>
            <a:r>
              <a:rPr lang="zh-CN" altLang="en-US" kern="100" dirty="0">
                <a:latin typeface="Times New Roman" panose="02020603050405020304" pitchFamily="18" charset="0"/>
                <a:ea typeface="宋体" panose="02010600030101010101" pitchFamily="2" charset="-122"/>
              </a:rPr>
              <a:t>快速做法</a:t>
            </a:r>
            <a:r>
              <a:rPr lang="en-US" altLang="zh-CN" kern="100" dirty="0">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1000)</a:t>
            </a:r>
            <a:r>
              <a:rPr lang="en-US" altLang="zh-CN" kern="100" baseline="-25000" dirty="0">
                <a:latin typeface="Times New Roman" panose="02020603050405020304" pitchFamily="18" charset="0"/>
                <a:ea typeface="宋体" panose="02010600030101010101" pitchFamily="2" charset="-122"/>
              </a:rPr>
              <a:t>2 = </a:t>
            </a:r>
            <a:r>
              <a:rPr lang="en-US" altLang="zh-CN" kern="100" dirty="0">
                <a:latin typeface="Times New Roman" panose="02020603050405020304" pitchFamily="18" charset="0"/>
                <a:ea typeface="宋体" panose="02010600030101010101" pitchFamily="2" charset="-122"/>
              </a:rPr>
              <a:t>(0</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8)</a:t>
            </a:r>
            <a:r>
              <a:rPr lang="en-US" altLang="zh-CN" kern="100" baseline="-25000" dirty="0">
                <a:latin typeface="Times New Roman" panose="02020603050405020304" pitchFamily="18" charset="0"/>
                <a:ea typeface="宋体" panose="02010600030101010101" pitchFamily="2" charset="-122"/>
              </a:rPr>
              <a:t>16 </a:t>
            </a:r>
            <a:r>
              <a:rPr lang="zh-CN" altLang="en-US" kern="100" baseline="-25000" dirty="0">
                <a:latin typeface="Times New Roman" panose="02020603050405020304" pitchFamily="18" charset="0"/>
                <a:ea typeface="宋体" panose="02010600030101010101" pitchFamily="2" charset="-122"/>
              </a:rPr>
              <a:t>，</a:t>
            </a:r>
            <a:r>
              <a:rPr lang="zh-CN" altLang="en-US" kern="100" dirty="0">
                <a:latin typeface="Times New Roman" panose="02020603050405020304" pitchFamily="18" charset="0"/>
                <a:ea typeface="宋体" panose="02010600030101010101" pitchFamily="2" charset="-122"/>
              </a:rPr>
              <a:t>用分组做。</a:t>
            </a:r>
            <a:br>
              <a:rPr lang="en-US" altLang="zh-CN" kern="100" dirty="0">
                <a:latin typeface="Times New Roman" panose="02020603050405020304" pitchFamily="18" charset="0"/>
                <a:ea typeface="宋体" panose="02010600030101010101" pitchFamily="2" charset="-122"/>
              </a:rPr>
            </a:b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第二章例题</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矩形 3"/>
          <p:cNvSpPr/>
          <p:nvPr/>
        </p:nvSpPr>
        <p:spPr>
          <a:xfrm>
            <a:off x="1523999" y="1363722"/>
            <a:ext cx="8880630" cy="830997"/>
          </a:xfrm>
          <a:prstGeom prst="rect">
            <a:avLst/>
          </a:prstGeom>
        </p:spPr>
        <p:txBody>
          <a:bodyPr wrap="square">
            <a:spAutoFit/>
          </a:bodyPr>
          <a:lstStyle/>
          <a:p>
            <a:r>
              <a:rPr lang="en-US" altLang="zh-CN" sz="2400" kern="100" dirty="0">
                <a:latin typeface="Times New Roman" panose="02020603050405020304" pitchFamily="18" charset="0"/>
                <a:ea typeface="宋体" panose="02010600030101010101" pitchFamily="2" charset="-122"/>
              </a:rPr>
              <a:t>(1110)</a:t>
            </a:r>
            <a:r>
              <a:rPr lang="en-US" altLang="zh-CN" sz="2400" kern="100" baseline="-25000" dirty="0">
                <a:latin typeface="Times New Roman" panose="02020603050405020304" pitchFamily="18" charset="0"/>
                <a:ea typeface="宋体" panose="02010600030101010101" pitchFamily="2" charset="-122"/>
              </a:rPr>
              <a:t>2</a:t>
            </a:r>
            <a:r>
              <a:rPr lang="en-US" altLang="zh-CN" sz="2400" kern="100" dirty="0">
                <a:latin typeface="Times New Roman" panose="02020603050405020304" pitchFamily="18" charset="0"/>
                <a:ea typeface="宋体" panose="02010600030101010101" pitchFamily="2" charset="-122"/>
              </a:rPr>
              <a:t>×(1011)</a:t>
            </a:r>
            <a:r>
              <a:rPr lang="en-US" altLang="zh-CN" sz="2400" kern="100" baseline="-25000" dirty="0">
                <a:latin typeface="Times New Roman" panose="02020603050405020304" pitchFamily="18" charset="0"/>
                <a:ea typeface="宋体" panose="02010600030101010101" pitchFamily="2" charset="-122"/>
              </a:rPr>
              <a:t>2</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rPr>
              <a:t>———</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A)11010010       B)10111011         C)10110110       D)10011010</a:t>
            </a:r>
            <a:endParaRPr lang="zh-CN" altLang="en-US" sz="2400" dirty="0"/>
          </a:p>
        </p:txBody>
      </p:sp>
      <p:sp>
        <p:nvSpPr>
          <p:cNvPr id="9" name="矩形 8"/>
          <p:cNvSpPr/>
          <p:nvPr/>
        </p:nvSpPr>
        <p:spPr>
          <a:xfrm>
            <a:off x="1568932" y="1982939"/>
            <a:ext cx="6096000" cy="3785652"/>
          </a:xfrm>
          <a:prstGeom prst="rect">
            <a:avLst/>
          </a:prstGeom>
        </p:spPr>
        <p:txBody>
          <a:bodyPr>
            <a:spAutoFit/>
          </a:bodyPr>
          <a:lstStyle/>
          <a:p>
            <a:pPr lvl="2"/>
            <a:r>
              <a:rPr lang="en-US" altLang="zh-CN" sz="2400" kern="100" dirty="0">
                <a:latin typeface="Times New Roman" panose="02020603050405020304" pitchFamily="18" charset="0"/>
                <a:ea typeface="宋体" panose="02010600030101010101" pitchFamily="2" charset="-122"/>
              </a:rPr>
              <a:t>	       1110</a:t>
            </a:r>
          </a:p>
          <a:p>
            <a:pPr lvl="2"/>
            <a:r>
              <a:rPr lang="en-US" altLang="zh-CN" sz="2400" kern="100" dirty="0">
                <a:latin typeface="Times New Roman" panose="02020603050405020304" pitchFamily="18" charset="0"/>
                <a:ea typeface="宋体" panose="02010600030101010101" pitchFamily="2" charset="-122"/>
              </a:rPr>
              <a:t>	     *1011</a:t>
            </a:r>
          </a:p>
          <a:p>
            <a:pPr lvl="1"/>
            <a:r>
              <a:rPr lang="en-US" altLang="zh-CN" sz="2400" kern="100" dirty="0">
                <a:latin typeface="Times New Roman" panose="02020603050405020304" pitchFamily="18" charset="0"/>
                <a:ea typeface="宋体" panose="02010600030101010101" pitchFamily="2" charset="-122"/>
              </a:rPr>
              <a:t>   		-----------</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		       1110</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       	     1110</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     		   0000</a:t>
            </a:r>
          </a:p>
          <a:p>
            <a:pPr lvl="1"/>
            <a:r>
              <a:rPr lang="en-US" altLang="zh-CN" sz="2400" kern="100" dirty="0">
                <a:latin typeface="Times New Roman" panose="02020603050405020304" pitchFamily="18" charset="0"/>
                <a:ea typeface="宋体" panose="02010600030101010101" pitchFamily="2" charset="-122"/>
              </a:rPr>
              <a:t>		 1110</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		--------------</a:t>
            </a:r>
            <a:br>
              <a:rPr lang="en-US" altLang="zh-CN" sz="2400" kern="100" dirty="0">
                <a:latin typeface="Times New Roman" panose="02020603050405020304" pitchFamily="18" charset="0"/>
                <a:ea typeface="宋体" panose="02010600030101010101" pitchFamily="2" charset="-122"/>
              </a:rPr>
            </a:br>
            <a:r>
              <a:rPr lang="en-US" altLang="zh-CN" sz="2400" kern="100" dirty="0">
                <a:latin typeface="Times New Roman" panose="02020603050405020304" pitchFamily="18" charset="0"/>
                <a:ea typeface="宋体" panose="02010600030101010101" pitchFamily="2" charset="-122"/>
              </a:rPr>
              <a:t>	           10011010</a:t>
            </a:r>
            <a:br>
              <a:rPr lang="en-US" altLang="zh-CN" sz="2400" kern="100" dirty="0">
                <a:latin typeface="Times New Roman" panose="02020603050405020304" pitchFamily="18" charset="0"/>
                <a:ea typeface="宋体" panose="02010600030101010101" pitchFamily="2" charset="-122"/>
              </a:rPr>
            </a:b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100" dirty="0">
                <a:latin typeface="Times New Roman" panose="02020603050405020304" pitchFamily="18" charset="0"/>
                <a:ea typeface="宋体" panose="02010600030101010101" pitchFamily="2" charset="-122"/>
              </a:rPr>
              <a:t>D</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第二章例题</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矩形 5"/>
          <p:cNvSpPr/>
          <p:nvPr/>
        </p:nvSpPr>
        <p:spPr>
          <a:xfrm>
            <a:off x="1524000" y="1235261"/>
            <a:ext cx="6096000" cy="646331"/>
          </a:xfrm>
          <a:prstGeom prst="rect">
            <a:avLst/>
          </a:prstGeom>
        </p:spPr>
        <p:txBody>
          <a:bodyPr>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十六进制数</a:t>
            </a:r>
            <a:r>
              <a:rPr lang="en-US" altLang="zh-CN" kern="100" dirty="0">
                <a:latin typeface="Times New Roman" panose="02020603050405020304" pitchFamily="18" charset="0"/>
                <a:ea typeface="宋体" panose="02010600030101010101" pitchFamily="2" charset="-122"/>
              </a:rPr>
              <a:t>(AB)</a:t>
            </a:r>
            <a:r>
              <a:rPr lang="en-US" altLang="zh-CN" kern="100" baseline="-25000" dirty="0">
                <a:latin typeface="Times New Roman" panose="02020603050405020304" pitchFamily="18" charset="0"/>
                <a:ea typeface="宋体" panose="02010600030101010101" pitchFamily="2" charset="-122"/>
              </a:rPr>
              <a:t>16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变换为等值的八进制数是</a:t>
            </a:r>
            <a:r>
              <a:rPr lang="en-US" altLang="zh-CN" kern="100" dirty="0">
                <a:latin typeface="Times New Roman" panose="02020603050405020304" pitchFamily="18" charset="0"/>
                <a:ea typeface="宋体" panose="02010600030101010101" pitchFamily="2" charset="-122"/>
              </a:rPr>
              <a:t>____</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kern="100" dirty="0">
                <a:latin typeface="Times New Roman" panose="02020603050405020304" pitchFamily="18" charset="0"/>
                <a:ea typeface="宋体" panose="02010600030101010101" pitchFamily="2" charset="-122"/>
              </a:rPr>
            </a:br>
            <a:r>
              <a:rPr lang="en-US" altLang="zh-CN" kern="100" dirty="0">
                <a:latin typeface="Times New Roman" panose="02020603050405020304" pitchFamily="18" charset="0"/>
                <a:ea typeface="宋体" panose="02010600030101010101" pitchFamily="2" charset="-122"/>
              </a:rPr>
              <a:t>A)253         B)35l           C)243         D)101</a:t>
            </a:r>
            <a:endParaRPr lang="zh-CN" altLang="en-US" dirty="0"/>
          </a:p>
        </p:txBody>
      </p:sp>
      <p:sp>
        <p:nvSpPr>
          <p:cNvPr id="12" name="矩形 11"/>
          <p:cNvSpPr/>
          <p:nvPr/>
        </p:nvSpPr>
        <p:spPr>
          <a:xfrm>
            <a:off x="1523999" y="2117007"/>
            <a:ext cx="8207229" cy="923330"/>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解答：解题思路：先把十六进制数化成二进制数，再把二进制数化成八进制数。</a:t>
            </a:r>
            <a:br>
              <a:rPr lang="en-US" altLang="zh-CN" kern="100" dirty="0">
                <a:latin typeface="Times New Roman" panose="02020603050405020304" pitchFamily="18" charset="0"/>
                <a:ea typeface="宋体" panose="02010600030101010101" pitchFamily="2" charset="-122"/>
              </a:rPr>
            </a:br>
            <a:r>
              <a:rPr lang="en-US" altLang="zh-CN" kern="100" dirty="0">
                <a:latin typeface="Times New Roman" panose="02020603050405020304" pitchFamily="18" charset="0"/>
                <a:ea typeface="宋体" panose="02010600030101010101" pitchFamily="2" charset="-122"/>
              </a:rPr>
              <a:t>(AB)</a:t>
            </a:r>
            <a:r>
              <a:rPr lang="en-US" altLang="zh-CN" kern="100" baseline="-25000" dirty="0">
                <a:latin typeface="Times New Roman" panose="02020603050405020304" pitchFamily="18" charset="0"/>
                <a:ea typeface="宋体" panose="02010600030101010101" pitchFamily="2" charset="-122"/>
              </a:rPr>
              <a:t>16</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(1010 1011)</a:t>
            </a:r>
            <a:r>
              <a:rPr lang="en-US" altLang="zh-CN" kern="100" baseline="-250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(10 101 011)</a:t>
            </a:r>
            <a:r>
              <a:rPr lang="en-US" altLang="zh-CN" kern="100" baseline="-25000" dirty="0">
                <a:latin typeface="Times New Roman" panose="02020603050405020304" pitchFamily="18" charset="0"/>
                <a:ea typeface="宋体" panose="02010600030101010101" pitchFamily="2" charset="-122"/>
              </a:rPr>
              <a:t>2</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rPr>
              <a:t>(253)</a:t>
            </a:r>
            <a:r>
              <a:rPr lang="en-US" altLang="zh-CN" kern="100" baseline="-25000" dirty="0">
                <a:latin typeface="Times New Roman" panose="02020603050405020304" pitchFamily="18" charset="0"/>
                <a:ea typeface="宋体" panose="02010600030101010101" pitchFamily="2" charset="-122"/>
              </a:rPr>
              <a:t>8</a:t>
            </a:r>
            <a:r>
              <a:rPr lang="en-US" altLang="zh-CN" kern="100" dirty="0">
                <a:latin typeface="Times New Roman" panose="02020603050405020304" pitchFamily="18" charset="0"/>
                <a:ea typeface="宋体" panose="02010600030101010101" pitchFamily="2" charset="-122"/>
              </a:rPr>
              <a:t>   </a:t>
            </a:r>
          </a:p>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A</a:t>
            </a:r>
            <a:endParaRPr lang="zh-CN" altLang="en-US" dirty="0"/>
          </a:p>
        </p:txBody>
      </p:sp>
      <p:sp>
        <p:nvSpPr>
          <p:cNvPr id="15" name="矩形 14"/>
          <p:cNvSpPr/>
          <p:nvPr/>
        </p:nvSpPr>
        <p:spPr>
          <a:xfrm>
            <a:off x="1524000" y="3243031"/>
            <a:ext cx="6096000" cy="1477328"/>
          </a:xfrm>
          <a:prstGeom prst="rect">
            <a:avLst/>
          </a:prstGeom>
        </p:spPr>
        <p:txBody>
          <a:bodyPr>
            <a:spAutoFit/>
          </a:bodyPr>
          <a:lstStyle/>
          <a:p>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400</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en-US" altLang="zh-CN" kern="100" dirty="0">
                <a:solidFill>
                  <a:srgbClr val="000000"/>
                </a:solidFill>
                <a:latin typeface="Times New Roman" panose="02020603050405020304" pitchFamily="18" charset="0"/>
                <a:ea typeface="宋体" panose="02010600030101010101" pitchFamily="2" charset="-122"/>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点阵汉字的字形库存储容量是</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____</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a:t>
            </a:r>
            <a:b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b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A)28800</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个字节</a:t>
            </a:r>
            <a:b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b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B)0.23604M</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个二进制位</a:t>
            </a:r>
            <a:b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b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C)0.8K</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个字节</a:t>
            </a:r>
            <a:b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b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D)288</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个二进制位</a:t>
            </a:r>
            <a:endParaRPr lang="zh-CN" altLang="en-US" dirty="0"/>
          </a:p>
        </p:txBody>
      </p:sp>
      <p:sp>
        <p:nvSpPr>
          <p:cNvPr id="17" name="矩形 16"/>
          <p:cNvSpPr/>
          <p:nvPr/>
        </p:nvSpPr>
        <p:spPr>
          <a:xfrm>
            <a:off x="1523999" y="4845367"/>
            <a:ext cx="8810848" cy="1477328"/>
          </a:xfrm>
          <a:prstGeom prst="rect">
            <a:avLst/>
          </a:prstGeom>
        </p:spPr>
        <p:txBody>
          <a:bodyPr wrap="square">
            <a:spAutoFit/>
          </a:bodyPr>
          <a:lstStyle/>
          <a:p>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解答：</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en-US" altLang="zh-CN" kern="100" dirty="0">
                <a:solidFill>
                  <a:srgbClr val="000000"/>
                </a:solidFill>
                <a:latin typeface="Times New Roman" panose="02020603050405020304" pitchFamily="18" charset="0"/>
                <a:ea typeface="宋体" panose="02010600030101010101" pitchFamily="2" charset="-122"/>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点阵的一个汉字字模共有</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行；每行有</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列，占</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个二进制位，即</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3</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个字节。因此，</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en-US" altLang="zh-CN" kern="100" dirty="0">
                <a:solidFill>
                  <a:srgbClr val="000000"/>
                </a:solidFill>
                <a:latin typeface="Times New Roman" panose="02020603050405020304" pitchFamily="18" charset="0"/>
                <a:ea typeface="宋体" panose="02010600030101010101" pitchFamily="2" charset="-122"/>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点阵的一个汉字字模占</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24</a:t>
            </a:r>
            <a:r>
              <a:rPr lang="en-US" altLang="zh-CN" kern="100" dirty="0">
                <a:solidFill>
                  <a:srgbClr val="000000"/>
                </a:solidFill>
                <a:latin typeface="Times New Roman" panose="02020603050405020304" pitchFamily="18" charset="0"/>
                <a:ea typeface="宋体" panose="02010600030101010101" pitchFamily="2" charset="-122"/>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3</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72</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个字节，</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400</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个汉字共占</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72</a:t>
            </a:r>
            <a:r>
              <a:rPr lang="en-US" altLang="zh-CN" kern="100" dirty="0">
                <a:solidFill>
                  <a:srgbClr val="000000"/>
                </a:solidFill>
                <a:latin typeface="Times New Roman" panose="02020603050405020304" pitchFamily="18" charset="0"/>
                <a:ea typeface="宋体" panose="02010600030101010101" pitchFamily="2" charset="-122"/>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400</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28800</a:t>
            </a:r>
            <a:r>
              <a:rPr lang="zh-CN"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个字节。</a:t>
            </a:r>
            <a:endPar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endParaRPr>
          </a:p>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rPr>
              <a:t>A</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方正公文黑体" panose="02000500000000000000" pitchFamily="2" charset="-122"/>
                <a:ea typeface="方正公文黑体" panose="02000500000000000000" pitchFamily="2" charset="-122"/>
              </a:rPr>
              <a:t>第二章例题</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41" y="6219825"/>
            <a:ext cx="536892"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矩形 3"/>
          <p:cNvSpPr/>
          <p:nvPr/>
        </p:nvSpPr>
        <p:spPr>
          <a:xfrm>
            <a:off x="1524000" y="1345668"/>
            <a:ext cx="6096000" cy="646331"/>
          </a:xfrm>
          <a:prstGeom prst="rect">
            <a:avLst/>
          </a:prstGeom>
        </p:spPr>
        <p:txBody>
          <a:bodyPr>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反映计算机存储容量的基本单位是</a:t>
            </a:r>
            <a:r>
              <a:rPr lang="en-US" altLang="zh-CN" kern="100" dirty="0">
                <a:latin typeface="Times New Roman" panose="02020603050405020304" pitchFamily="18" charset="0"/>
                <a:ea typeface="宋体" panose="02010600030101010101" pitchFamily="2" charset="-122"/>
              </a:rPr>
              <a:t>____</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kern="100" dirty="0">
                <a:latin typeface="Times New Roman" panose="02020603050405020304" pitchFamily="18" charset="0"/>
                <a:ea typeface="宋体" panose="02010600030101010101" pitchFamily="2" charset="-122"/>
              </a:rPr>
            </a:br>
            <a:r>
              <a:rPr lang="en-US" altLang="zh-CN" kern="100" dirty="0">
                <a:latin typeface="Times New Roman" panose="02020603050405020304" pitchFamily="18" charset="0"/>
                <a:ea typeface="宋体" panose="02010600030101010101" pitchFamily="2" charset="-122"/>
              </a:rPr>
              <a:t>A)</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二进制位</a:t>
            </a:r>
            <a:r>
              <a:rPr lang="en-US" altLang="zh-CN" kern="100" dirty="0">
                <a:latin typeface="Times New Roman" panose="02020603050405020304" pitchFamily="18" charset="0"/>
                <a:ea typeface="宋体" panose="02010600030101010101" pitchFamily="2" charset="-122"/>
              </a:rPr>
              <a:t>      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字节</a:t>
            </a:r>
            <a:r>
              <a:rPr lang="en-US" altLang="zh-CN" kern="100" dirty="0">
                <a:latin typeface="Times New Roman" panose="02020603050405020304" pitchFamily="18" charset="0"/>
                <a:ea typeface="宋体" panose="02010600030101010101" pitchFamily="2" charset="-122"/>
              </a:rPr>
              <a:t>         C)</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字</a:t>
            </a:r>
            <a:r>
              <a:rPr lang="en-US" altLang="zh-CN" kern="100" dirty="0">
                <a:latin typeface="Times New Roman" panose="02020603050405020304" pitchFamily="18" charset="0"/>
                <a:ea typeface="宋体" panose="02010600030101010101" pitchFamily="2" charset="-122"/>
              </a:rPr>
              <a:t>         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双字</a:t>
            </a:r>
            <a:endParaRPr lang="zh-CN" altLang="en-US" dirty="0"/>
          </a:p>
        </p:txBody>
      </p:sp>
      <p:sp>
        <p:nvSpPr>
          <p:cNvPr id="11" name="矩形 10"/>
          <p:cNvSpPr/>
          <p:nvPr/>
        </p:nvSpPr>
        <p:spPr>
          <a:xfrm>
            <a:off x="1524000" y="2161680"/>
            <a:ext cx="9079684" cy="923330"/>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解答：存储容量大小是计算机的基本技术指标之一。通常不是以二进制位、字或双字来表示，因为这些表示不规范，一般约定以字节作为反映存储容量大小的基本单位。</a:t>
            </a:r>
            <a:br>
              <a:rPr lang="en-US" altLang="zh-CN" kern="100" dirty="0">
                <a:latin typeface="Times New Roman" panose="02020603050405020304" pitchFamily="18" charset="0"/>
                <a:ea typeface="宋体" panose="02010600030101010101" pitchFamily="2" charset="-122"/>
              </a:rPr>
            </a:b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kern="100" dirty="0">
                <a:latin typeface="Times New Roman" panose="02020603050405020304" pitchFamily="18" charset="0"/>
                <a:ea typeface="宋体" panose="02010600030101010101" pitchFamily="2" charset="-122"/>
              </a:rPr>
              <a:t>B</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13" name="矩形 12"/>
          <p:cNvSpPr/>
          <p:nvPr/>
        </p:nvSpPr>
        <p:spPr>
          <a:xfrm>
            <a:off x="1524000" y="3417846"/>
            <a:ext cx="4750018" cy="369332"/>
          </a:xfrm>
          <a:prstGeom prst="rect">
            <a:avLst/>
          </a:prstGeom>
        </p:spPr>
        <p:txBody>
          <a:bodyPr wrap="none">
            <a:spAutoFit/>
          </a:bodyPr>
          <a:lstStyle/>
          <a:p>
            <a:pPr>
              <a:spcAft>
                <a:spcPts val="600"/>
              </a:spcAft>
              <a:defRPr/>
            </a:pPr>
            <a:r>
              <a:rPr lang="zh-CN" altLang="en-US" dirty="0"/>
              <a:t>已知一汉字的国标码是</a:t>
            </a:r>
            <a:r>
              <a:rPr lang="en-US" altLang="zh-CN" dirty="0"/>
              <a:t>5E38H</a:t>
            </a:r>
            <a:r>
              <a:rPr lang="zh-CN" altLang="en-US" dirty="0"/>
              <a:t>，则其机内码是</a:t>
            </a:r>
            <a:endParaRPr lang="en-US" altLang="zh-CN" dirty="0">
              <a:solidFill>
                <a:srgbClr val="FF0000"/>
              </a:solidFill>
            </a:endParaRPr>
          </a:p>
        </p:txBody>
      </p:sp>
      <p:sp>
        <p:nvSpPr>
          <p:cNvPr id="16" name="矩形 15"/>
          <p:cNvSpPr/>
          <p:nvPr/>
        </p:nvSpPr>
        <p:spPr>
          <a:xfrm>
            <a:off x="1524000" y="4657657"/>
            <a:ext cx="8316967" cy="369332"/>
          </a:xfrm>
          <a:prstGeom prst="rect">
            <a:avLst/>
          </a:prstGeom>
        </p:spPr>
        <p:txBody>
          <a:bodyPr wrap="square">
            <a:spAutoFit/>
          </a:bodyPr>
          <a:lstStyle/>
          <a:p>
            <a:pPr>
              <a:spcAft>
                <a:spcPts val="600"/>
              </a:spcAft>
              <a:defRPr/>
            </a:pPr>
            <a:r>
              <a:rPr lang="zh-CN" altLang="en-US" dirty="0"/>
              <a:t>大写字母“</a:t>
            </a:r>
            <a:r>
              <a:rPr lang="en-US" altLang="zh-CN" dirty="0"/>
              <a:t>F”</a:t>
            </a:r>
            <a:r>
              <a:rPr lang="zh-CN" altLang="en-US" dirty="0"/>
              <a:t>的</a:t>
            </a:r>
            <a:r>
              <a:rPr lang="en-US" altLang="zh-CN" dirty="0"/>
              <a:t>ASCII</a:t>
            </a:r>
            <a:r>
              <a:rPr lang="zh-CN" altLang="en-US" dirty="0"/>
              <a:t>码是“</a:t>
            </a:r>
            <a:r>
              <a:rPr lang="en-US" altLang="zh-CN" dirty="0"/>
              <a:t>01000110”</a:t>
            </a:r>
            <a:r>
              <a:rPr lang="zh-CN" altLang="en-US" dirty="0"/>
              <a:t>，则大写字母“</a:t>
            </a:r>
            <a:r>
              <a:rPr lang="en-US" altLang="zh-CN" dirty="0"/>
              <a:t>K”</a:t>
            </a:r>
            <a:r>
              <a:rPr lang="zh-CN" altLang="en-US" dirty="0"/>
              <a:t>的</a:t>
            </a:r>
            <a:r>
              <a:rPr lang="en-US" altLang="zh-CN" dirty="0"/>
              <a:t>ASCII</a:t>
            </a:r>
            <a:r>
              <a:rPr lang="zh-CN" altLang="en-US" dirty="0"/>
              <a:t>码是</a:t>
            </a:r>
            <a:endParaRPr lang="en-US" altLang="zh-CN" dirty="0">
              <a:solidFill>
                <a:srgbClr val="FF0000"/>
              </a:solidFill>
              <a:latin typeface="Arial" panose="020B0604020202020204" pitchFamily="34" charset="0"/>
              <a:ea typeface="宋体" panose="02010600030101010101" pitchFamily="2" charset="-122"/>
            </a:endParaRPr>
          </a:p>
        </p:txBody>
      </p:sp>
      <p:sp>
        <p:nvSpPr>
          <p:cNvPr id="12" name="矩形 11"/>
          <p:cNvSpPr/>
          <p:nvPr/>
        </p:nvSpPr>
        <p:spPr>
          <a:xfrm>
            <a:off x="1606846" y="5160972"/>
            <a:ext cx="8810848" cy="646331"/>
          </a:xfrm>
          <a:prstGeom prst="rect">
            <a:avLst/>
          </a:prstGeom>
        </p:spPr>
        <p:txBody>
          <a:bodyPr wrap="square">
            <a:spAutoFit/>
          </a:bodyPr>
          <a:lstStyle/>
          <a:p>
            <a:r>
              <a:rPr lang="zh-CN" altLang="en-US"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解答：</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ASCII </a:t>
            </a:r>
            <a:r>
              <a:rPr lang="zh-CN" altLang="en-US"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表中同类字符的顺序递增，根据字母表</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F G H I J K</a:t>
            </a:r>
            <a:r>
              <a:rPr lang="zh-CN" altLang="en-US"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。可以推断出 </a:t>
            </a:r>
            <a:r>
              <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K </a:t>
            </a:r>
            <a:r>
              <a:rPr lang="en-US" altLang="zh-CN" dirty="0"/>
              <a:t>ASCII </a:t>
            </a:r>
            <a:r>
              <a:rPr lang="zh-CN" altLang="en-US" dirty="0"/>
              <a:t>码是 </a:t>
            </a:r>
            <a:r>
              <a:rPr lang="en-US" altLang="zh-CN" dirty="0">
                <a:latin typeface="Arial" panose="020B0604020202020204" pitchFamily="34" charset="0"/>
                <a:ea typeface="宋体" panose="02010600030101010101" pitchFamily="2" charset="-122"/>
              </a:rPr>
              <a:t>01001011</a:t>
            </a:r>
            <a:r>
              <a:rPr lang="zh-CN" altLang="en-US" kern="100" dirty="0">
                <a:solidFill>
                  <a:srgbClr val="000000"/>
                </a:solidFill>
                <a:latin typeface="Verdana" panose="020B0604030504040204" pitchFamily="34" charset="0"/>
                <a:ea typeface="宋体" panose="02010600030101010101" pitchFamily="2" charset="-122"/>
                <a:cs typeface="Times New Roman" panose="02020603050405020304" pitchFamily="18" charset="0"/>
              </a:rPr>
              <a:t> </a:t>
            </a:r>
            <a:endParaRPr lang="en-US" altLang="zh-CN" kern="100" dirty="0">
              <a:solidFill>
                <a:srgbClr val="000000"/>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1524000" y="3814969"/>
            <a:ext cx="6096000" cy="646331"/>
          </a:xfrm>
          <a:prstGeom prst="rect">
            <a:avLst/>
          </a:prstGeom>
        </p:spPr>
        <p:txBody>
          <a:bodyPr>
            <a:spAutoFit/>
          </a:bodyPr>
          <a:lstStyle/>
          <a:p>
            <a:pPr>
              <a:defRPr/>
            </a:pPr>
            <a:r>
              <a:rPr kumimoji="1" lang="zh-CN" altLang="en-US" b="1" dirty="0">
                <a:solidFill>
                  <a:srgbClr val="A50021"/>
                </a:solidFill>
                <a:latin typeface="华文楷体" panose="02010600040101010101" pitchFamily="2" charset="-122"/>
                <a:ea typeface="华文楷体" panose="02010600040101010101" pitchFamily="2" charset="-122"/>
              </a:rPr>
              <a:t>三种码之间关系：</a:t>
            </a:r>
          </a:p>
          <a:p>
            <a:pPr>
              <a:defRPr/>
            </a:pPr>
            <a:r>
              <a:rPr kumimoji="1" lang="zh-CN" altLang="en-US" b="1" dirty="0">
                <a:solidFill>
                  <a:srgbClr val="003366"/>
                </a:solidFill>
                <a:latin typeface="华文楷体" panose="02010600040101010101" pitchFamily="2" charset="-122"/>
                <a:ea typeface="华文楷体" panose="02010600040101010101" pitchFamily="2" charset="-122"/>
              </a:rPr>
              <a:t> 机内码</a:t>
            </a:r>
            <a:r>
              <a:rPr kumimoji="1" lang="en-US" altLang="zh-CN" b="1" dirty="0">
                <a:solidFill>
                  <a:srgbClr val="003366"/>
                </a:solidFill>
                <a:latin typeface="华文楷体" panose="02010600040101010101" pitchFamily="2" charset="-122"/>
                <a:ea typeface="华文楷体" panose="02010600040101010101" pitchFamily="2" charset="-122"/>
              </a:rPr>
              <a:t>=</a:t>
            </a:r>
            <a:r>
              <a:rPr kumimoji="1" lang="zh-CN" altLang="en-US" b="1" dirty="0">
                <a:solidFill>
                  <a:srgbClr val="003366"/>
                </a:solidFill>
                <a:latin typeface="华文楷体" panose="02010600040101010101" pitchFamily="2" charset="-122"/>
                <a:ea typeface="华文楷体" panose="02010600040101010101" pitchFamily="2" charset="-122"/>
              </a:rPr>
              <a:t>国标码</a:t>
            </a:r>
            <a:r>
              <a:rPr kumimoji="1" lang="en-US" altLang="zh-CN" b="1" dirty="0">
                <a:solidFill>
                  <a:srgbClr val="003366"/>
                </a:solidFill>
                <a:latin typeface="华文楷体" panose="02010600040101010101" pitchFamily="2" charset="-122"/>
                <a:ea typeface="华文楷体" panose="02010600040101010101" pitchFamily="2" charset="-122"/>
              </a:rPr>
              <a:t>+8080H=</a:t>
            </a:r>
            <a:r>
              <a:rPr kumimoji="1" lang="zh-CN" altLang="en-US" b="1" dirty="0">
                <a:solidFill>
                  <a:srgbClr val="003366"/>
                </a:solidFill>
                <a:latin typeface="华文楷体" panose="02010600040101010101" pitchFamily="2" charset="-122"/>
                <a:ea typeface="华文楷体" panose="02010600040101010101" pitchFamily="2" charset="-122"/>
              </a:rPr>
              <a:t>区位码</a:t>
            </a:r>
            <a:r>
              <a:rPr kumimoji="1" lang="en-US" altLang="zh-CN" b="1" dirty="0">
                <a:solidFill>
                  <a:srgbClr val="003366"/>
                </a:solidFill>
                <a:latin typeface="华文楷体" panose="02010600040101010101" pitchFamily="2" charset="-122"/>
                <a:ea typeface="华文楷体" panose="02010600040101010101" pitchFamily="2" charset="-122"/>
              </a:rPr>
              <a:t>+A0A0H</a:t>
            </a:r>
          </a:p>
        </p:txBody>
      </p:sp>
      <p:sp>
        <p:nvSpPr>
          <p:cNvPr id="6" name="矩形 5"/>
          <p:cNvSpPr/>
          <p:nvPr/>
        </p:nvSpPr>
        <p:spPr>
          <a:xfrm>
            <a:off x="6185207" y="3417846"/>
            <a:ext cx="869149" cy="369332"/>
          </a:xfrm>
          <a:prstGeom prst="rect">
            <a:avLst/>
          </a:prstGeom>
        </p:spPr>
        <p:txBody>
          <a:bodyPr wrap="none">
            <a:spAutoFit/>
          </a:bodyPr>
          <a:lstStyle/>
          <a:p>
            <a:r>
              <a:rPr lang="en-US" altLang="zh-CN" dirty="0">
                <a:solidFill>
                  <a:srgbClr val="FF0000"/>
                </a:solidFill>
              </a:rPr>
              <a:t>DEB8H</a:t>
            </a:r>
            <a:endParaRPr lang="zh-CN" altLang="en-US" dirty="0"/>
          </a:p>
        </p:txBody>
      </p:sp>
      <p:sp>
        <p:nvSpPr>
          <p:cNvPr id="9" name="矩形 8"/>
          <p:cNvSpPr/>
          <p:nvPr/>
        </p:nvSpPr>
        <p:spPr>
          <a:xfrm>
            <a:off x="8064913" y="4663415"/>
            <a:ext cx="1193468" cy="369332"/>
          </a:xfrm>
          <a:prstGeom prst="rect">
            <a:avLst/>
          </a:prstGeom>
        </p:spPr>
        <p:txBody>
          <a:bodyPr wrap="none">
            <a:spAutoFit/>
          </a:bodyPr>
          <a:lstStyle/>
          <a:p>
            <a:r>
              <a:rPr lang="en-US" altLang="zh-CN" dirty="0">
                <a:solidFill>
                  <a:srgbClr val="FF0000"/>
                </a:solidFill>
                <a:latin typeface="Arial" panose="020B0604020202020204" pitchFamily="34" charset="0"/>
                <a:ea typeface="宋体" panose="02010600030101010101" pitchFamily="2" charset="-122"/>
              </a:rPr>
              <a:t>01001011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P spid="6"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大计基串讲</a:t>
            </a:r>
            <a:r>
              <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part.2</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矩形 2"/>
          <p:cNvSpPr/>
          <p:nvPr/>
        </p:nvSpPr>
        <p:spPr>
          <a:xfrm>
            <a:off x="2193290" y="1965325"/>
            <a:ext cx="7317740" cy="1568450"/>
          </a:xfrm>
          <a:prstGeom prst="rect">
            <a:avLst/>
          </a:prstGeom>
          <a:noFill/>
          <a:ln>
            <a:noFill/>
          </a:ln>
        </p:spPr>
        <p:txBody>
          <a:bodyPr wrap="none" rtlCol="0" anchor="t">
            <a:spAutoFit/>
          </a:bodyPr>
          <a:lstStyle/>
          <a:p>
            <a:pPr algn="l"/>
            <a:r>
              <a:rPr lang="zh-CN" altLang="en-US" sz="3200" b="1">
                <a:solidFill>
                  <a:schemeClr val="tx1"/>
                </a:solidFill>
                <a:effectLst>
                  <a:outerShdw blurRad="38100" dist="19050" dir="2700000" algn="tl" rotWithShape="0">
                    <a:schemeClr val="dk1">
                      <a:alpha val="40000"/>
                    </a:schemeClr>
                  </a:outerShdw>
                </a:effectLst>
              </a:rPr>
              <a:t>第三章</a:t>
            </a:r>
            <a:r>
              <a:rPr lang="en-US" altLang="zh-CN" sz="3200" b="1">
                <a:solidFill>
                  <a:schemeClr val="tx1"/>
                </a:solidFill>
                <a:effectLst>
                  <a:outerShdw blurRad="38100" dist="19050" dir="2700000" algn="tl" rotWithShape="0">
                    <a:schemeClr val="dk1">
                      <a:alpha val="40000"/>
                    </a:schemeClr>
                  </a:outerShdw>
                </a:effectLst>
              </a:rPr>
              <a:t>  </a:t>
            </a:r>
            <a:r>
              <a:rPr lang="zh-CN" altLang="en-US" sz="3200" b="1">
                <a:solidFill>
                  <a:schemeClr val="tx1"/>
                </a:solidFill>
                <a:effectLst>
                  <a:outerShdw blurRad="38100" dist="19050" dir="2700000" algn="tl" rotWithShape="0">
                    <a:schemeClr val="dk1">
                      <a:alpha val="40000"/>
                    </a:schemeClr>
                  </a:outerShdw>
                </a:effectLst>
              </a:rPr>
              <a:t>计算机工作原理与硬件体系结构</a:t>
            </a:r>
          </a:p>
          <a:p>
            <a:pPr algn="l"/>
            <a:r>
              <a:rPr lang="zh-CN" altLang="en-US" sz="3200" b="1">
                <a:solidFill>
                  <a:schemeClr val="tx1"/>
                </a:solidFill>
                <a:effectLst>
                  <a:outerShdw blurRad="38100" dist="19050" dir="2700000" algn="tl" rotWithShape="0">
                    <a:schemeClr val="dk1">
                      <a:alpha val="40000"/>
                    </a:schemeClr>
                  </a:outerShdw>
                </a:effectLst>
              </a:rPr>
              <a:t>第四章</a:t>
            </a:r>
            <a:r>
              <a:rPr lang="en-US" altLang="zh-CN" sz="3200" b="1">
                <a:solidFill>
                  <a:schemeClr val="tx1"/>
                </a:solidFill>
                <a:effectLst>
                  <a:outerShdw blurRad="38100" dist="19050" dir="2700000" algn="tl" rotWithShape="0">
                    <a:schemeClr val="dk1">
                      <a:alpha val="40000"/>
                    </a:schemeClr>
                  </a:outerShdw>
                </a:effectLst>
              </a:rPr>
              <a:t>  </a:t>
            </a:r>
            <a:r>
              <a:rPr lang="zh-CN" altLang="en-US" sz="3200" b="1">
                <a:solidFill>
                  <a:schemeClr val="tx1"/>
                </a:solidFill>
                <a:effectLst>
                  <a:outerShdw blurRad="38100" dist="19050" dir="2700000" algn="tl" rotWithShape="0">
                    <a:schemeClr val="dk1">
                      <a:alpha val="40000"/>
                    </a:schemeClr>
                  </a:outerShdw>
                </a:effectLst>
              </a:rPr>
              <a:t>计算机软件平台</a:t>
            </a:r>
          </a:p>
          <a:p>
            <a:pPr algn="l"/>
            <a:r>
              <a:rPr lang="zh-CN" altLang="en-US" sz="3200" b="1">
                <a:solidFill>
                  <a:schemeClr val="tx1"/>
                </a:solidFill>
                <a:effectLst>
                  <a:outerShdw blurRad="38100" dist="19050" dir="2700000" algn="tl" rotWithShape="0">
                    <a:schemeClr val="dk1">
                      <a:alpha val="40000"/>
                    </a:schemeClr>
                  </a:outerShdw>
                </a:effectLst>
              </a:rPr>
              <a:t>第五章</a:t>
            </a:r>
            <a:r>
              <a:rPr lang="en-US" altLang="zh-CN" sz="3200" b="1">
                <a:solidFill>
                  <a:schemeClr val="tx1"/>
                </a:solidFill>
                <a:effectLst>
                  <a:outerShdw blurRad="38100" dist="19050" dir="2700000" algn="tl" rotWithShape="0">
                    <a:schemeClr val="dk1">
                      <a:alpha val="40000"/>
                    </a:schemeClr>
                  </a:outerShdw>
                </a:effectLst>
              </a:rPr>
              <a:t>  </a:t>
            </a:r>
            <a:r>
              <a:rPr lang="zh-CN" altLang="en-US" sz="3200" b="1">
                <a:solidFill>
                  <a:schemeClr val="tx1"/>
                </a:solidFill>
                <a:effectLst>
                  <a:outerShdw blurRad="38100" dist="19050" dir="2700000" algn="tl" rotWithShape="0">
                    <a:schemeClr val="dk1">
                      <a:alpha val="40000"/>
                    </a:schemeClr>
                  </a:outerShdw>
                </a:effectLst>
              </a:rPr>
              <a:t>计算机网络平台</a:t>
            </a:r>
          </a:p>
        </p:txBody>
      </p:sp>
      <p:sp>
        <p:nvSpPr>
          <p:cNvPr id="4" name="文本框 3"/>
          <p:cNvSpPr txBox="1"/>
          <p:nvPr/>
        </p:nvSpPr>
        <p:spPr>
          <a:xfrm>
            <a:off x="8504555" y="5601970"/>
            <a:ext cx="1751965" cy="418465"/>
          </a:xfrm>
          <a:prstGeom prst="rect">
            <a:avLst/>
          </a:prstGeom>
          <a:noFill/>
        </p:spPr>
        <p:txBody>
          <a:bodyPr wrap="square" rtlCol="0">
            <a:noAutofit/>
          </a:bodyPr>
          <a:lstStyle/>
          <a:p>
            <a:r>
              <a:rPr lang="en-US" altLang="zh-CN" b="1"/>
              <a:t>2023.12.15</a:t>
            </a:r>
          </a:p>
        </p:txBody>
      </p:sp>
      <p:pic>
        <p:nvPicPr>
          <p:cNvPr id="6" name="图片 5" descr="联想截图_20231214002915"/>
          <p:cNvPicPr>
            <a:picLocks noChangeAspect="1"/>
          </p:cNvPicPr>
          <p:nvPr/>
        </p:nvPicPr>
        <p:blipFill>
          <a:blip r:embed="rId3"/>
          <a:stretch>
            <a:fillRect/>
          </a:stretch>
        </p:blipFill>
        <p:spPr>
          <a:xfrm>
            <a:off x="4435475" y="6219825"/>
            <a:ext cx="545465" cy="5467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矩形 2" descr="7b0a2020202022776f7264617274223a2022220a7d0a"/>
          <p:cNvSpPr/>
          <p:nvPr/>
        </p:nvSpPr>
        <p:spPr>
          <a:xfrm>
            <a:off x="2047875" y="1551305"/>
            <a:ext cx="7646035" cy="4225925"/>
          </a:xfrm>
          <a:prstGeom prst="rect">
            <a:avLst/>
          </a:prstGeom>
          <a:noFill/>
          <a:ln>
            <a:noFill/>
          </a:ln>
        </p:spPr>
        <p:txBody>
          <a:bodyPr wrap="none" rtlCol="0" anchor="t">
            <a:noAutofit/>
          </a:bodyPr>
          <a:lstStyle/>
          <a:p>
            <a:pPr algn="ctr"/>
            <a:r>
              <a:rPr lang="zh-CN" altLang="en-US" sz="7200" b="1">
                <a:ln w="25400">
                  <a:solidFill>
                    <a:srgbClr val="FFD267"/>
                  </a:solidFill>
                </a:ln>
                <a:solidFill>
                  <a:srgbClr val="295280"/>
                </a:solidFill>
                <a:effectLst>
                  <a:outerShdw dist="50800" dir="2700000" algn="tl" rotWithShape="0">
                    <a:srgbClr val="FF896E">
                      <a:alpha val="100000"/>
                    </a:srgbClr>
                  </a:outerShdw>
                </a:effectLst>
                <a:latin typeface="汉仪力量黑简" charset="0"/>
                <a:ea typeface="汉仪力量黑简" charset="0"/>
              </a:rPr>
              <a:t>三、计算机工作原理</a:t>
            </a:r>
          </a:p>
          <a:p>
            <a:pPr algn="ctr"/>
            <a:r>
              <a:rPr lang="zh-CN" altLang="en-US" sz="7200" b="1">
                <a:ln w="25400">
                  <a:solidFill>
                    <a:srgbClr val="FFD267"/>
                  </a:solidFill>
                </a:ln>
                <a:solidFill>
                  <a:srgbClr val="295280"/>
                </a:solidFill>
                <a:effectLst>
                  <a:outerShdw dist="50800" dir="2700000" algn="tl" rotWithShape="0">
                    <a:srgbClr val="FF896E">
                      <a:alpha val="100000"/>
                    </a:srgbClr>
                  </a:outerShdw>
                </a:effectLst>
                <a:latin typeface="汉仪力量黑简" charset="0"/>
                <a:ea typeface="汉仪力量黑简" charset="0"/>
              </a:rPr>
              <a:t>与硬件体系结构</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40555" y="6219825"/>
            <a:ext cx="545465" cy="5467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目录</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custDataLst>
              <p:tags r:id="rId1"/>
            </p:custDataLst>
          </p:nvPr>
        </p:nvSpPr>
        <p:spPr>
          <a:xfrm>
            <a:off x="894715" y="883920"/>
            <a:ext cx="10470515" cy="4697730"/>
          </a:xfrm>
          <a:prstGeom prst="rect">
            <a:avLst/>
          </a:prstGeom>
          <a:noFill/>
        </p:spPr>
        <p:txBody>
          <a:bodyPr wrap="square" rtlCol="0" anchor="t">
            <a:noAutofit/>
          </a:bodyPr>
          <a:lstStyle/>
          <a:p>
            <a:pPr marL="0" indent="0">
              <a:buNone/>
            </a:pPr>
            <a:r>
              <a:rPr lang="zh-CN" altLang="en-US" sz="2400" dirty="0">
                <a:latin typeface="华光粗黑_CNKI" panose="02000500000000000000" pitchFamily="2" charset="-122"/>
                <a:ea typeface="华光粗黑_CNKI" panose="02000500000000000000" pitchFamily="2" charset="-122"/>
                <a:sym typeface="+mn-ea"/>
              </a:rPr>
              <a:t>1.计算机的发展与图灵机模型</a:t>
            </a:r>
          </a:p>
          <a:p>
            <a:pPr marL="0" indent="0">
              <a:buNone/>
            </a:pPr>
            <a:r>
              <a:rPr lang="zh-CN" altLang="en-US" sz="2400" dirty="0">
                <a:latin typeface="华光粗黑_CNKI" panose="02000500000000000000" pitchFamily="2" charset="-122"/>
                <a:ea typeface="华光粗黑_CNKI" panose="02000500000000000000" pitchFamily="2" charset="-122"/>
                <a:sym typeface="+mn-ea"/>
              </a:rPr>
              <a:t>2.计算机硬件组成</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冯·诺依曼型计算机的3条思想</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计算机系统的硬件组成</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计算机的存储体系（内存、外存及其相关概念）</a:t>
            </a:r>
          </a:p>
          <a:p>
            <a:pPr marL="0" indent="0">
              <a:buNone/>
            </a:pPr>
            <a:r>
              <a:rPr lang="zh-CN" altLang="en-US" sz="2400" dirty="0">
                <a:latin typeface="华光粗黑_CNKI" panose="02000500000000000000" pitchFamily="2" charset="-122"/>
                <a:ea typeface="华光粗黑_CNKI" panose="02000500000000000000" pitchFamily="2" charset="-122"/>
                <a:sym typeface="+mn-ea"/>
              </a:rPr>
              <a:t>3.计算机基本工作原理</a:t>
            </a:r>
          </a:p>
          <a:p>
            <a:pPr marL="0" indent="0">
              <a:buNone/>
            </a:pPr>
            <a:r>
              <a:rPr lang="zh-CN" altLang="en-US" sz="2400" dirty="0">
                <a:latin typeface="华光粗黑_CNKI" panose="02000500000000000000" pitchFamily="2" charset="-122"/>
                <a:ea typeface="华光粗黑_CNKI" panose="02000500000000000000" pitchFamily="2" charset="-122"/>
                <a:sym typeface="+mn-ea"/>
              </a:rPr>
              <a:t>4.微型计算机体系结构</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总线概念和分类</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CPU、主机、外设等性能参数</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外部设备与接口</a:t>
            </a:r>
          </a:p>
          <a:p>
            <a:pPr marL="0" indent="0">
              <a:buNone/>
            </a:pPr>
            <a:r>
              <a:rPr lang="en-US" altLang="zh-CN" sz="2400" dirty="0">
                <a:latin typeface="华光粗黑_CNKI" panose="02000500000000000000" pitchFamily="2" charset="-122"/>
                <a:ea typeface="华光粗黑_CNKI" panose="02000500000000000000" pitchFamily="2" charset="-122"/>
                <a:sym typeface="+mn-ea"/>
              </a:rPr>
              <a:t>  </a:t>
            </a:r>
            <a:r>
              <a:rPr lang="zh-CN" altLang="en-US" sz="2400" dirty="0">
                <a:latin typeface="华光粗黑_CNKI" panose="02000500000000000000" pitchFamily="2" charset="-122"/>
                <a:ea typeface="华光粗黑_CNKI" panose="02000500000000000000" pitchFamily="2" charset="-122"/>
                <a:sym typeface="+mn-ea"/>
              </a:rPr>
              <a:t>输入设备、输出设备的概念和区分</a:t>
            </a:r>
          </a:p>
          <a:p>
            <a:pPr marL="0" indent="0">
              <a:buNone/>
            </a:pPr>
            <a:r>
              <a:rPr lang="zh-CN" altLang="en-US" sz="2400" dirty="0">
                <a:latin typeface="华光粗黑_CNKI" panose="02000500000000000000" pitchFamily="2" charset="-122"/>
                <a:ea typeface="华光粗黑_CNKI" panose="02000500000000000000" pitchFamily="2" charset="-122"/>
                <a:sym typeface="+mn-ea"/>
              </a:rPr>
              <a:t>5.微机性能指标</a:t>
            </a:r>
          </a:p>
          <a:p>
            <a:pPr marL="0" indent="0">
              <a:buNone/>
            </a:pPr>
            <a:r>
              <a:rPr lang="zh-CN" altLang="en-US" sz="2400" dirty="0">
                <a:latin typeface="华光粗黑_CNKI" panose="02000500000000000000" pitchFamily="2" charset="-122"/>
                <a:ea typeface="华光粗黑_CNKI" panose="02000500000000000000" pitchFamily="2" charset="-122"/>
                <a:sym typeface="+mn-ea"/>
              </a:rPr>
              <a:t>6.并行计算机体系结构</a:t>
            </a:r>
          </a:p>
        </p:txBody>
      </p:sp>
      <p:pic>
        <p:nvPicPr>
          <p:cNvPr id="6" name="图片 5" descr="联想截图_20231214002915"/>
          <p:cNvPicPr>
            <a:picLocks noChangeAspect="1"/>
          </p:cNvPicPr>
          <p:nvPr>
            <p:custDataLst>
              <p:tags r:id="rId2"/>
            </p:custDataLst>
          </p:nvPr>
        </p:nvPicPr>
        <p:blipFill>
          <a:blip r:embed="rId5"/>
          <a:stretch>
            <a:fillRect/>
          </a:stretch>
        </p:blipFill>
        <p:spPr>
          <a:xfrm>
            <a:off x="4440555" y="6229985"/>
            <a:ext cx="545465" cy="5467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latin typeface="华光粗黑_CNKI" panose="02000500000000000000" pitchFamily="2" charset="-122"/>
                <a:ea typeface="华光粗黑_CNKI" panose="02000500000000000000" pitchFamily="2" charset="-122"/>
                <a:sym typeface="+mn-ea"/>
              </a:rPr>
              <a:t>计算机的发展与图灵机模型</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文本框 5"/>
          <p:cNvSpPr txBox="1"/>
          <p:nvPr/>
        </p:nvSpPr>
        <p:spPr>
          <a:xfrm>
            <a:off x="1391920" y="1046480"/>
            <a:ext cx="9429750" cy="3813175"/>
          </a:xfrm>
          <a:prstGeom prst="rect">
            <a:avLst/>
          </a:prstGeom>
          <a:noFill/>
        </p:spPr>
        <p:txBody>
          <a:bodyPr wrap="square" rtlCol="0" anchor="t">
            <a:noAutofit/>
          </a:bodyPr>
          <a:lstStyle/>
          <a:p>
            <a:r>
              <a:rPr lang="en-US" altLang="zh-CN" sz="2400">
                <a:sym typeface="+mn-ea"/>
              </a:rPr>
              <a:t>    </a:t>
            </a:r>
            <a:r>
              <a:rPr lang="zh-CN" altLang="en-US" sz="2400">
                <a:solidFill>
                  <a:srgbClr val="FF0000"/>
                </a:solidFill>
                <a:sym typeface="+mn-ea"/>
              </a:rPr>
              <a:t>1945年</a:t>
            </a:r>
            <a:r>
              <a:rPr lang="zh-CN" altLang="en-US" sz="2400">
                <a:sym typeface="+mn-ea"/>
              </a:rPr>
              <a:t>，美籍匈牙利科学家冯·诺依曼起草了“关于EDVAC（离散变量自动电子计算机）的报告草案”，提出了“存储程序”、“采用二进制编码”及明确计算机由5个部分（运算器、控制器、存储器、输入设备和输出设备）组成的设计思路。</a:t>
            </a:r>
          </a:p>
          <a:p>
            <a:r>
              <a:rPr lang="en-US" altLang="zh-CN" sz="2400">
                <a:sym typeface="+mn-ea"/>
              </a:rPr>
              <a:t>    </a:t>
            </a:r>
            <a:r>
              <a:rPr lang="zh-CN" altLang="en-US" sz="2400">
                <a:solidFill>
                  <a:srgbClr val="FF0000"/>
                </a:solidFill>
                <a:sym typeface="+mn-ea"/>
              </a:rPr>
              <a:t>1946年</a:t>
            </a:r>
            <a:r>
              <a:rPr lang="zh-CN" altLang="en-US" sz="2400">
                <a:sym typeface="+mn-ea"/>
              </a:rPr>
              <a:t>，美国宾夕法尼亚大学的物理学家莫克利和工程师埃克特等人为弹道研究实验共同发明了著名的“电子数值积分计算机”，这是世界上第一台数字式通用电子计算机</a:t>
            </a:r>
          </a:p>
          <a:p>
            <a:r>
              <a:rPr lang="en-US" altLang="zh-CN" sz="2400">
                <a:sym typeface="+mn-ea"/>
              </a:rPr>
              <a:t>    </a:t>
            </a:r>
            <a:r>
              <a:rPr lang="zh-CN" altLang="en-US" sz="2400">
                <a:solidFill>
                  <a:srgbClr val="FF0000"/>
                </a:solidFill>
                <a:sym typeface="+mn-ea"/>
              </a:rPr>
              <a:t>1949年</a:t>
            </a:r>
            <a:r>
              <a:rPr lang="zh-CN" altLang="en-US" sz="2400">
                <a:sym typeface="+mn-ea"/>
              </a:rPr>
              <a:t>5月，首台实现冯·诺依曼存储程序思想的计算机EDSAC（电子延迟存储自动计算机），由英国剑桥大学研制并正式运行。</a:t>
            </a:r>
            <a:endParaRPr lang="zh-CN" altLang="en-US" sz="2400"/>
          </a:p>
          <a:p>
            <a:r>
              <a:rPr lang="en-US" altLang="zh-CN" sz="2400">
                <a:sym typeface="+mn-ea"/>
              </a:rPr>
              <a:t>    </a:t>
            </a:r>
            <a:r>
              <a:rPr lang="zh-CN" altLang="en-US" sz="2400">
                <a:sym typeface="+mn-ea"/>
              </a:rPr>
              <a:t>直到今天，无论是什么规模的计算机，其基本结构仍遵循这一原则，所以现代计算机称之为“冯·诺依曼计算机”。</a:t>
            </a:r>
          </a:p>
          <a:p>
            <a:r>
              <a:rPr lang="en-US" altLang="zh-CN" sz="2400"/>
              <a:t>    </a:t>
            </a:r>
            <a:r>
              <a:rPr lang="zh-CN" altLang="en-US" sz="2400"/>
              <a:t>各种</a:t>
            </a:r>
            <a:r>
              <a:rPr lang="zh-CN" altLang="en-US" sz="2400">
                <a:solidFill>
                  <a:srgbClr val="FF0000"/>
                </a:solidFill>
              </a:rPr>
              <a:t>时间</a:t>
            </a:r>
            <a:r>
              <a:rPr lang="zh-CN" altLang="en-US" sz="2400"/>
              <a:t>要记住，这里不一一列请</a:t>
            </a:r>
          </a:p>
        </p:txBody>
      </p:sp>
      <p:pic>
        <p:nvPicPr>
          <p:cNvPr id="3" name="图片 2"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kumimoji="1" lang="zh-CN" altLang="en-US" sz="3600" b="1" dirty="0">
                <a:solidFill>
                  <a:srgbClr val="3333CC"/>
                </a:solidFill>
                <a:latin typeface="华文楷体" panose="02010600040101010101" pitchFamily="2" charset="-122"/>
                <a:ea typeface="华文楷体" panose="02010600040101010101" pitchFamily="2" charset="-122"/>
              </a:rPr>
              <a:t>求解问题的</a:t>
            </a:r>
            <a:r>
              <a:rPr kumimoji="1" lang="zh-CN" altLang="en-US" sz="3600" b="1" dirty="0">
                <a:solidFill>
                  <a:srgbClr val="CC0066"/>
                </a:solidFill>
                <a:latin typeface="华文楷体" panose="02010600040101010101" pitchFamily="2" charset="-122"/>
                <a:ea typeface="华文楷体" panose="02010600040101010101" pitchFamily="2" charset="-122"/>
              </a:rPr>
              <a:t>程序方法</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Text Box 24"/>
          <p:cNvSpPr txBox="1">
            <a:spLocks noChangeArrowheads="1"/>
          </p:cNvSpPr>
          <p:nvPr/>
        </p:nvSpPr>
        <p:spPr bwMode="auto">
          <a:xfrm>
            <a:off x="1521350" y="1423409"/>
            <a:ext cx="7991475" cy="1817688"/>
          </a:xfrm>
          <a:prstGeom prst="rect">
            <a:avLst/>
          </a:prstGeom>
          <a:noFill/>
          <a:ln>
            <a:noFill/>
          </a:ln>
          <a:effectLst>
            <a:prstShdw prst="shdw17" dist="17961" dir="2700000">
              <a:schemeClr val="accent1">
                <a:gamma/>
                <a:shade val="60000"/>
                <a:invGamma/>
              </a:schemeClr>
            </a:prstShdw>
          </a:effectLst>
        </p:spPr>
        <p:txBody>
          <a:bodyPr lIns="90000" tIns="46800" rIns="90000" bIns="46800">
            <a:spAutoFit/>
          </a:bodyPr>
          <a:lstStyle/>
          <a:p>
            <a:pPr marR="0" defTabSz="914400" eaLnBrk="1" hangingPunct="1">
              <a:spcBef>
                <a:spcPct val="50000"/>
              </a:spcBef>
              <a:buClrTx/>
              <a:buSzTx/>
              <a:buFontTx/>
              <a:buNone/>
              <a:defRPr/>
            </a:pPr>
            <a:r>
              <a:rPr kumimoji="1" lang="zh-CN" altLang="en-US" sz="2800" b="1" kern="1200" cap="none" spc="0" normalizeH="0" baseline="0" noProof="0" dirty="0">
                <a:latin typeface="华文楷体" panose="02010600040101010101" pitchFamily="2" charset="-122"/>
                <a:ea typeface="华文楷体" panose="02010600040101010101" pitchFamily="2" charset="-122"/>
                <a:cs typeface="+mn-cs"/>
              </a:rPr>
              <a:t>通过编程解决问题。程序主要包含两方面信息：</a:t>
            </a:r>
            <a:endParaRPr kumimoji="1" lang="en-US" altLang="zh-CN" sz="2800" b="1" kern="1200" cap="none" spc="0" normalizeH="0" baseline="0" noProof="0" dirty="0">
              <a:latin typeface="华文楷体" panose="02010600040101010101" pitchFamily="2" charset="-122"/>
              <a:ea typeface="华文楷体" panose="02010600040101010101" pitchFamily="2" charset="-122"/>
              <a:cs typeface="+mn-cs"/>
            </a:endParaRPr>
          </a:p>
          <a:p>
            <a:pPr marR="0" defTabSz="914400" eaLnBrk="1" hangingPunct="1">
              <a:spcBef>
                <a:spcPct val="50000"/>
              </a:spcBef>
              <a:buClrTx/>
              <a:buSzTx/>
              <a:buFontTx/>
              <a:buNone/>
              <a:defRPr/>
            </a:pPr>
            <a:r>
              <a:rPr kumimoji="1" lang="zh-CN" altLang="en-US"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a:t>
            </a:r>
            <a:r>
              <a:rPr kumimoji="1" lang="en-US" altLang="zh-CN"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1</a:t>
            </a:r>
            <a:r>
              <a:rPr kumimoji="1" lang="zh-CN" altLang="en-US"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）对程序中操作的描述</a:t>
            </a:r>
            <a:r>
              <a:rPr kumimoji="1" lang="en-US" altLang="zh-CN"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a:t>
            </a:r>
            <a:r>
              <a:rPr kumimoji="1" lang="zh-CN" altLang="en-US" sz="2800" b="1" kern="1200" cap="none" spc="0" normalizeH="0" baseline="0" noProof="0" dirty="0">
                <a:solidFill>
                  <a:srgbClr val="CC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算法</a:t>
            </a:r>
            <a:endParaRPr kumimoji="1" lang="en-US" altLang="zh-CN" sz="2800" b="1" kern="1200" cap="none" spc="0" normalizeH="0" baseline="0" noProof="0" dirty="0">
              <a:solidFill>
                <a:srgbClr val="CC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endParaRPr>
          </a:p>
          <a:p>
            <a:pPr marR="0" defTabSz="914400" eaLnBrk="1" hangingPunct="1">
              <a:spcBef>
                <a:spcPct val="50000"/>
              </a:spcBef>
              <a:buClrTx/>
              <a:buSzTx/>
              <a:buFontTx/>
              <a:buNone/>
              <a:defRPr/>
            </a:pPr>
            <a:r>
              <a:rPr kumimoji="1" lang="zh-CN" altLang="en-US"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a:t>
            </a:r>
            <a:r>
              <a:rPr kumimoji="1" lang="en-US" altLang="zh-CN"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2</a:t>
            </a:r>
            <a:r>
              <a:rPr kumimoji="1" lang="zh-CN" altLang="en-US"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）对程序中数据的描述</a:t>
            </a:r>
            <a:r>
              <a:rPr kumimoji="1" lang="en-US" altLang="zh-CN" sz="2800" b="1" kern="1200" cap="none" spc="0" normalizeH="0" baseline="0" noProof="0" dirty="0">
                <a:solidFill>
                  <a:srgbClr val="7030A0"/>
                </a:solidFill>
                <a:latin typeface="华文楷体" panose="02010600040101010101" pitchFamily="2" charset="-122"/>
                <a:ea typeface="华文楷体" panose="02010600040101010101" pitchFamily="2" charset="-122"/>
                <a:cs typeface="+mn-cs"/>
              </a:rPr>
              <a:t>——</a:t>
            </a:r>
            <a:r>
              <a:rPr kumimoji="1" lang="zh-CN" altLang="en-US" sz="2800" b="1" kern="1200" cap="none" spc="0" normalizeH="0" baseline="0" noProof="0" dirty="0">
                <a:solidFill>
                  <a:srgbClr val="CC0066"/>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cs"/>
              </a:rPr>
              <a:t>数据结构</a:t>
            </a:r>
          </a:p>
        </p:txBody>
      </p:sp>
      <p:sp>
        <p:nvSpPr>
          <p:cNvPr id="4" name="矩形 3"/>
          <p:cNvSpPr/>
          <p:nvPr/>
        </p:nvSpPr>
        <p:spPr>
          <a:xfrm>
            <a:off x="1521350" y="3578727"/>
            <a:ext cx="4155347" cy="1569660"/>
          </a:xfrm>
          <a:prstGeom prst="rect">
            <a:avLst/>
          </a:prstGeom>
        </p:spPr>
        <p:txBody>
          <a:bodyPr wrap="square">
            <a:spAutoFit/>
          </a:bodyPr>
          <a:lstStyle/>
          <a:p>
            <a:pPr lvl="0" fontAlgn="base">
              <a:spcBef>
                <a:spcPct val="50000"/>
              </a:spcBef>
              <a:spcAft>
                <a:spcPct val="0"/>
              </a:spcAft>
              <a:defRPr/>
            </a:pPr>
            <a:r>
              <a:rPr kumimoji="1" lang="zh-CN" altLang="en-US" sz="2400" b="1" dirty="0">
                <a:latin typeface="方正姚体" panose="02010601030101010101" pitchFamily="2" charset="-122"/>
                <a:ea typeface="方正姚体" panose="02010601030101010101" pitchFamily="2" charset="-122"/>
              </a:rPr>
              <a:t>计算机程序求解的关键问题</a:t>
            </a:r>
            <a:r>
              <a:rPr kumimoji="1" lang="en-US" altLang="zh-CN" sz="2400" b="1" dirty="0">
                <a:latin typeface="方正姚体" panose="02010601030101010101" pitchFamily="2" charset="-122"/>
                <a:ea typeface="方正姚体" panose="02010601030101010101" pitchFamily="2" charset="-122"/>
              </a:rPr>
              <a:t>?</a:t>
            </a:r>
          </a:p>
          <a:p>
            <a:pPr marL="285750" lvl="0" indent="-285750" fontAlgn="base">
              <a:spcBef>
                <a:spcPct val="50000"/>
              </a:spcBef>
              <a:spcAft>
                <a:spcPct val="0"/>
              </a:spcAft>
              <a:buFont typeface="Arial" panose="020B0604020202020204" pitchFamily="34" charset="0"/>
              <a:buChar char="•"/>
              <a:defRPr/>
            </a:pPr>
            <a:r>
              <a:rPr kumimoji="1" lang="zh-CN" altLang="en-US" sz="2400" b="1" dirty="0">
                <a:solidFill>
                  <a:srgbClr val="CC0066"/>
                </a:solidFill>
                <a:latin typeface="+mj-ea"/>
              </a:rPr>
              <a:t>可计算</a:t>
            </a:r>
            <a:r>
              <a:rPr kumimoji="1" lang="zh-CN" altLang="en-US" sz="2400" b="1" dirty="0">
                <a:solidFill>
                  <a:srgbClr val="0033CC"/>
                </a:solidFill>
                <a:latin typeface="+mj-ea"/>
              </a:rPr>
              <a:t>，即能够</a:t>
            </a:r>
            <a:r>
              <a:rPr kumimoji="1" lang="zh-CN" altLang="en-US" sz="2400" b="1" dirty="0">
                <a:solidFill>
                  <a:srgbClr val="CC0066"/>
                </a:solidFill>
                <a:latin typeface="+mj-ea"/>
              </a:rPr>
              <a:t>形式化</a:t>
            </a:r>
            <a:r>
              <a:rPr kumimoji="1" lang="zh-CN" altLang="en-US" sz="2400" b="1" dirty="0">
                <a:solidFill>
                  <a:srgbClr val="0033CC"/>
                </a:solidFill>
                <a:latin typeface="+mj-ea"/>
              </a:rPr>
              <a:t>描述</a:t>
            </a:r>
            <a:endParaRPr kumimoji="1" lang="en-US" altLang="zh-CN" sz="2400" b="1" dirty="0">
              <a:solidFill>
                <a:srgbClr val="0033CC"/>
              </a:solidFill>
              <a:latin typeface="+mj-ea"/>
            </a:endParaRPr>
          </a:p>
          <a:p>
            <a:pPr marL="285750" lvl="0" indent="-285750" fontAlgn="base">
              <a:spcBef>
                <a:spcPct val="50000"/>
              </a:spcBef>
              <a:spcAft>
                <a:spcPct val="0"/>
              </a:spcAft>
              <a:buFont typeface="Arial" panose="020B0604020202020204" pitchFamily="34" charset="0"/>
              <a:buChar char="•"/>
              <a:defRPr/>
            </a:pPr>
            <a:r>
              <a:rPr kumimoji="1" lang="zh-CN" altLang="en-US" sz="2400" b="1" dirty="0">
                <a:solidFill>
                  <a:srgbClr val="CC0066"/>
                </a:solidFill>
                <a:latin typeface="+mj-ea"/>
              </a:rPr>
              <a:t>有限步骤</a:t>
            </a:r>
            <a:r>
              <a:rPr kumimoji="1" lang="zh-CN" altLang="en-US" sz="2400" b="1" dirty="0">
                <a:solidFill>
                  <a:srgbClr val="0033CC"/>
                </a:solidFill>
                <a:latin typeface="+mj-ea"/>
              </a:rPr>
              <a:t>，即能</a:t>
            </a:r>
            <a:r>
              <a:rPr kumimoji="1" lang="zh-CN" altLang="en-US" sz="2400" b="1" dirty="0">
                <a:solidFill>
                  <a:srgbClr val="CC0066"/>
                </a:solidFill>
                <a:latin typeface="+mj-ea"/>
              </a:rPr>
              <a:t>自动化</a:t>
            </a:r>
            <a:r>
              <a:rPr kumimoji="1" lang="zh-CN" altLang="en-US" sz="2400" b="1" dirty="0">
                <a:solidFill>
                  <a:srgbClr val="0033CC"/>
                </a:solidFill>
                <a:latin typeface="+mj-ea"/>
              </a:rPr>
              <a:t>执行</a:t>
            </a:r>
            <a:endParaRPr lang="zh-CN" altLang="en-US" sz="2400" dirty="0"/>
          </a:p>
        </p:txBody>
      </p:sp>
      <p:sp>
        <p:nvSpPr>
          <p:cNvPr id="6" name="箭头: 右 5"/>
          <p:cNvSpPr/>
          <p:nvPr/>
        </p:nvSpPr>
        <p:spPr>
          <a:xfrm>
            <a:off x="5727132" y="4174815"/>
            <a:ext cx="1082180" cy="377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964391" y="3645252"/>
            <a:ext cx="3468864" cy="1569660"/>
          </a:xfrm>
          <a:prstGeom prst="rect">
            <a:avLst/>
          </a:prstGeom>
        </p:spPr>
        <p:txBody>
          <a:bodyPr wrap="square">
            <a:spAutoFit/>
          </a:bodyPr>
          <a:lstStyle/>
          <a:p>
            <a:pPr lvl="0" fontAlgn="base">
              <a:spcBef>
                <a:spcPct val="50000"/>
              </a:spcBef>
              <a:spcAft>
                <a:spcPct val="0"/>
              </a:spcAft>
              <a:defRPr/>
            </a:pPr>
            <a:r>
              <a:rPr kumimoji="1" lang="zh-CN" altLang="en-US" sz="2400" b="1" dirty="0">
                <a:latin typeface="方正姚体" panose="02010601030101010101" pitchFamily="2" charset="-122"/>
                <a:ea typeface="方正姚体" panose="02010601030101010101" pitchFamily="2" charset="-122"/>
              </a:rPr>
              <a:t>计算思维核心是计算</a:t>
            </a:r>
            <a:endParaRPr kumimoji="1" lang="en-US" altLang="zh-CN" sz="2400" b="1" dirty="0">
              <a:latin typeface="方正姚体" panose="02010601030101010101" pitchFamily="2" charset="-122"/>
              <a:ea typeface="方正姚体" panose="02010601030101010101" pitchFamily="2" charset="-122"/>
            </a:endParaRPr>
          </a:p>
          <a:p>
            <a:pPr marL="285750" lvl="0" indent="-285750" fontAlgn="base">
              <a:spcBef>
                <a:spcPct val="50000"/>
              </a:spcBef>
              <a:spcAft>
                <a:spcPct val="0"/>
              </a:spcAft>
              <a:buFont typeface="Arial" panose="020B0604020202020204" pitchFamily="34" charset="0"/>
              <a:buChar char="•"/>
              <a:defRPr/>
            </a:pPr>
            <a:r>
              <a:rPr kumimoji="1" lang="zh-CN" altLang="en-US" sz="2400" b="1" dirty="0">
                <a:solidFill>
                  <a:srgbClr val="CC0066"/>
                </a:solidFill>
                <a:latin typeface="+mj-ea"/>
              </a:rPr>
              <a:t>形式化（抽象）</a:t>
            </a:r>
            <a:endParaRPr kumimoji="1" lang="en-US" altLang="zh-CN" sz="2400" b="1" dirty="0">
              <a:solidFill>
                <a:srgbClr val="0033CC"/>
              </a:solidFill>
              <a:latin typeface="+mj-ea"/>
            </a:endParaRPr>
          </a:p>
          <a:p>
            <a:pPr marL="285750" lvl="0" indent="-285750" fontAlgn="base">
              <a:spcBef>
                <a:spcPct val="50000"/>
              </a:spcBef>
              <a:spcAft>
                <a:spcPct val="0"/>
              </a:spcAft>
              <a:buFont typeface="Arial" panose="020B0604020202020204" pitchFamily="34" charset="0"/>
              <a:buChar char="•"/>
              <a:defRPr/>
            </a:pPr>
            <a:r>
              <a:rPr kumimoji="1" lang="zh-CN" altLang="en-US" sz="2400" b="1" dirty="0">
                <a:solidFill>
                  <a:srgbClr val="CC0066"/>
                </a:solidFill>
                <a:latin typeface="+mj-ea"/>
              </a:rPr>
              <a:t>自动化</a:t>
            </a:r>
            <a:endParaRPr lang="zh-CN" altLang="en-US" dirty="0"/>
          </a:p>
        </p:txBody>
      </p:sp>
      <p:pic>
        <p:nvPicPr>
          <p:cNvPr id="16" name="图片 15"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latin typeface="华光粗黑_CNKI" panose="02000500000000000000" pitchFamily="2" charset="-122"/>
                <a:ea typeface="华光粗黑_CNKI" panose="02000500000000000000" pitchFamily="2" charset="-122"/>
                <a:sym typeface="+mn-ea"/>
              </a:rPr>
              <a:t>计算机的发展与图灵机模型</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181100" y="1389380"/>
            <a:ext cx="9524365" cy="3784600"/>
          </a:xfrm>
          <a:prstGeom prst="rect">
            <a:avLst/>
          </a:prstGeom>
          <a:noFill/>
        </p:spPr>
        <p:txBody>
          <a:bodyPr wrap="square" rtlCol="0" anchor="t">
            <a:spAutoFit/>
          </a:bodyPr>
          <a:lstStyle/>
          <a:p>
            <a:r>
              <a:rPr lang="zh-CN" altLang="en-US" sz="2400"/>
              <a:t>电子计算机的</a:t>
            </a:r>
            <a:r>
              <a:rPr lang="zh-CN" altLang="en-US" sz="2400">
                <a:solidFill>
                  <a:srgbClr val="FF0000"/>
                </a:solidFill>
              </a:rPr>
              <a:t>分类</a:t>
            </a:r>
            <a:endParaRPr lang="zh-CN" altLang="en-US" sz="2400"/>
          </a:p>
          <a:p>
            <a:r>
              <a:rPr lang="zh-CN" altLang="en-US" sz="2400"/>
              <a:t>按结构原理分类：模拟计算机、数字计算机和混合式计算机</a:t>
            </a:r>
          </a:p>
          <a:p>
            <a:r>
              <a:rPr lang="zh-CN" altLang="en-US" sz="2400"/>
              <a:t>按用途分类：专用计算机和通用计算机</a:t>
            </a:r>
          </a:p>
          <a:p>
            <a:r>
              <a:rPr lang="zh-CN" altLang="en-US" sz="2400"/>
              <a:t>按照计算机的运算速度、字长、存储容量等综合性能指标进行分类：</a:t>
            </a:r>
          </a:p>
          <a:p>
            <a:r>
              <a:rPr lang="zh-CN" altLang="en-US" sz="2400"/>
              <a:t>超级计算机（巨型机，用于科学计算及军事领域）</a:t>
            </a:r>
          </a:p>
          <a:p>
            <a:r>
              <a:rPr lang="zh-CN" altLang="en-US" sz="2400"/>
              <a:t>微型计算机（台式机、笔记本、平板电脑等）</a:t>
            </a:r>
          </a:p>
          <a:p>
            <a:r>
              <a:rPr lang="zh-CN" altLang="en-US" sz="2400"/>
              <a:t>工作站（大存储量的高档微机）</a:t>
            </a:r>
          </a:p>
          <a:p>
            <a:r>
              <a:rPr lang="zh-CN" altLang="en-US" sz="2400"/>
              <a:t>服务器（网络环境中对外提供资源及服务的高性能计算机）</a:t>
            </a:r>
          </a:p>
          <a:p>
            <a:r>
              <a:rPr lang="zh-CN" altLang="en-US" sz="2400"/>
              <a:t>嵌入式计算机（嵌入到对象体系，实现对象体系智能化控制、监视、管理的专用计算机系统）</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latin typeface="华光粗黑_CNKI" panose="02000500000000000000" pitchFamily="2" charset="-122"/>
                <a:ea typeface="华光粗黑_CNKI" panose="02000500000000000000" pitchFamily="2" charset="-122"/>
                <a:sym typeface="+mn-ea"/>
              </a:rPr>
              <a:t>计算机的发展与图灵机模型</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367790" y="1040130"/>
            <a:ext cx="9248140" cy="4523105"/>
          </a:xfrm>
          <a:prstGeom prst="rect">
            <a:avLst/>
          </a:prstGeom>
          <a:noFill/>
        </p:spPr>
        <p:txBody>
          <a:bodyPr wrap="square" rtlCol="0" anchor="t">
            <a:spAutoFit/>
          </a:bodyPr>
          <a:lstStyle/>
          <a:p>
            <a:r>
              <a:rPr lang="zh-CN" altLang="en-US" sz="2400"/>
              <a:t>图灵机的核心是用机器来模拟人进行数学运算的过程。这种过程可分解成两个动作：在纸上写/擦除某个符号；把注意力从纸的一个位置移动到另一个位置。</a:t>
            </a:r>
          </a:p>
          <a:p>
            <a:r>
              <a:rPr lang="zh-CN" altLang="en-US" sz="2400"/>
              <a:t>图灵机包括以下</a:t>
            </a:r>
            <a:r>
              <a:rPr lang="zh-CN" altLang="en-US" sz="2400">
                <a:solidFill>
                  <a:srgbClr val="FF0000"/>
                </a:solidFill>
              </a:rPr>
              <a:t>四个部分</a:t>
            </a:r>
            <a:r>
              <a:rPr lang="zh-CN" altLang="en-US" sz="2400"/>
              <a:t>： </a:t>
            </a:r>
          </a:p>
          <a:p>
            <a:r>
              <a:rPr lang="zh-CN" altLang="en-US" sz="2400"/>
              <a:t>1.</a:t>
            </a:r>
            <a:r>
              <a:rPr lang="zh-CN" altLang="en-US" sz="2400">
                <a:solidFill>
                  <a:srgbClr val="FF0000"/>
                </a:solidFill>
              </a:rPr>
              <a:t>一条无限长的纸带</a:t>
            </a:r>
            <a:r>
              <a:rPr lang="zh-CN" altLang="en-US" sz="2400"/>
              <a:t>，用于使用二进制符号来表达计算所用的数据和控制规则； </a:t>
            </a:r>
          </a:p>
          <a:p>
            <a:r>
              <a:rPr lang="zh-CN" altLang="en-US" sz="2400"/>
              <a:t>2.</a:t>
            </a:r>
            <a:r>
              <a:rPr lang="zh-CN" altLang="en-US" sz="2400">
                <a:solidFill>
                  <a:srgbClr val="FF0000"/>
                </a:solidFill>
              </a:rPr>
              <a:t>一个读写头</a:t>
            </a:r>
            <a:r>
              <a:rPr lang="zh-CN" altLang="en-US" sz="2400"/>
              <a:t>，用于获取或者改写纸带当前位置上的符号； </a:t>
            </a:r>
          </a:p>
          <a:p>
            <a:r>
              <a:rPr lang="zh-CN" altLang="en-US" sz="2400"/>
              <a:t>3.</a:t>
            </a:r>
            <a:r>
              <a:rPr lang="zh-CN" altLang="en-US" sz="2400">
                <a:solidFill>
                  <a:srgbClr val="FF0000"/>
                </a:solidFill>
              </a:rPr>
              <a:t>一个状态寄存器</a:t>
            </a:r>
            <a:r>
              <a:rPr lang="zh-CN" altLang="en-US" sz="2400"/>
              <a:t>，用于保存图灵机当前所处的状态（包括接受、进位、停机等状态）； </a:t>
            </a:r>
          </a:p>
          <a:p>
            <a:r>
              <a:rPr lang="zh-CN" altLang="en-US" sz="2400"/>
              <a:t>4.</a:t>
            </a:r>
            <a:r>
              <a:rPr lang="zh-CN" altLang="en-US" sz="2400">
                <a:solidFill>
                  <a:srgbClr val="FF0000"/>
                </a:solidFill>
              </a:rPr>
              <a:t>一套控制规则</a:t>
            </a:r>
            <a:r>
              <a:rPr lang="zh-CN" altLang="en-US" sz="2400"/>
              <a:t>，它根据当前机器所处的状态以及当前读写头所获取的符号，来确定读写头下一步的动作，并改变状态寄存器的值，令机器进入一个新的状态。</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计算机硬件组成</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文本框 3"/>
          <p:cNvSpPr txBox="1"/>
          <p:nvPr/>
        </p:nvSpPr>
        <p:spPr>
          <a:xfrm>
            <a:off x="2034540" y="1217930"/>
            <a:ext cx="7109460" cy="2672080"/>
          </a:xfrm>
          <a:prstGeom prst="rect">
            <a:avLst/>
          </a:prstGeom>
          <a:noFill/>
        </p:spPr>
        <p:txBody>
          <a:bodyPr wrap="square" rtlCol="0" anchor="t">
            <a:noAutofit/>
          </a:bodyPr>
          <a:lstStyle/>
          <a:p>
            <a:r>
              <a:rPr lang="zh-CN" altLang="en-US"/>
              <a:t>计算机的体系结构具体到五大部分组成，即：</a:t>
            </a:r>
            <a:r>
              <a:rPr lang="zh-CN" altLang="en-US">
                <a:solidFill>
                  <a:srgbClr val="FF0000"/>
                </a:solidFill>
              </a:rPr>
              <a:t>存储器、运算器、控制器、输入设备、输出设备</a:t>
            </a:r>
            <a:r>
              <a:rPr lang="zh-CN" altLang="en-US"/>
              <a:t>。</a:t>
            </a:r>
          </a:p>
          <a:p>
            <a:endParaRPr lang="zh-CN" altLang="en-US"/>
          </a:p>
        </p:txBody>
      </p:sp>
      <p:pic>
        <p:nvPicPr>
          <p:cNvPr id="6" name="图片 5"/>
          <p:cNvPicPr>
            <a:picLocks noChangeAspect="1"/>
          </p:cNvPicPr>
          <p:nvPr>
            <p:custDataLst>
              <p:tags r:id="rId1"/>
            </p:custDataLst>
          </p:nvPr>
        </p:nvPicPr>
        <p:blipFill>
          <a:blip r:embed="rId5"/>
          <a:stretch>
            <a:fillRect/>
          </a:stretch>
        </p:blipFill>
        <p:spPr>
          <a:xfrm>
            <a:off x="1951990" y="2051685"/>
            <a:ext cx="7400925" cy="3586480"/>
          </a:xfrm>
          <a:prstGeom prst="rect">
            <a:avLst/>
          </a:prstGeom>
        </p:spPr>
      </p:pic>
      <p:pic>
        <p:nvPicPr>
          <p:cNvPr id="3" name="图片 2"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计算机硬件组成</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3" name="图片 2"/>
          <p:cNvPicPr>
            <a:picLocks noChangeAspect="1"/>
          </p:cNvPicPr>
          <p:nvPr>
            <p:custDataLst>
              <p:tags r:id="rId1"/>
            </p:custDataLst>
          </p:nvPr>
        </p:nvPicPr>
        <p:blipFill>
          <a:blip r:embed="rId5"/>
          <a:stretch>
            <a:fillRect/>
          </a:stretch>
        </p:blipFill>
        <p:spPr>
          <a:xfrm>
            <a:off x="1977390" y="1016000"/>
            <a:ext cx="7772400" cy="4748530"/>
          </a:xfrm>
          <a:prstGeom prst="rect">
            <a:avLst/>
          </a:prstGeom>
        </p:spPr>
      </p:pic>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计算机硬件组成</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254760" y="1101090"/>
            <a:ext cx="10170795" cy="4951095"/>
          </a:xfrm>
          <a:prstGeom prst="rect">
            <a:avLst/>
          </a:prstGeom>
          <a:noFill/>
        </p:spPr>
        <p:txBody>
          <a:bodyPr wrap="square" rtlCol="0" anchor="t">
            <a:noAutofit/>
          </a:bodyPr>
          <a:lstStyle/>
          <a:p>
            <a:r>
              <a:rPr lang="zh-CN" altLang="en-US" sz="2400"/>
              <a:t>存储器通常有两个部分：</a:t>
            </a:r>
            <a:r>
              <a:rPr lang="zh-CN" altLang="en-US" sz="2400">
                <a:solidFill>
                  <a:srgbClr val="FF0000"/>
                </a:solidFill>
              </a:rPr>
              <a:t>主存储器</a:t>
            </a:r>
            <a:r>
              <a:rPr lang="zh-CN" altLang="en-US" sz="2400"/>
              <a:t>和</a:t>
            </a:r>
            <a:r>
              <a:rPr lang="zh-CN" altLang="en-US" sz="2400">
                <a:solidFill>
                  <a:srgbClr val="FF0000"/>
                </a:solidFill>
              </a:rPr>
              <a:t>辅助存储器</a:t>
            </a:r>
            <a:r>
              <a:rPr lang="zh-CN" altLang="en-US" sz="2400"/>
              <a:t>。主存的存取速度直接影响计算机的整体运行速度。弥补内存功能不足的存储器被称为辅助存储器。</a:t>
            </a:r>
          </a:p>
          <a:p>
            <a:r>
              <a:rPr lang="zh-CN" altLang="en-US" sz="2400"/>
              <a:t>内存按信息的存取方式分为两种：</a:t>
            </a:r>
            <a:r>
              <a:rPr lang="zh-CN" altLang="en-US" sz="2400">
                <a:solidFill>
                  <a:srgbClr val="FF0000"/>
                </a:solidFill>
              </a:rPr>
              <a:t>ROM</a:t>
            </a:r>
            <a:r>
              <a:rPr lang="zh-CN" altLang="en-US" sz="2400"/>
              <a:t>和</a:t>
            </a:r>
            <a:r>
              <a:rPr lang="zh-CN" altLang="en-US" sz="2400">
                <a:solidFill>
                  <a:srgbClr val="FF0000"/>
                </a:solidFill>
              </a:rPr>
              <a:t>RAM</a:t>
            </a:r>
            <a:r>
              <a:rPr lang="zh-CN" altLang="en-US" sz="2400"/>
              <a:t>。</a:t>
            </a:r>
          </a:p>
          <a:p>
            <a:r>
              <a:rPr lang="zh-CN" altLang="en-US" sz="2400"/>
              <a:t>ROM（Read Only Memory，简称ROM），</a:t>
            </a:r>
            <a:r>
              <a:rPr lang="zh-CN" altLang="en-US" sz="2400">
                <a:solidFill>
                  <a:srgbClr val="FF0000"/>
                </a:solidFill>
              </a:rPr>
              <a:t>只读存储器</a:t>
            </a:r>
            <a:r>
              <a:rPr lang="zh-CN" altLang="en-US" sz="2400"/>
              <a:t>，信息</a:t>
            </a:r>
            <a:r>
              <a:rPr lang="zh-CN" altLang="en-US" sz="2400">
                <a:solidFill>
                  <a:srgbClr val="FF0000"/>
                </a:solidFill>
              </a:rPr>
              <a:t>一旦写入就不能更改。掉电后数据不会丢失</a:t>
            </a:r>
            <a:r>
              <a:rPr lang="zh-CN" altLang="en-US" sz="2400"/>
              <a:t>。</a:t>
            </a:r>
          </a:p>
          <a:p>
            <a:r>
              <a:rPr lang="zh-CN" altLang="en-US" sz="2400"/>
              <a:t>（EPROM：可擦除可编程只读存储器（紫外线擦除；EEPROM：电擦除只读存储器）</a:t>
            </a:r>
          </a:p>
          <a:p>
            <a:endParaRPr lang="zh-CN" altLang="en-US" sz="2400"/>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计算机硬件组成</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827530" y="1354455"/>
            <a:ext cx="9000490" cy="4173855"/>
          </a:xfrm>
          <a:prstGeom prst="rect">
            <a:avLst/>
          </a:prstGeom>
          <a:noFill/>
        </p:spPr>
        <p:txBody>
          <a:bodyPr wrap="square" rtlCol="0" anchor="t">
            <a:noAutofit/>
          </a:bodyPr>
          <a:lstStyle/>
          <a:p>
            <a:r>
              <a:rPr lang="zh-CN" altLang="en-US" sz="2400">
                <a:sym typeface="+mn-ea"/>
              </a:rPr>
              <a:t>RAM （Random Access Memory，简称RAM），随机存储器，是内存的主体。需要电源的支持，</a:t>
            </a:r>
            <a:r>
              <a:rPr lang="zh-CN" altLang="en-US" sz="2400">
                <a:solidFill>
                  <a:srgbClr val="FF0000"/>
                </a:solidFill>
                <a:sym typeface="+mn-ea"/>
              </a:rPr>
              <a:t>一旦切断电源，其中的所有数据立即完全消失</a:t>
            </a:r>
            <a:r>
              <a:rPr lang="zh-CN" altLang="en-US" sz="2400">
                <a:sym typeface="+mn-ea"/>
              </a:rPr>
              <a:t>。</a:t>
            </a:r>
            <a:endParaRPr lang="zh-CN" altLang="en-US" sz="2400"/>
          </a:p>
          <a:p>
            <a:r>
              <a:rPr lang="zh-CN" altLang="en-US" sz="2400">
                <a:sym typeface="+mn-ea"/>
              </a:rPr>
              <a:t>RAM有两大类：</a:t>
            </a:r>
            <a:endParaRPr lang="zh-CN" altLang="en-US" sz="2400"/>
          </a:p>
          <a:p>
            <a:r>
              <a:rPr lang="zh-CN" altLang="en-US" sz="2400">
                <a:sym typeface="+mn-ea"/>
              </a:rPr>
              <a:t>1）静态RAM(Static RAM/SRAM)，速度快，但是集成度低，功耗大，且非常昂贵，一般应用于CPU中的寄存器及Cache（缓存）</a:t>
            </a:r>
            <a:endParaRPr lang="zh-CN" altLang="en-US" sz="2400"/>
          </a:p>
          <a:p>
            <a:r>
              <a:rPr lang="zh-CN" altLang="en-US" sz="2400">
                <a:sym typeface="+mn-ea"/>
              </a:rPr>
              <a:t>2）动态RAM(Dynamic RAM/DRAM)，保留数据的时间很短，需进行周期性充电刷新；速度也比SRAM慢，但集成度高，功耗低，价格上比SRAM要便宜很多，计算机内存就是DRAM</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计算机硬件组成</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157605" y="1205230"/>
            <a:ext cx="10506710" cy="4815205"/>
          </a:xfrm>
          <a:prstGeom prst="rect">
            <a:avLst/>
          </a:prstGeom>
          <a:noFill/>
        </p:spPr>
        <p:txBody>
          <a:bodyPr wrap="square" rtlCol="0" anchor="t">
            <a:noAutofit/>
          </a:bodyPr>
          <a:lstStyle/>
          <a:p>
            <a:r>
              <a:rPr lang="zh-CN" altLang="en-US" sz="2400"/>
              <a:t>与存储器相关的几个重要的概念</a:t>
            </a:r>
          </a:p>
          <a:p>
            <a:r>
              <a:rPr lang="zh-CN" altLang="en-US" sz="2400"/>
              <a:t>1.</a:t>
            </a:r>
            <a:r>
              <a:rPr lang="zh-CN" altLang="en-US" sz="2400">
                <a:solidFill>
                  <a:srgbClr val="FF0000"/>
                </a:solidFill>
              </a:rPr>
              <a:t>位(bit)</a:t>
            </a:r>
            <a:r>
              <a:rPr lang="zh-CN" altLang="en-US" sz="2400"/>
              <a:t>：“位”（b）是计算机中最小的信息单位，也就是一个二进制数。</a:t>
            </a:r>
          </a:p>
          <a:p>
            <a:r>
              <a:rPr lang="zh-CN" altLang="en-US" sz="2400"/>
              <a:t>2.</a:t>
            </a:r>
            <a:r>
              <a:rPr lang="zh-CN" altLang="en-US" sz="2400">
                <a:solidFill>
                  <a:srgbClr val="FF0000"/>
                </a:solidFill>
              </a:rPr>
              <a:t>字节(Byte)</a:t>
            </a:r>
            <a:r>
              <a:rPr lang="zh-CN" altLang="en-US" sz="2400"/>
              <a:t>：8个相邻的bit组成一组，称为一个字节（B）。 “字节”是读写内存的基本存储单位，也是计算机度量存储容量的计量单位。</a:t>
            </a:r>
          </a:p>
          <a:p>
            <a:r>
              <a:rPr lang="zh-CN" altLang="en-US" sz="2400"/>
              <a:t>3.</a:t>
            </a:r>
            <a:r>
              <a:rPr lang="zh-CN" altLang="en-US" sz="2400">
                <a:solidFill>
                  <a:srgbClr val="FF0000"/>
                </a:solidFill>
              </a:rPr>
              <a:t>字(word)和字长</a:t>
            </a:r>
            <a:r>
              <a:rPr lang="zh-CN" altLang="en-US" sz="2400"/>
              <a:t>： “字”是计算机能同时处理的一组二进制数，“字长”是这组二进制数的位数。运算器、控制器、内存都是以字为单位进行数据传送和处理的。一个字由若干字节组成。</a:t>
            </a:r>
          </a:p>
          <a:p>
            <a:r>
              <a:rPr lang="zh-CN" altLang="en-US" sz="2400"/>
              <a:t>4.</a:t>
            </a:r>
            <a:r>
              <a:rPr lang="zh-CN" altLang="en-US" sz="2400">
                <a:solidFill>
                  <a:srgbClr val="FF0000"/>
                </a:solidFill>
              </a:rPr>
              <a:t>地址</a:t>
            </a:r>
            <a:r>
              <a:rPr lang="zh-CN" altLang="en-US" sz="2400"/>
              <a:t>：在计算机中，内存通常是按存储单元组织的。所有存储单元构成一个存储矩阵，为了方便存取，在这个矩阵中，对每个存储单元按一定的顺序编号，这个编号被称为“地址”。每个存储单元存放的二进制位数相同，通常是字节或字长。</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计算机硬件组成</a:t>
            </a:r>
            <a:endPar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898525"/>
            <a:ext cx="9441815" cy="4949190"/>
          </a:xfrm>
          <a:prstGeom prst="rect">
            <a:avLst/>
          </a:prstGeom>
          <a:noFill/>
        </p:spPr>
        <p:txBody>
          <a:bodyPr wrap="square" rtlCol="0" anchor="t">
            <a:noAutofit/>
          </a:bodyPr>
          <a:lstStyle/>
          <a:p>
            <a:r>
              <a:rPr lang="en-US" altLang="zh-CN" sz="2400"/>
              <a:t>5.</a:t>
            </a:r>
            <a:r>
              <a:rPr lang="zh-CN" altLang="en-US" sz="2400">
                <a:solidFill>
                  <a:srgbClr val="FF0000"/>
                </a:solidFill>
              </a:rPr>
              <a:t>存储容量</a:t>
            </a:r>
            <a:r>
              <a:rPr lang="zh-CN" altLang="en-US" sz="2400"/>
              <a:t>：存储容量是描述计算机存储能力的指标，通常以字节为最小的计量单位，用B表示。</a:t>
            </a:r>
          </a:p>
          <a:p>
            <a:r>
              <a:rPr lang="zh-CN" altLang="en-US" sz="2400"/>
              <a:t>1KB（千字节）= 1024B（210B）</a:t>
            </a:r>
          </a:p>
          <a:p>
            <a:r>
              <a:rPr lang="zh-CN" altLang="en-US" sz="2400"/>
              <a:t>1MB（兆字节）= 1024 KB= 10241024B（220B）</a:t>
            </a:r>
          </a:p>
          <a:p>
            <a:r>
              <a:rPr lang="zh-CN" altLang="en-US" sz="2400"/>
              <a:t>         相当于一则短篇小说的文字内容</a:t>
            </a:r>
          </a:p>
          <a:p>
            <a:r>
              <a:rPr lang="zh-CN" altLang="en-US" sz="2400"/>
              <a:t>1GB（吉字节）= 1024 MB= 102410241024B（230B）</a:t>
            </a:r>
          </a:p>
          <a:p>
            <a:r>
              <a:rPr lang="zh-CN" altLang="en-US" sz="2400"/>
              <a:t>         相当于贝多芬第五乐章交响曲的乐谱内容</a:t>
            </a:r>
          </a:p>
          <a:p>
            <a:r>
              <a:rPr lang="zh-CN" altLang="en-US" sz="2400"/>
              <a:t>1TB（太字节）= 1024GB=240B</a:t>
            </a:r>
          </a:p>
          <a:p>
            <a:r>
              <a:rPr lang="zh-CN" altLang="en-US" sz="2400"/>
              <a:t>         相当于一家大型医院中所有的X光图片资讯量</a:t>
            </a:r>
          </a:p>
          <a:p>
            <a:endParaRPr lang="zh-CN" altLang="en-US" sz="2400"/>
          </a:p>
          <a:p>
            <a:r>
              <a:rPr lang="zh-CN" altLang="en-US" sz="2400"/>
              <a:t>1PB（拍字节）=250B，50%的全美学术研究图书馆藏书资讯内容</a:t>
            </a:r>
          </a:p>
          <a:p>
            <a:r>
              <a:rPr lang="zh-CN" altLang="en-US" sz="2400"/>
              <a:t>1EB（艾字节）=260B，5EB相当于至今全世界人类所讲过的话语</a:t>
            </a:r>
          </a:p>
          <a:p>
            <a:r>
              <a:rPr lang="zh-CN" altLang="en-US" sz="2400"/>
              <a:t>1ZB（泽字节）=270B，如同全世界海滩上的沙子数量总和</a:t>
            </a:r>
          </a:p>
          <a:p>
            <a:r>
              <a:rPr lang="zh-CN" altLang="en-US" sz="2400"/>
              <a:t>1YB（尧字节）=280B，相当于7000位人类体内的微细胞总和</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计算机的基本工作原理</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295400" y="1280795"/>
            <a:ext cx="9738995" cy="4130675"/>
          </a:xfrm>
          <a:prstGeom prst="rect">
            <a:avLst/>
          </a:prstGeom>
          <a:noFill/>
        </p:spPr>
        <p:txBody>
          <a:bodyPr wrap="square" rtlCol="0" anchor="t">
            <a:noAutofit/>
          </a:bodyPr>
          <a:lstStyle/>
          <a:p>
            <a:r>
              <a:rPr lang="zh-CN" altLang="en-US" sz="2400">
                <a:solidFill>
                  <a:srgbClr val="FF0000"/>
                </a:solidFill>
              </a:rPr>
              <a:t>指令</a:t>
            </a:r>
            <a:r>
              <a:rPr lang="zh-CN" altLang="en-US" sz="2400"/>
              <a:t>：是人对计算机发出的工作命令，它通知计算机执行某种操作。（取数、存数、加、减）</a:t>
            </a:r>
          </a:p>
          <a:p>
            <a:r>
              <a:rPr lang="zh-CN" altLang="en-US" sz="2400">
                <a:solidFill>
                  <a:srgbClr val="FF0000"/>
                </a:solidFill>
              </a:rPr>
              <a:t>编制</a:t>
            </a:r>
            <a:r>
              <a:rPr lang="zh-CN" altLang="en-US" sz="2400"/>
              <a:t>：通常指令以二进制编码形式表示，即由一串二进制排列组合而成的符号串，其中的所有信息都是计算机硬件能识别的，所以又称为机器指令。（操作码、地址码）</a:t>
            </a:r>
          </a:p>
          <a:p>
            <a:r>
              <a:rPr lang="zh-CN" altLang="en-US" sz="2400"/>
              <a:t>一般来说，任何指令系统都应具有五类功能的指令，即：数据传送类、算术运算和逻辑运算类、程序控制类、输入输出类、控制和管理机器类（停机、启动、复位、清除等）。要使计算机解决特定的问题，就需要按照问题要求写出一个指令序列——程序</a:t>
            </a:r>
          </a:p>
          <a:p>
            <a:r>
              <a:rPr lang="zh-CN" altLang="en-US" sz="2400">
                <a:solidFill>
                  <a:srgbClr val="FF0000"/>
                </a:solidFill>
              </a:rPr>
              <a:t>n位操作码的指令系统最多有2n条指令</a:t>
            </a:r>
            <a:endParaRPr lang="zh-CN" altLang="en-US" sz="2400"/>
          </a:p>
          <a:p>
            <a:r>
              <a:rPr lang="zh-CN" altLang="en-US" sz="2400">
                <a:solidFill>
                  <a:schemeClr val="tx1"/>
                </a:solidFill>
              </a:rPr>
              <a:t>指令是有限的，程序能完成的任务是无限的</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计算机的基本工作原理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891540" y="1010285"/>
            <a:ext cx="10162540" cy="4721860"/>
          </a:xfrm>
          <a:prstGeom prst="rect">
            <a:avLst/>
          </a:prstGeom>
          <a:noFill/>
        </p:spPr>
        <p:txBody>
          <a:bodyPr wrap="square" rtlCol="0" anchor="t">
            <a:noAutofit/>
          </a:bodyPr>
          <a:lstStyle/>
          <a:p>
            <a:r>
              <a:rPr lang="zh-CN" altLang="en-US" sz="2400"/>
              <a:t>计算机的控制器由五个重要部件组成：</a:t>
            </a:r>
            <a:r>
              <a:rPr lang="zh-CN" altLang="en-US" sz="2400">
                <a:solidFill>
                  <a:srgbClr val="FF0000"/>
                </a:solidFill>
              </a:rPr>
              <a:t>指令寄存器、程序计数器、操作码译码器、地址生成部件、时序电路等</a:t>
            </a:r>
            <a:r>
              <a:rPr lang="zh-CN" altLang="en-US" sz="2400"/>
              <a:t>。</a:t>
            </a:r>
          </a:p>
          <a:p>
            <a:r>
              <a:rPr lang="zh-CN" altLang="en-US" sz="2400"/>
              <a:t>完成一条指令的操作可分为</a:t>
            </a:r>
            <a:r>
              <a:rPr lang="zh-CN" altLang="en-US" sz="2400">
                <a:solidFill>
                  <a:srgbClr val="FF0000"/>
                </a:solidFill>
              </a:rPr>
              <a:t>三个阶段</a:t>
            </a:r>
            <a:r>
              <a:rPr lang="zh-CN" altLang="en-US" sz="2400"/>
              <a:t>：</a:t>
            </a:r>
          </a:p>
          <a:p>
            <a:r>
              <a:rPr lang="en-US" altLang="zh-CN" sz="2400"/>
              <a:t>1.</a:t>
            </a:r>
            <a:r>
              <a:rPr lang="zh-CN" altLang="en-US" sz="2400">
                <a:solidFill>
                  <a:srgbClr val="FF0000"/>
                </a:solidFill>
              </a:rPr>
              <a:t>取指令</a:t>
            </a:r>
            <a:r>
              <a:rPr lang="zh-CN" altLang="en-US" sz="2400"/>
              <a:t>：根据程序计数器PC的内容(指令地址)到内存中取出指令，并放置到</a:t>
            </a:r>
            <a:r>
              <a:rPr lang="zh-CN" altLang="en-US" sz="2400">
                <a:solidFill>
                  <a:schemeClr val="tx1"/>
                </a:solidFill>
              </a:rPr>
              <a:t>指令寄存器(Instruction Register，简称IR)</a:t>
            </a:r>
            <a:r>
              <a:rPr lang="zh-CN" altLang="en-US" sz="2400"/>
              <a:t>中。IR是用来临时存放当前执行的指令代码的专用寄存器，等待译码器来分析指令。当一条指令被取出后，PC便自动加“1”，使之指向下一条要执行的指令地址，为取下一条指令作好准备。</a:t>
            </a:r>
          </a:p>
          <a:p>
            <a:r>
              <a:rPr lang="en-US" altLang="zh-CN" sz="2400"/>
              <a:t>2.</a:t>
            </a:r>
            <a:r>
              <a:rPr lang="zh-CN" altLang="en-US" sz="2400">
                <a:solidFill>
                  <a:srgbClr val="FF0000"/>
                </a:solidFill>
              </a:rPr>
              <a:t>分析指令</a:t>
            </a:r>
            <a:r>
              <a:rPr lang="zh-CN" altLang="en-US" sz="2400">
                <a:solidFill>
                  <a:schemeClr val="tx1"/>
                </a:solidFill>
              </a:rPr>
              <a:t>：控制器中的操作码译码器对操作码进行译码，然后送往操作控制器（OC），以识别不同的指令类别及各种获取操作数的方法，产生执行指令的操作命令（也称微命令），发往计算机需要执行操作的各个部件。</a:t>
            </a:r>
          </a:p>
          <a:p>
            <a:r>
              <a:rPr lang="en-US" altLang="zh-CN" sz="2400">
                <a:solidFill>
                  <a:schemeClr val="tx1"/>
                </a:solidFill>
              </a:rPr>
              <a:t>3.</a:t>
            </a:r>
            <a:r>
              <a:rPr lang="zh-CN" altLang="en-US" sz="2400">
                <a:solidFill>
                  <a:srgbClr val="FF0000"/>
                </a:solidFill>
              </a:rPr>
              <a:t>执行指令</a:t>
            </a:r>
            <a:r>
              <a:rPr lang="zh-CN" altLang="en-US" sz="2400">
                <a:solidFill>
                  <a:schemeClr val="tx1"/>
                </a:solidFill>
              </a:rPr>
              <a:t>：根据操作命令取出操作数，完成指令规定的操作</a:t>
            </a:r>
            <a:r>
              <a:rPr lang="zh-CN" altLang="en-US" sz="2000">
                <a:solidFill>
                  <a:schemeClr val="tx1"/>
                </a:solidFill>
              </a:rPr>
              <a:t>。</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lang="zh-CN" altLang="en-US" sz="3600" b="1" dirty="0">
                <a:latin typeface="华文楷体" panose="02010600040101010101" pitchFamily="2" charset="-122"/>
                <a:ea typeface="华文楷体" panose="02010600040101010101" pitchFamily="2" charset="-122"/>
              </a:rPr>
              <a:t>计算的本质</a:t>
            </a:r>
            <a:endParaRPr kumimoji="0" lang="en-US" altLang="zh-CN" sz="3600" b="0" i="0" u="none" strike="noStrike" kern="1200" cap="none" spc="0" normalizeH="0" baseline="0" noProof="0" dirty="0">
              <a:ln>
                <a:noFill/>
              </a:ln>
              <a:effectLst/>
              <a:uLnTx/>
              <a:uFillTx/>
              <a:latin typeface="方正公文黑体" panose="02000500000000000000" pitchFamily="2" charset="-122"/>
              <a:ea typeface="方正公文黑体" panose="02000500000000000000"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25" name="图片 24"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
        <p:nvSpPr>
          <p:cNvPr id="4" name="矩形 3"/>
          <p:cNvSpPr/>
          <p:nvPr/>
        </p:nvSpPr>
        <p:spPr>
          <a:xfrm>
            <a:off x="1722782" y="1263430"/>
            <a:ext cx="8216348" cy="1200329"/>
          </a:xfrm>
          <a:prstGeom prst="rect">
            <a:avLst/>
          </a:prstGeom>
        </p:spPr>
        <p:txBody>
          <a:bodyPr wrap="square">
            <a:spAutoFit/>
          </a:bodyPr>
          <a:lstStyle/>
          <a:p>
            <a:pPr lvl="0" indent="269875" fontAlgn="base">
              <a:spcBef>
                <a:spcPts val="600"/>
              </a:spcBef>
              <a:spcAft>
                <a:spcPts val="600"/>
              </a:spcAft>
              <a:defRPr/>
            </a:pPr>
            <a:r>
              <a:rPr kumimoji="1" lang="zh-CN" altLang="en-US" sz="2400" b="1" dirty="0">
                <a:latin typeface="华文楷体" panose="02010600040101010101" pitchFamily="2" charset="-122"/>
                <a:ea typeface="华文楷体" panose="02010600040101010101" pitchFamily="2" charset="-122"/>
              </a:rPr>
              <a:t>图灵机模型的关键是</a:t>
            </a:r>
            <a:r>
              <a:rPr kumimoji="1" lang="zh-CN" altLang="en-US" sz="2400" b="1" dirty="0">
                <a:solidFill>
                  <a:srgbClr val="FF0000"/>
                </a:solidFill>
                <a:latin typeface="华文楷体" panose="02010600040101010101" pitchFamily="2" charset="-122"/>
                <a:ea typeface="华文楷体" panose="02010600040101010101" pitchFamily="2" charset="-122"/>
              </a:rPr>
              <a:t>形式化方法</a:t>
            </a:r>
            <a:r>
              <a:rPr kumimoji="1" lang="zh-CN" altLang="en-US" sz="2400" b="1" dirty="0">
                <a:latin typeface="华文楷体" panose="02010600040101010101" pitchFamily="2" charset="-122"/>
                <a:ea typeface="华文楷体" panose="02010600040101010101" pitchFamily="2" charset="-122"/>
              </a:rPr>
              <a:t>。用“纸带符号串→控制有限步骤→读</a:t>
            </a:r>
            <a:r>
              <a:rPr kumimoji="1" lang="en-US" altLang="zh-CN" sz="2400" b="1" dirty="0">
                <a:latin typeface="华文楷体" panose="02010600040101010101" pitchFamily="2" charset="-122"/>
                <a:ea typeface="华文楷体" panose="02010600040101010101" pitchFamily="2" charset="-122"/>
              </a:rPr>
              <a:t>/</a:t>
            </a:r>
            <a:r>
              <a:rPr kumimoji="1" lang="zh-CN" altLang="en-US" sz="2400" b="1" dirty="0">
                <a:latin typeface="华文楷体" panose="02010600040101010101" pitchFamily="2" charset="-122"/>
                <a:ea typeface="华文楷体" panose="02010600040101010101" pitchFamily="2" charset="-122"/>
              </a:rPr>
              <a:t>写头→结果”这一形式表述计算过程的本质。</a:t>
            </a:r>
            <a:r>
              <a:rPr kumimoji="1" lang="zh-CN" altLang="en-US" sz="2400" b="1" dirty="0">
                <a:solidFill>
                  <a:schemeClr val="accent2">
                    <a:lumMod val="50000"/>
                  </a:schemeClr>
                </a:solidFill>
                <a:latin typeface="华文楷体" panose="02010600040101010101" pitchFamily="2" charset="-122"/>
                <a:ea typeface="华文楷体" panose="02010600040101010101" pitchFamily="2" charset="-122"/>
              </a:rPr>
              <a:t>任何在算法上可以计算的问题，同样可由图灵机计算。</a:t>
            </a:r>
            <a:endParaRPr kumimoji="1" lang="en-US" altLang="zh-CN" sz="2400" b="1" dirty="0">
              <a:solidFill>
                <a:schemeClr val="accent2">
                  <a:lumMod val="50000"/>
                </a:schemeClr>
              </a:solidFill>
              <a:latin typeface="华文楷体" panose="02010600040101010101" pitchFamily="2" charset="-122"/>
              <a:ea typeface="华文楷体" panose="02010600040101010101" pitchFamily="2" charset="-122"/>
            </a:endParaRPr>
          </a:p>
        </p:txBody>
      </p:sp>
      <p:sp>
        <p:nvSpPr>
          <p:cNvPr id="11" name="矩形 1"/>
          <p:cNvSpPr/>
          <p:nvPr/>
        </p:nvSpPr>
        <p:spPr>
          <a:xfrm>
            <a:off x="1649154" y="2819455"/>
            <a:ext cx="8569325" cy="954107"/>
          </a:xfrm>
          <a:prstGeom prst="rect">
            <a:avLst/>
          </a:prstGeom>
          <a:noFill/>
          <a:ln w="9525">
            <a:noFill/>
          </a:ln>
        </p:spPr>
        <p:txBody>
          <a:bodyPr>
            <a:spAutoFit/>
          </a:bodyPr>
          <a:lstStyle/>
          <a:p>
            <a:pPr indent="269875"/>
            <a:r>
              <a:rPr lang="zh-CN" altLang="en-US" sz="2800" b="1" dirty="0">
                <a:solidFill>
                  <a:srgbClr val="0000FF"/>
                </a:solidFill>
                <a:latin typeface="华文楷体" panose="02010600040101010101" pitchFamily="2" charset="-122"/>
                <a:ea typeface="华文楷体" panose="02010600040101010101" pitchFamily="2" charset="-122"/>
              </a:rPr>
              <a:t>一个可计算问题是“当且仅当它在图灵机上经过有限步骤之后可以得到正确的结果”</a:t>
            </a:r>
            <a:endParaRPr lang="en-US" altLang="en-US" sz="2800" b="1" dirty="0">
              <a:solidFill>
                <a:srgbClr val="0000FF"/>
              </a:solidFill>
              <a:latin typeface="华文楷体" panose="02010600040101010101" pitchFamily="2" charset="-122"/>
              <a:ea typeface="华文楷体" panose="02010600040101010101" pitchFamily="2" charset="-122"/>
            </a:endParaRPr>
          </a:p>
        </p:txBody>
      </p:sp>
      <p:sp>
        <p:nvSpPr>
          <p:cNvPr id="8" name="矩形 7"/>
          <p:cNvSpPr/>
          <p:nvPr/>
        </p:nvSpPr>
        <p:spPr>
          <a:xfrm>
            <a:off x="1649154" y="4129258"/>
            <a:ext cx="8569325" cy="1200329"/>
          </a:xfrm>
          <a:prstGeom prst="rect">
            <a:avLst/>
          </a:prstGeom>
        </p:spPr>
        <p:txBody>
          <a:bodyPr wrap="square">
            <a:spAutoFit/>
          </a:bodyPr>
          <a:lstStyle/>
          <a:p>
            <a:pPr lvl="0" indent="269875" fontAlgn="base">
              <a:spcBef>
                <a:spcPct val="0"/>
              </a:spcBef>
              <a:spcAft>
                <a:spcPct val="0"/>
              </a:spcAft>
              <a:defRPr/>
            </a:pPr>
            <a:r>
              <a:rPr kumimoji="1" lang="zh-CN" altLang="en-US" sz="2400" b="1" dirty="0">
                <a:latin typeface="华文楷体" panose="02010600040101010101" pitchFamily="2" charset="-122"/>
                <a:ea typeface="华文楷体" panose="02010600040101010101" pitchFamily="2" charset="-122"/>
              </a:rPr>
              <a:t>实际上对可计算问题可否实际计算还需要判断其复杂性。因为图灵机模型中的 “有限步骤”是一个过于宽松的限制，它甚至包括了需要计算好几百年才能完成的那些问题</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计算机的基本工作原理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4" name="图片 3"/>
          <p:cNvPicPr>
            <a:picLocks noChangeAspect="1"/>
          </p:cNvPicPr>
          <p:nvPr>
            <p:custDataLst>
              <p:tags r:id="rId1"/>
            </p:custDataLst>
          </p:nvPr>
        </p:nvPicPr>
        <p:blipFill>
          <a:blip r:embed="rId6"/>
          <a:stretch>
            <a:fillRect/>
          </a:stretch>
        </p:blipFill>
        <p:spPr>
          <a:xfrm>
            <a:off x="8409940" y="2915920"/>
            <a:ext cx="3288665" cy="3144520"/>
          </a:xfrm>
          <a:prstGeom prst="rect">
            <a:avLst/>
          </a:prstGeom>
        </p:spPr>
      </p:pic>
      <p:pic>
        <p:nvPicPr>
          <p:cNvPr id="6" name="图片 5"/>
          <p:cNvPicPr>
            <a:picLocks noChangeAspect="1"/>
          </p:cNvPicPr>
          <p:nvPr>
            <p:custDataLst>
              <p:tags r:id="rId2"/>
            </p:custDataLst>
          </p:nvPr>
        </p:nvPicPr>
        <p:blipFill>
          <a:blip r:embed="rId7"/>
          <a:stretch>
            <a:fillRect/>
          </a:stretch>
        </p:blipFill>
        <p:spPr>
          <a:xfrm>
            <a:off x="722630" y="897890"/>
            <a:ext cx="7781290" cy="4697730"/>
          </a:xfrm>
          <a:prstGeom prst="rect">
            <a:avLst/>
          </a:prstGeom>
        </p:spPr>
      </p:pic>
      <p:pic>
        <p:nvPicPr>
          <p:cNvPr id="9" name="图片 8" descr="联想截图_20231214002915"/>
          <p:cNvPicPr>
            <a:picLocks noChangeAspect="1"/>
          </p:cNvPicPr>
          <p:nvPr>
            <p:custDataLst>
              <p:tags r:id="rId3"/>
            </p:custDataLst>
          </p:nvPr>
        </p:nvPicPr>
        <p:blipFill>
          <a:blip r:embed="rId8"/>
          <a:stretch>
            <a:fillRect/>
          </a:stretch>
        </p:blipFill>
        <p:spPr>
          <a:xfrm>
            <a:off x="4435475" y="6219825"/>
            <a:ext cx="545465" cy="5467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微型计算机体系结构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047750" y="1090930"/>
            <a:ext cx="9711055" cy="4045585"/>
          </a:xfrm>
          <a:prstGeom prst="rect">
            <a:avLst/>
          </a:prstGeom>
          <a:noFill/>
        </p:spPr>
        <p:txBody>
          <a:bodyPr wrap="square" rtlCol="0" anchor="t">
            <a:noAutofit/>
          </a:bodyPr>
          <a:lstStyle/>
          <a:p>
            <a:r>
              <a:rPr lang="zh-CN" altLang="en-US" sz="2400"/>
              <a:t>硬件系统组成:</a:t>
            </a:r>
            <a:r>
              <a:rPr lang="zh-CN" altLang="en-US" sz="2400">
                <a:solidFill>
                  <a:srgbClr val="FF0000"/>
                </a:solidFill>
              </a:rPr>
              <a:t>输入设备、输出设备、外存储设备、内存和一个微处理器</a:t>
            </a:r>
          </a:p>
          <a:p>
            <a:r>
              <a:rPr lang="zh-CN" altLang="en-US" sz="2400"/>
              <a:t>微型机的两大结构特点：</a:t>
            </a:r>
            <a:r>
              <a:rPr lang="zh-CN" altLang="en-US" sz="2400">
                <a:solidFill>
                  <a:srgbClr val="FF0000"/>
                </a:solidFill>
              </a:rPr>
              <a:t>采用微处理器作为CPU、采用总线实现系统连接</a:t>
            </a:r>
          </a:p>
          <a:p>
            <a:r>
              <a:rPr lang="zh-CN" altLang="en-US" sz="2400">
                <a:solidFill>
                  <a:srgbClr val="FF0000"/>
                </a:solidFill>
              </a:rPr>
              <a:t>总线结构</a:t>
            </a:r>
            <a:r>
              <a:rPr lang="zh-CN" altLang="en-US" sz="2400"/>
              <a:t>：为了简化硬件电路设计、简化系统结构，常用一组线路，配置以适当的接口电路，与各部件和外围设备连接，这组共用的连接线路被称为总线。</a:t>
            </a:r>
          </a:p>
          <a:p>
            <a:r>
              <a:rPr lang="zh-CN" altLang="en-US" sz="2400"/>
              <a:t>总线的</a:t>
            </a:r>
            <a:r>
              <a:rPr lang="zh-CN" altLang="en-US" sz="2400">
                <a:solidFill>
                  <a:srgbClr val="FF0000"/>
                </a:solidFill>
              </a:rPr>
              <a:t>类型</a:t>
            </a:r>
            <a:r>
              <a:rPr lang="zh-CN" altLang="en-US" sz="2400"/>
              <a:t>：（按照离CPU远近等级分类）</a:t>
            </a:r>
          </a:p>
          <a:p>
            <a:r>
              <a:rPr lang="zh-CN" altLang="en-US" sz="2400"/>
              <a:t>1.</a:t>
            </a:r>
            <a:r>
              <a:rPr lang="zh-CN" altLang="en-US" sz="2400">
                <a:solidFill>
                  <a:srgbClr val="FF0000"/>
                </a:solidFill>
              </a:rPr>
              <a:t>内部总线</a:t>
            </a:r>
            <a:r>
              <a:rPr lang="zh-CN" altLang="en-US" sz="2400"/>
              <a:t>，是在CPU集成电路芯片内部的总线，也叫片内总线。</a:t>
            </a:r>
          </a:p>
          <a:p>
            <a:r>
              <a:rPr lang="zh-CN" altLang="en-US" sz="2400"/>
              <a:t>2.</a:t>
            </a:r>
            <a:r>
              <a:rPr lang="zh-CN" altLang="en-US" sz="2400">
                <a:solidFill>
                  <a:srgbClr val="FF0000"/>
                </a:solidFill>
              </a:rPr>
              <a:t>系统总线</a:t>
            </a:r>
            <a:r>
              <a:rPr lang="zh-CN" altLang="en-US" sz="2400"/>
              <a:t>，是各插件板与主板之间的总线，用于插件板一级的互连，也叫系统总线。</a:t>
            </a:r>
          </a:p>
          <a:p>
            <a:r>
              <a:rPr lang="zh-CN" altLang="en-US" sz="2400"/>
              <a:t>3.</a:t>
            </a:r>
            <a:r>
              <a:rPr lang="zh-CN" altLang="en-US" sz="2400">
                <a:solidFill>
                  <a:srgbClr val="FF0000"/>
                </a:solidFill>
              </a:rPr>
              <a:t>外部总线</a:t>
            </a:r>
            <a:r>
              <a:rPr lang="zh-CN" altLang="en-US" sz="2400"/>
              <a:t>，是微机与外部设备之间的总线，也称为</a:t>
            </a:r>
            <a:r>
              <a:rPr lang="zh-CN" altLang="en-US" sz="2400">
                <a:solidFill>
                  <a:srgbClr val="FF0000"/>
                </a:solidFill>
              </a:rPr>
              <a:t>扩展总线</a:t>
            </a:r>
            <a:r>
              <a:rPr lang="zh-CN" altLang="en-US" sz="2400"/>
              <a:t>。</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微型计算机体系结构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123950" y="942340"/>
            <a:ext cx="9345295" cy="2676525"/>
          </a:xfrm>
          <a:prstGeom prst="rect">
            <a:avLst/>
          </a:prstGeom>
          <a:noFill/>
        </p:spPr>
        <p:txBody>
          <a:bodyPr wrap="square" rtlCol="0" anchor="t">
            <a:spAutoFit/>
          </a:bodyPr>
          <a:lstStyle/>
          <a:p>
            <a:r>
              <a:rPr lang="zh-CN" altLang="en-US" sz="2400"/>
              <a:t>系统总线分为三类：</a:t>
            </a:r>
          </a:p>
          <a:p>
            <a:r>
              <a:rPr lang="zh-CN" altLang="en-US" sz="2400">
                <a:solidFill>
                  <a:srgbClr val="FF0000"/>
                </a:solidFill>
              </a:rPr>
              <a:t>数据总线（DB）双向</a:t>
            </a:r>
          </a:p>
          <a:p>
            <a:r>
              <a:rPr lang="zh-CN" altLang="en-US" sz="2400">
                <a:solidFill>
                  <a:srgbClr val="FF0000"/>
                </a:solidFill>
              </a:rPr>
              <a:t>地址总线（AB）单向（只能从CPU送出）</a:t>
            </a:r>
          </a:p>
          <a:p>
            <a:r>
              <a:rPr lang="zh-CN" altLang="en-US" sz="2400">
                <a:solidFill>
                  <a:srgbClr val="FF0000"/>
                </a:solidFill>
              </a:rPr>
              <a:t>控制总线（CB）双向</a:t>
            </a:r>
          </a:p>
          <a:p>
            <a:r>
              <a:rPr lang="zh-CN" altLang="en-US" sz="2400"/>
              <a:t>地址总线的位数决定了CPU可直接寻址的内存空间的大小。地址总线为n位（n根引脚），则可寻址空间为2n字节。</a:t>
            </a:r>
          </a:p>
          <a:p>
            <a:endParaRPr lang="zh-CN" altLang="en-US" sz="2400"/>
          </a:p>
        </p:txBody>
      </p:sp>
      <p:pic>
        <p:nvPicPr>
          <p:cNvPr id="4" name="图片 3"/>
          <p:cNvPicPr>
            <a:picLocks noChangeAspect="1"/>
          </p:cNvPicPr>
          <p:nvPr>
            <p:custDataLst>
              <p:tags r:id="rId1"/>
            </p:custDataLst>
          </p:nvPr>
        </p:nvPicPr>
        <p:blipFill>
          <a:blip r:embed="rId5"/>
          <a:stretch>
            <a:fillRect/>
          </a:stretch>
        </p:blipFill>
        <p:spPr>
          <a:xfrm>
            <a:off x="1957070" y="3395980"/>
            <a:ext cx="7098665" cy="2480310"/>
          </a:xfrm>
          <a:prstGeom prst="rect">
            <a:avLst/>
          </a:prstGeom>
        </p:spPr>
      </p:pic>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微型计算机体系结构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409700" y="1227455"/>
            <a:ext cx="9372600" cy="4892675"/>
          </a:xfrm>
          <a:prstGeom prst="rect">
            <a:avLst/>
          </a:prstGeom>
          <a:noFill/>
        </p:spPr>
        <p:txBody>
          <a:bodyPr wrap="square" rtlCol="0" anchor="t">
            <a:spAutoFit/>
          </a:bodyPr>
          <a:lstStyle/>
          <a:p>
            <a:r>
              <a:rPr lang="zh-CN" altLang="en-US" sz="2400"/>
              <a:t>总线的技术指标：</a:t>
            </a:r>
          </a:p>
          <a:p>
            <a:r>
              <a:rPr lang="zh-CN" altLang="en-US" sz="2400"/>
              <a:t>1.</a:t>
            </a:r>
            <a:r>
              <a:rPr lang="zh-CN" altLang="en-US" sz="2400">
                <a:solidFill>
                  <a:srgbClr val="FF0000"/>
                </a:solidFill>
              </a:rPr>
              <a:t>总线带宽</a:t>
            </a:r>
            <a:r>
              <a:rPr lang="zh-CN" altLang="en-US" sz="2400"/>
              <a:t>：单位时间内总线上可传送的数据量。它表达了数据的传输率。与总线带宽密切相关的两个因素是总线位宽和总线频率/总线周期。</a:t>
            </a:r>
          </a:p>
          <a:p>
            <a:r>
              <a:rPr lang="zh-CN" altLang="en-US" sz="2400"/>
              <a:t>2.</a:t>
            </a:r>
            <a:r>
              <a:rPr lang="zh-CN" altLang="en-US" sz="2400">
                <a:solidFill>
                  <a:srgbClr val="FF0000"/>
                </a:solidFill>
              </a:rPr>
              <a:t>总线位宽</a:t>
            </a:r>
            <a:r>
              <a:rPr lang="zh-CN" altLang="en-US" sz="2400"/>
              <a:t>：总线能同时传送的二进制位数。微总线位数越多，传输数据就越快。</a:t>
            </a:r>
          </a:p>
          <a:p>
            <a:r>
              <a:rPr lang="zh-CN" altLang="en-US" sz="2400"/>
              <a:t>3.总线频率：含义与处理器的时钟频率一样，用MHz表示，总线频率越高，传送数据越快。</a:t>
            </a:r>
          </a:p>
          <a:p>
            <a:r>
              <a:rPr lang="zh-CN" altLang="en-US" sz="2400"/>
              <a:t>4.总线周期：CPU通过总线对存储器或I/O接口进行一次访问所需要的时间。</a:t>
            </a:r>
          </a:p>
          <a:p>
            <a:r>
              <a:rPr lang="zh-CN" altLang="en-US" sz="2400"/>
              <a:t>总线带宽=总线频率*总线位宽/8     或</a:t>
            </a:r>
          </a:p>
          <a:p>
            <a:r>
              <a:rPr lang="zh-CN" altLang="en-US" sz="2400"/>
              <a:t>    总线带宽=（总线位宽/8 ）/总线周期</a:t>
            </a:r>
          </a:p>
          <a:p>
            <a:r>
              <a:rPr lang="zh-CN" altLang="en-US" sz="2400"/>
              <a:t>（单位：字节/秒）</a:t>
            </a:r>
            <a:r>
              <a:rPr lang="zh-CN" altLang="en-US"/>
              <a:t>	</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微型计算机体系结构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文本框 3"/>
          <p:cNvSpPr txBox="1"/>
          <p:nvPr/>
        </p:nvSpPr>
        <p:spPr>
          <a:xfrm>
            <a:off x="1315085" y="1353185"/>
            <a:ext cx="9352915" cy="829945"/>
          </a:xfrm>
          <a:prstGeom prst="rect">
            <a:avLst/>
          </a:prstGeom>
          <a:noFill/>
        </p:spPr>
        <p:txBody>
          <a:bodyPr wrap="square" rtlCol="0" anchor="t">
            <a:spAutoFit/>
          </a:bodyPr>
          <a:lstStyle/>
          <a:p>
            <a:r>
              <a:rPr lang="zh-CN" altLang="en-US" sz="2400"/>
              <a:t>多级存储器体系中的存储实体由上向下分为四层：微处理器存储层、</a:t>
            </a:r>
            <a:r>
              <a:rPr lang="zh-CN" altLang="en-US" sz="2400">
                <a:solidFill>
                  <a:srgbClr val="FF0000"/>
                </a:solidFill>
              </a:rPr>
              <a:t>高速缓冲存储层</a:t>
            </a:r>
            <a:r>
              <a:rPr lang="zh-CN" altLang="en-US" sz="2400"/>
              <a:t>、主存储层和外存储层</a:t>
            </a:r>
          </a:p>
        </p:txBody>
      </p:sp>
      <p:pic>
        <p:nvPicPr>
          <p:cNvPr id="12" name="图片 11"/>
          <p:cNvPicPr>
            <a:picLocks noChangeAspect="1"/>
          </p:cNvPicPr>
          <p:nvPr>
            <p:custDataLst>
              <p:tags r:id="rId1"/>
            </p:custDataLst>
          </p:nvPr>
        </p:nvPicPr>
        <p:blipFill>
          <a:blip r:embed="rId5"/>
          <a:stretch>
            <a:fillRect/>
          </a:stretch>
        </p:blipFill>
        <p:spPr>
          <a:xfrm>
            <a:off x="1315085" y="2655570"/>
            <a:ext cx="2946400" cy="2992120"/>
          </a:xfrm>
          <a:prstGeom prst="rect">
            <a:avLst/>
          </a:prstGeom>
        </p:spPr>
      </p:pic>
      <p:sp>
        <p:nvSpPr>
          <p:cNvPr id="13" name="文本框 12"/>
          <p:cNvSpPr txBox="1"/>
          <p:nvPr/>
        </p:nvSpPr>
        <p:spPr>
          <a:xfrm>
            <a:off x="4648200" y="2434590"/>
            <a:ext cx="6441440" cy="3342005"/>
          </a:xfrm>
          <a:prstGeom prst="rect">
            <a:avLst/>
          </a:prstGeom>
          <a:noFill/>
        </p:spPr>
        <p:txBody>
          <a:bodyPr wrap="square" rtlCol="0" anchor="t">
            <a:noAutofit/>
          </a:bodyPr>
          <a:lstStyle/>
          <a:p>
            <a:r>
              <a:rPr lang="zh-CN" altLang="en-US" sz="2400">
                <a:solidFill>
                  <a:srgbClr val="FF0000"/>
                </a:solidFill>
              </a:rPr>
              <a:t>高速缓冲存储器Cache层</a:t>
            </a:r>
            <a:r>
              <a:rPr lang="zh-CN" altLang="en-US" sz="2400"/>
              <a:t>：</a:t>
            </a:r>
          </a:p>
          <a:p>
            <a:r>
              <a:rPr lang="zh-CN" altLang="en-US" sz="2400"/>
              <a:t>多级存储器体系结构的第二层，设置在CPU和主存之间。</a:t>
            </a:r>
          </a:p>
          <a:p>
            <a:r>
              <a:rPr lang="zh-CN" altLang="en-US" sz="2400"/>
              <a:t>Cache集成在CPU内部，高速，小容量</a:t>
            </a:r>
          </a:p>
          <a:p>
            <a:r>
              <a:rPr lang="zh-CN" altLang="en-US" sz="2400"/>
              <a:t>一般由SRAM</a:t>
            </a:r>
            <a:r>
              <a:rPr lang="en-US" altLang="zh-CN" sz="2400"/>
              <a:t>(</a:t>
            </a:r>
            <a:r>
              <a:rPr lang="zh-CN" altLang="en-US" sz="2400"/>
              <a:t>静态随机存储器</a:t>
            </a:r>
            <a:r>
              <a:rPr lang="en-US" altLang="zh-CN" sz="2400"/>
              <a:t>)</a:t>
            </a:r>
            <a:r>
              <a:rPr lang="zh-CN" altLang="en-US" sz="2400"/>
              <a:t>构成</a:t>
            </a:r>
          </a:p>
          <a:p>
            <a:r>
              <a:rPr lang="zh-CN" altLang="en-US" sz="2400"/>
              <a:t>CPU与Cache之间的数据交换是以字为单位的，而Cache与主存之间的数据交换是以块为单位的</a:t>
            </a:r>
          </a:p>
        </p:txBody>
      </p:sp>
      <p:pic>
        <p:nvPicPr>
          <p:cNvPr id="15" name="图片 14"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微型计算机体系结构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485265" y="1389380"/>
            <a:ext cx="9144000" cy="3415030"/>
          </a:xfrm>
          <a:prstGeom prst="rect">
            <a:avLst/>
          </a:prstGeom>
          <a:noFill/>
        </p:spPr>
        <p:txBody>
          <a:bodyPr wrap="square" rtlCol="0" anchor="t">
            <a:spAutoFit/>
          </a:bodyPr>
          <a:lstStyle/>
          <a:p>
            <a:r>
              <a:rPr lang="zh-CN" altLang="en-US" sz="2400"/>
              <a:t>硬盘：</a:t>
            </a:r>
          </a:p>
          <a:p>
            <a:r>
              <a:rPr lang="zh-CN" altLang="en-US" sz="2400"/>
              <a:t>硬盘有数个盘片，每个盘片有上下两个面，每个面一个磁头。</a:t>
            </a:r>
          </a:p>
          <a:p>
            <a:r>
              <a:rPr lang="zh-CN" altLang="en-US" sz="2400"/>
              <a:t>同一盘片不同半径的同心圆为磁道。</a:t>
            </a:r>
          </a:p>
          <a:p>
            <a:r>
              <a:rPr lang="zh-CN" altLang="en-US" sz="2400"/>
              <a:t>磁道被划分为多个扇区（硬盘的最小存储区域）。</a:t>
            </a:r>
          </a:p>
          <a:p>
            <a:r>
              <a:rPr lang="zh-CN" altLang="en-US" sz="2400"/>
              <a:t>不同盘片相同磁道构成的圆柱面即柱面 。</a:t>
            </a:r>
          </a:p>
          <a:p>
            <a:r>
              <a:rPr lang="zh-CN" altLang="en-US" sz="2400">
                <a:solidFill>
                  <a:srgbClr val="FF0000"/>
                </a:solidFill>
              </a:rPr>
              <a:t>存储容量</a:t>
            </a:r>
            <a:r>
              <a:rPr lang="zh-CN" altLang="en-US" sz="2400"/>
              <a:t>＝磁头数×磁道（柱面）数×每道扇区数×每扇区字节数。</a:t>
            </a:r>
          </a:p>
          <a:p>
            <a:r>
              <a:rPr lang="zh-CN" altLang="en-US" sz="2400"/>
              <a:t>    如，软盘容量=2*80*18*512=1.44MB</a:t>
            </a:r>
          </a:p>
          <a:p>
            <a:r>
              <a:rPr lang="zh-CN" altLang="en-US" sz="2400"/>
              <a:t>信息记录的位置可表示为：</a:t>
            </a:r>
          </a:p>
          <a:p>
            <a:r>
              <a:rPr lang="zh-CN" altLang="en-US" sz="2400"/>
              <a:t>几号磁道（柱面），几号磁头，几号扇区（如0-1-1）</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rgbClr val="000048"/>
                </a:solidFill>
                <a:latin typeface="微软雅黑" panose="020B0503020204020204" pitchFamily="34" charset="-122"/>
                <a:ea typeface="微软雅黑" panose="020B0503020204020204" pitchFamily="34" charset="-122"/>
                <a:sym typeface="+mn-ea"/>
              </a:rPr>
              <a:t>微机性能指标</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229360"/>
            <a:ext cx="9027795" cy="4349115"/>
          </a:xfrm>
          <a:prstGeom prst="rect">
            <a:avLst/>
          </a:prstGeom>
          <a:noFill/>
        </p:spPr>
        <p:txBody>
          <a:bodyPr wrap="square" rtlCol="0" anchor="t">
            <a:noAutofit/>
          </a:bodyPr>
          <a:lstStyle/>
          <a:p>
            <a:r>
              <a:rPr lang="zh-CN" altLang="en-US" sz="2400">
                <a:solidFill>
                  <a:srgbClr val="FF0000"/>
                </a:solidFill>
              </a:rPr>
              <a:t>字长</a:t>
            </a:r>
            <a:r>
              <a:rPr lang="zh-CN" altLang="en-US" sz="2400"/>
              <a:t>：处理机运算器中一次能够完成二进制数运算的位数，如32位、64位；</a:t>
            </a:r>
          </a:p>
          <a:p>
            <a:r>
              <a:rPr lang="zh-CN" altLang="en-US" sz="2400"/>
              <a:t>主频：微型计算机中CPU的时钟频率（CPU Clock Speed），也就是CPU运算时的工作频率。主频越高，一个时钟周期里完成的指令数也越多，CPU的速度就越快。</a:t>
            </a:r>
          </a:p>
          <a:p>
            <a:r>
              <a:rPr lang="zh-CN" altLang="en-US" sz="2400"/>
              <a:t>内存储器容量：内存中所有存储单元的总数目，其大小反映了计算机即时存储信息的能力。内存最大容量由CPU的地址总线的位数决定，目前是GB级；</a:t>
            </a:r>
          </a:p>
          <a:p>
            <a:r>
              <a:rPr lang="zh-CN" altLang="en-US" sz="2400"/>
              <a:t>外存储器的容量：硬盘容量（内置硬盘）。</a:t>
            </a:r>
          </a:p>
          <a:p>
            <a:r>
              <a:rPr lang="zh-CN" altLang="en-US" sz="2400"/>
              <a:t>外设扩展能力：指一台微型计算机可配置外部设备的数量以及配置外部设备的类型，对整个系统的性能有重大影响。</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609600" indent="-609600" eaLnBrk="1" hangingPunct="1">
              <a:buFontTx/>
              <a:buNone/>
            </a:pPr>
            <a:r>
              <a:rPr lang="zh-CN" altLang="en-US" sz="3600" dirty="0">
                <a:solidFill>
                  <a:srgbClr val="000048"/>
                </a:solidFill>
                <a:latin typeface="微软雅黑" panose="020B0503020204020204" pitchFamily="34" charset="-122"/>
                <a:ea typeface="微软雅黑" panose="020B0503020204020204" pitchFamily="34" charset="-122"/>
                <a:sym typeface="+mn-ea"/>
              </a:rPr>
              <a:t>并行计算机体系结构</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275080" y="1176020"/>
            <a:ext cx="9294495" cy="4799965"/>
          </a:xfrm>
          <a:prstGeom prst="rect">
            <a:avLst/>
          </a:prstGeom>
          <a:noFill/>
        </p:spPr>
        <p:txBody>
          <a:bodyPr wrap="square" rtlCol="0" anchor="t">
            <a:spAutoFit/>
          </a:bodyPr>
          <a:lstStyle/>
          <a:p>
            <a:endParaRPr lang="zh-CN" altLang="en-US"/>
          </a:p>
          <a:p>
            <a:r>
              <a:rPr lang="zh-CN" altLang="en-US" sz="2400"/>
              <a:t>单纯地通过芯片的集成度来提高计算机的速度是有限的，并行处理才是提高计算速度的关键。并行计算机强调任务并行分配、协作完成、资源共享的理念，所以并行计算机需要多个处理单元组成的计算机系统支持。</a:t>
            </a:r>
          </a:p>
          <a:p>
            <a:r>
              <a:rPr lang="zh-CN" altLang="en-US" sz="2400"/>
              <a:t>为了实施并行计算必须满足三个基本条件：</a:t>
            </a:r>
          </a:p>
          <a:p>
            <a:r>
              <a:rPr lang="zh-CN" altLang="en-US" sz="2400"/>
              <a:t>1.</a:t>
            </a:r>
            <a:r>
              <a:rPr lang="zh-CN" altLang="en-US" sz="2400">
                <a:solidFill>
                  <a:srgbClr val="FF0000"/>
                </a:solidFill>
              </a:rPr>
              <a:t>并行机</a:t>
            </a:r>
            <a:r>
              <a:rPr lang="zh-CN" altLang="en-US" sz="2400"/>
              <a:t>。至少包含两台或两台以上处理机，这些处理机通过互连网络相互连接通信</a:t>
            </a:r>
          </a:p>
          <a:p>
            <a:r>
              <a:rPr lang="zh-CN" altLang="en-US" sz="2400"/>
              <a:t>2.</a:t>
            </a:r>
            <a:r>
              <a:rPr lang="zh-CN" altLang="en-US" sz="2400">
                <a:solidFill>
                  <a:srgbClr val="FF0000"/>
                </a:solidFill>
              </a:rPr>
              <a:t>应用问题必须具有并行度</a:t>
            </a:r>
            <a:r>
              <a:rPr lang="zh-CN" altLang="en-US" sz="2400"/>
              <a:t>。将一个应用分解为多个子任务的过程，称为并行算法设计</a:t>
            </a:r>
          </a:p>
          <a:p>
            <a:r>
              <a:rPr lang="zh-CN" altLang="en-US" sz="2400"/>
              <a:t>3.</a:t>
            </a:r>
            <a:r>
              <a:rPr lang="zh-CN" altLang="en-US" sz="2400">
                <a:solidFill>
                  <a:srgbClr val="FF0000"/>
                </a:solidFill>
              </a:rPr>
              <a:t>并行编程</a:t>
            </a:r>
            <a:r>
              <a:rPr lang="zh-CN" altLang="en-US" sz="2400"/>
              <a:t>。</a:t>
            </a:r>
          </a:p>
          <a:p>
            <a:r>
              <a:rPr lang="zh-CN" altLang="en-US" sz="2400"/>
              <a:t>集群（Cluster）技术是指一组相互独立的计算机，利用高速通信网络组成一个计算机系统。</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文本框 3"/>
          <p:cNvSpPr txBox="1"/>
          <p:nvPr/>
        </p:nvSpPr>
        <p:spPr>
          <a:xfrm>
            <a:off x="1649730" y="1167130"/>
            <a:ext cx="9117330" cy="4092575"/>
          </a:xfrm>
          <a:prstGeom prst="rect">
            <a:avLst/>
          </a:prstGeom>
          <a:noFill/>
        </p:spPr>
        <p:txBody>
          <a:bodyPr wrap="square" rtlCol="0" anchor="t">
            <a:spAutoFit/>
          </a:bodyPr>
          <a:lstStyle/>
          <a:p>
            <a:r>
              <a:rPr lang="zh-CN" altLang="en-US" sz="2000"/>
              <a:t>·计算机硬件的五大基本构件包括运算器、存储器、输入设备、输出设备和（B ）。</a:t>
            </a:r>
          </a:p>
          <a:p>
            <a:r>
              <a:rPr lang="zh-CN" altLang="en-US" sz="2000"/>
              <a:t>A 显示器、B 控制器、C 硬盘存储器、D 鼠标器</a:t>
            </a:r>
          </a:p>
          <a:p>
            <a:r>
              <a:rPr lang="zh-CN" altLang="en-US" sz="2000"/>
              <a:t>·计算机主机的组成是（B ）。</a:t>
            </a:r>
          </a:p>
          <a:p>
            <a:r>
              <a:rPr lang="zh-CN" altLang="en-US" sz="2000"/>
              <a:t>A 运算器和控制器、B中央处理器和主存储器、C 运算器和外设、D 运算器和存储器</a:t>
            </a:r>
          </a:p>
          <a:p>
            <a:r>
              <a:rPr lang="zh-CN" altLang="en-US" sz="2000"/>
              <a:t>·光盘是一种已广泛使用的外存储器，英文缩写CD-ROM指的是（A ）。</a:t>
            </a:r>
          </a:p>
          <a:p>
            <a:r>
              <a:rPr lang="zh-CN" altLang="en-US" sz="2000"/>
              <a:t>A 只读型光盘、B 一次写入光盘、C 追记型读写光盘、D 可抹型光盘</a:t>
            </a:r>
          </a:p>
          <a:p>
            <a:r>
              <a:rPr lang="zh-CN" altLang="en-US" sz="2000"/>
              <a:t>·计算机系统由两大部分组成，它们是（C ）。</a:t>
            </a:r>
          </a:p>
          <a:p>
            <a:r>
              <a:rPr lang="zh-CN" altLang="en-US" sz="2000"/>
              <a:t>A 系统软件和应用软件、B 主机和外部设备、C 硬件系统和软件系统、D 输入设备和输出设备</a:t>
            </a:r>
          </a:p>
          <a:p>
            <a:r>
              <a:rPr lang="zh-CN" altLang="en-US" sz="2000"/>
              <a:t>·在计算机中表示存储容量时，下列描述中正确的是（C ）。</a:t>
            </a:r>
          </a:p>
          <a:p>
            <a:r>
              <a:rPr lang="zh-CN" altLang="en-US" sz="2000"/>
              <a:t>A 1KB=1024MB、B 1KB=1000B、C 1MB=1024KB、D 1MB=1024GB</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158875" y="1028700"/>
            <a:ext cx="9652000" cy="4399915"/>
          </a:xfrm>
          <a:prstGeom prst="rect">
            <a:avLst/>
          </a:prstGeom>
          <a:noFill/>
        </p:spPr>
        <p:txBody>
          <a:bodyPr wrap="square" rtlCol="0" anchor="t">
            <a:spAutoFit/>
          </a:bodyPr>
          <a:lstStyle/>
          <a:p>
            <a:r>
              <a:rPr lang="zh-CN" altLang="en-US" sz="2000"/>
              <a:t>·一个完整的微型计算机系统应包括__C___。 </a:t>
            </a:r>
          </a:p>
          <a:p>
            <a:r>
              <a:rPr lang="zh-CN" altLang="en-US" sz="2000"/>
              <a:t>A 计算机及外部设备、B 主机箱、键盘、显示器和打印机、C 硬件系统和软件系统、D 系统软件和系统硬件 </a:t>
            </a:r>
          </a:p>
          <a:p>
            <a:r>
              <a:rPr lang="zh-CN" altLang="en-US" sz="2000"/>
              <a:t>·人们把以_A____为硬件基本部件的计算机称为第四代计算机。 </a:t>
            </a:r>
          </a:p>
          <a:p>
            <a:r>
              <a:rPr lang="zh-CN" altLang="en-US" sz="2000"/>
              <a:t>A 大规模和超大规模集成电路、B ROM和RAM、C 小规模集成电路、D 磁带与磁盘 </a:t>
            </a:r>
          </a:p>
          <a:p>
            <a:r>
              <a:rPr lang="zh-CN" altLang="en-US" sz="2000"/>
              <a:t>·在下面关于计算机系统硬件的说法中，不正确的是_C____。 </a:t>
            </a:r>
          </a:p>
          <a:p>
            <a:r>
              <a:rPr lang="zh-CN" altLang="en-US" sz="2000"/>
              <a:t>A CPU主要由运算器、控制器和寄存器组成、B 当关闭计算机电源后，RAM中的程序和数据就消失了、C 软盘和硬盘上的数据均可由CPU直接存取 、D     ·软盘和硬盘驱动器既属于输入设备，又属于输出设备 </a:t>
            </a:r>
          </a:p>
          <a:p>
            <a:r>
              <a:rPr lang="zh-CN" altLang="en-US" sz="2000"/>
              <a:t>1、第一台通用电子数字计算机（   B ）年公诸于世。</a:t>
            </a:r>
          </a:p>
          <a:p>
            <a:r>
              <a:rPr lang="zh-CN" altLang="en-US" sz="2000"/>
              <a:t>A 1949、B 1946、C 1942、D 1947</a:t>
            </a:r>
          </a:p>
          <a:p>
            <a:r>
              <a:rPr lang="zh-CN" altLang="en-US" sz="2000"/>
              <a:t>·计算机的内存储器比外存储器__A__。</a:t>
            </a:r>
          </a:p>
          <a:p>
            <a:r>
              <a:rPr lang="zh-CN" altLang="en-US" sz="2000"/>
              <a:t>A 速度快、B 存储量大、C 便宜、D 以上说法都不对</a:t>
            </a:r>
          </a:p>
          <a:p>
            <a:endParaRPr lang="zh-CN" altLang="en-US" sz="2000"/>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lang="zh-CN" altLang="en-US" sz="3600" b="1" dirty="0">
                <a:latin typeface="华文楷体" panose="02010600040101010101" pitchFamily="2" charset="-122"/>
                <a:ea typeface="华文楷体" panose="02010600040101010101" pitchFamily="2" charset="-122"/>
              </a:rPr>
              <a:t>计算复杂性</a:t>
            </a:r>
            <a:endParaRPr kumimoji="0" lang="en-US" altLang="zh-CN" sz="3600" b="0" i="0" u="none" strike="noStrike" kern="1200" cap="none" spc="0" normalizeH="0" baseline="0" noProof="0" dirty="0">
              <a:ln>
                <a:noFill/>
              </a:ln>
              <a:effectLst/>
              <a:uLnTx/>
              <a:uFillTx/>
              <a:latin typeface="方正公文黑体" panose="02000500000000000000" pitchFamily="2" charset="-122"/>
              <a:ea typeface="方正公文黑体" panose="02000500000000000000"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25" name="图片 24"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
        <p:nvSpPr>
          <p:cNvPr id="12" name="矩形 6"/>
          <p:cNvSpPr>
            <a:spLocks noChangeArrowheads="1"/>
          </p:cNvSpPr>
          <p:nvPr/>
        </p:nvSpPr>
        <p:spPr bwMode="auto">
          <a:xfrm>
            <a:off x="1473867" y="1032843"/>
            <a:ext cx="924426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9875">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lvl="0" fontAlgn="base">
              <a:spcBef>
                <a:spcPct val="0"/>
              </a:spcBef>
              <a:spcAft>
                <a:spcPct val="0"/>
              </a:spcAft>
              <a:defRPr/>
            </a:pPr>
            <a:r>
              <a:rPr lang="zh-CN" altLang="en-US" sz="2400" b="1" dirty="0">
                <a:latin typeface="华文楷体" panose="02010600040101010101" pitchFamily="2" charset="-122"/>
                <a:ea typeface="华文楷体" panose="02010600040101010101" pitchFamily="2" charset="-122"/>
              </a:rPr>
              <a:t>库克论题</a:t>
            </a:r>
            <a:endParaRPr kumimoji="1" lang="en-US" altLang="zh-CN"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0" marR="0" lvl="0" indent="269875"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一个问题是实际可计算的，当且仅当它能够在图灵机上经过多项式步骤得到正确结果（易解性等同于多项式时间可计算性）。它界定了计算机的实际计算能力限度</a:t>
            </a:r>
            <a:r>
              <a:rPr kumimoji="1"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。超过这个限度的问题一般被认为是难解问题。 </a:t>
            </a:r>
            <a:endParaRPr kumimoji="1"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269875"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chemeClr val="accent1">
                    <a:lumMod val="50000"/>
                  </a:schemeClr>
                </a:solidFill>
                <a:effectLst/>
                <a:uLnTx/>
                <a:uFillTx/>
                <a:latin typeface="华文楷体" panose="02010600040101010101" pitchFamily="2" charset="-122"/>
                <a:ea typeface="华文楷体" panose="02010600040101010101" pitchFamily="2" charset="-122"/>
                <a:cs typeface="+mn-cs"/>
              </a:rPr>
              <a:t>多项式时间</a:t>
            </a:r>
            <a:r>
              <a:rPr kumimoji="1"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在计算复杂度理论中指的是一个问题的计算时间 </a:t>
            </a:r>
            <a:r>
              <a:rPr kumimoji="1"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m</a:t>
            </a:r>
            <a:r>
              <a:rPr kumimoji="1"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1"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n</a:t>
            </a:r>
            <a:r>
              <a:rPr kumimoji="1"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）不大于问题（算法）大小 </a:t>
            </a:r>
            <a:r>
              <a:rPr kumimoji="1"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n </a:t>
            </a:r>
            <a:r>
              <a:rPr kumimoji="1" lang="zh-CN" altLang="en-US"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的多项式倍数。</a:t>
            </a:r>
            <a:endParaRPr kumimoji="1" lang="en-US" altLang="zh-CN" sz="24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269875"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a:t>
            </a:r>
            <a:r>
              <a:rPr kumimoji="1"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例如</a:t>
            </a:r>
            <a:r>
              <a:rPr kumimoji="1"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】n</a:t>
            </a:r>
            <a:r>
              <a:rPr kumimoji="1" lang="en-US" altLang="zh-CN" sz="2400" b="1" i="0" u="none" strike="noStrike" kern="1200" cap="none" spc="0" normalizeH="0" baseline="30000" noProof="0" dirty="0">
                <a:ln>
                  <a:noFill/>
                </a:ln>
                <a:effectLst/>
                <a:uLnTx/>
                <a:uFillTx/>
                <a:latin typeface="华文楷体" panose="02010600040101010101" pitchFamily="2" charset="-122"/>
                <a:ea typeface="华文楷体" panose="02010600040101010101" pitchFamily="2" charset="-122"/>
                <a:cs typeface="+mn-cs"/>
              </a:rPr>
              <a:t>2 </a:t>
            </a:r>
            <a:r>
              <a:rPr kumimoji="1"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是 </a:t>
            </a:r>
            <a:r>
              <a:rPr kumimoji="1"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n </a:t>
            </a:r>
            <a:r>
              <a:rPr kumimoji="1"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的多项式，</a:t>
            </a:r>
            <a:r>
              <a:rPr kumimoji="1"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2</a:t>
            </a:r>
            <a:r>
              <a:rPr kumimoji="1" lang="en-US" altLang="zh-CN" sz="2400" b="1" i="0" u="none" strike="noStrike" kern="1200" cap="none" spc="0" normalizeH="0" baseline="30000" noProof="0" dirty="0">
                <a:ln>
                  <a:noFill/>
                </a:ln>
                <a:effectLst/>
                <a:uLnTx/>
                <a:uFillTx/>
                <a:latin typeface="华文楷体" panose="02010600040101010101" pitchFamily="2" charset="-122"/>
                <a:ea typeface="华文楷体" panose="02010600040101010101" pitchFamily="2" charset="-122"/>
                <a:cs typeface="+mn-cs"/>
              </a:rPr>
              <a:t>n </a:t>
            </a:r>
            <a:r>
              <a:rPr kumimoji="1"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不是 </a:t>
            </a:r>
            <a:r>
              <a:rPr kumimoji="1" lang="en-US" altLang="zh-CN"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n </a:t>
            </a:r>
            <a:r>
              <a:rPr kumimoji="1" lang="zh-CN" altLang="en-US" sz="2400" b="1" i="0" u="none" strike="noStrike" kern="1200" cap="none" spc="0" normalizeH="0" baseline="0" noProof="0" dirty="0">
                <a:ln>
                  <a:noFill/>
                </a:ln>
                <a:effectLst/>
                <a:uLnTx/>
                <a:uFillTx/>
                <a:latin typeface="华文楷体" panose="02010600040101010101" pitchFamily="2" charset="-122"/>
                <a:ea typeface="华文楷体" panose="02010600040101010101" pitchFamily="2" charset="-122"/>
                <a:cs typeface="+mn-cs"/>
              </a:rPr>
              <a:t>的多项式</a:t>
            </a:r>
          </a:p>
        </p:txBody>
      </p:sp>
      <p:sp>
        <p:nvSpPr>
          <p:cNvPr id="9" name="矩形 8"/>
          <p:cNvSpPr/>
          <p:nvPr/>
        </p:nvSpPr>
        <p:spPr>
          <a:xfrm>
            <a:off x="1649154" y="4545916"/>
            <a:ext cx="8615980" cy="461665"/>
          </a:xfrm>
          <a:prstGeom prst="rect">
            <a:avLst/>
          </a:prstGeom>
        </p:spPr>
        <p:txBody>
          <a:bodyPr wrap="square">
            <a:spAutoFit/>
          </a:bodyPr>
          <a:lstStyle/>
          <a:p>
            <a:r>
              <a:rPr kumimoji="1" lang="zh-CN" altLang="en-US" sz="2400" b="1" dirty="0">
                <a:latin typeface="华文楷体" panose="02010600040101010101" pitchFamily="2" charset="-122"/>
                <a:ea typeface="华文楷体" panose="02010600040101010101" pitchFamily="2" charset="-122"/>
              </a:rPr>
              <a:t>问题（算法）大小 </a:t>
            </a:r>
            <a:r>
              <a:rPr kumimoji="1" lang="en-US" altLang="zh-CN" sz="2400" b="1" dirty="0">
                <a:latin typeface="华文楷体" panose="02010600040101010101" pitchFamily="2" charset="-122"/>
                <a:ea typeface="华文楷体" panose="02010600040101010101" pitchFamily="2" charset="-122"/>
              </a:rPr>
              <a:t>n </a:t>
            </a:r>
            <a:r>
              <a:rPr kumimoji="1" lang="zh-CN" altLang="en-US" sz="2400" b="1" dirty="0">
                <a:latin typeface="华文楷体" panose="02010600040101010101" pitchFamily="2" charset="-122"/>
                <a:ea typeface="华文楷体" panose="02010600040101010101" pitchFamily="2" charset="-122"/>
              </a:rPr>
              <a:t>可以理解为问题的数据规模。</a:t>
            </a:r>
            <a:r>
              <a:rPr kumimoji="1" lang="en-US" altLang="zh-CN" sz="2400" b="1" dirty="0">
                <a:latin typeface="华文楷体" panose="02010600040101010101" pitchFamily="2" charset="-122"/>
                <a:ea typeface="华文楷体" panose="02010600040101010101" pitchFamily="2" charset="-122"/>
              </a:rPr>
              <a:t> </a:t>
            </a:r>
            <a:endParaRPr lang="zh-CN" altLang="en-US" sz="2400" dirty="0"/>
          </a:p>
        </p:txBody>
      </p:sp>
      <p:sp>
        <p:nvSpPr>
          <p:cNvPr id="11" name="矩形 10"/>
          <p:cNvSpPr/>
          <p:nvPr/>
        </p:nvSpPr>
        <p:spPr>
          <a:xfrm>
            <a:off x="1649154" y="5192250"/>
            <a:ext cx="8615980" cy="461665"/>
          </a:xfrm>
          <a:prstGeom prst="rect">
            <a:avLst/>
          </a:prstGeom>
        </p:spPr>
        <p:txBody>
          <a:bodyPr wrap="square">
            <a:spAutoFit/>
          </a:bodyPr>
          <a:lstStyle/>
          <a:p>
            <a:r>
              <a:rPr lang="zh-CN" altLang="en-US" sz="2400" b="1" dirty="0">
                <a:latin typeface="华文楷体" panose="02010600040101010101" pitchFamily="2" charset="-122"/>
                <a:ea typeface="华文楷体" panose="02010600040101010101" pitchFamily="2" charset="-122"/>
              </a:rPr>
              <a:t>计算复杂性可以分为：</a:t>
            </a:r>
            <a:r>
              <a:rPr lang="zh-CN" altLang="en-US" sz="2400" b="1" dirty="0">
                <a:solidFill>
                  <a:srgbClr val="FF0000"/>
                </a:solidFill>
                <a:latin typeface="华文楷体" panose="02010600040101010101" pitchFamily="2" charset="-122"/>
                <a:ea typeface="华文楷体" panose="02010600040101010101" pitchFamily="2" charset="-122"/>
              </a:rPr>
              <a:t>时间复杂性</a:t>
            </a:r>
            <a:r>
              <a:rPr lang="zh-CN" altLang="en-US" sz="2400" b="1" dirty="0">
                <a:latin typeface="华文楷体" panose="02010600040101010101" pitchFamily="2" charset="-122"/>
                <a:ea typeface="华文楷体" panose="02010600040101010101" pitchFamily="2" charset="-122"/>
              </a:rPr>
              <a:t>和</a:t>
            </a:r>
            <a:r>
              <a:rPr lang="zh-CN" altLang="en-US" sz="2400" b="1" dirty="0">
                <a:solidFill>
                  <a:srgbClr val="FF0000"/>
                </a:solidFill>
                <a:latin typeface="华文楷体" panose="02010600040101010101" pitchFamily="2" charset="-122"/>
                <a:ea typeface="华文楷体" panose="02010600040101010101" pitchFamily="2" charset="-122"/>
              </a:rPr>
              <a:t>空间复杂性</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矩形 2" descr="7b0a2020202022776f7264617274223a2022220a7d0a"/>
          <p:cNvSpPr/>
          <p:nvPr/>
        </p:nvSpPr>
        <p:spPr>
          <a:xfrm>
            <a:off x="2047875" y="1551305"/>
            <a:ext cx="7646035" cy="4225925"/>
          </a:xfrm>
          <a:prstGeom prst="rect">
            <a:avLst/>
          </a:prstGeom>
          <a:noFill/>
          <a:ln>
            <a:noFill/>
          </a:ln>
        </p:spPr>
        <p:txBody>
          <a:bodyPr wrap="none" rtlCol="0" anchor="t">
            <a:noAutofit/>
          </a:bodyPr>
          <a:lstStyle/>
          <a:p>
            <a:pPr algn="ctr"/>
            <a:r>
              <a:rPr lang="zh-CN" altLang="en-US" sz="7200" b="1">
                <a:ln w="25400">
                  <a:solidFill>
                    <a:srgbClr val="FFD267"/>
                  </a:solidFill>
                </a:ln>
                <a:solidFill>
                  <a:srgbClr val="295280"/>
                </a:solidFill>
                <a:effectLst>
                  <a:outerShdw dist="50800" dir="2700000" algn="tl" rotWithShape="0">
                    <a:srgbClr val="FF896E">
                      <a:alpha val="100000"/>
                    </a:srgbClr>
                  </a:outerShdw>
                </a:effectLst>
                <a:latin typeface="汉仪力量黑简" charset="0"/>
                <a:ea typeface="汉仪力量黑简" charset="0"/>
              </a:rPr>
              <a:t>四、计算机软件平台</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目录</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131570"/>
            <a:ext cx="6961505" cy="4266565"/>
          </a:xfrm>
          <a:prstGeom prst="rect">
            <a:avLst/>
          </a:prstGeom>
          <a:noFill/>
        </p:spPr>
        <p:txBody>
          <a:bodyPr wrap="square" rtlCol="0" anchor="t">
            <a:noAutofit/>
          </a:bodyPr>
          <a:lstStyle/>
          <a:p>
            <a:r>
              <a:rPr lang="zh-CN" altLang="en-US" sz="2400"/>
              <a:t>1．计算机软件平台概述</a:t>
            </a:r>
          </a:p>
          <a:p>
            <a:r>
              <a:rPr lang="en-US" altLang="zh-CN" sz="2400"/>
              <a:t>  </a:t>
            </a:r>
            <a:r>
              <a:rPr lang="zh-CN" altLang="en-US" sz="2400"/>
              <a:t>操作系统的功能和特征</a:t>
            </a:r>
          </a:p>
          <a:p>
            <a:r>
              <a:rPr lang="zh-CN" altLang="en-US" sz="2400"/>
              <a:t>2．数据存储与文件管理</a:t>
            </a:r>
          </a:p>
          <a:p>
            <a:r>
              <a:rPr lang="en-US" altLang="zh-CN" sz="2400"/>
              <a:t>  </a:t>
            </a:r>
            <a:r>
              <a:rPr lang="zh-CN" altLang="en-US" sz="2400"/>
              <a:t>磁盘数据存储与管理</a:t>
            </a:r>
          </a:p>
          <a:p>
            <a:r>
              <a:rPr lang="en-US" altLang="zh-CN" sz="2400"/>
              <a:t>  </a:t>
            </a:r>
            <a:r>
              <a:rPr lang="zh-CN" altLang="en-US" sz="2400"/>
              <a:t>完整的文件描述（盘符、路径、文件名表示）</a:t>
            </a:r>
          </a:p>
          <a:p>
            <a:r>
              <a:rPr lang="en-US" altLang="zh-CN" sz="2400"/>
              <a:t>   </a:t>
            </a:r>
            <a:r>
              <a:rPr lang="zh-CN" altLang="en-US" sz="2400"/>
              <a:t>内存管理</a:t>
            </a:r>
          </a:p>
          <a:p>
            <a:r>
              <a:rPr lang="zh-CN" altLang="en-US" sz="2400"/>
              <a:t>3．程序运行管理</a:t>
            </a:r>
          </a:p>
          <a:p>
            <a:r>
              <a:rPr lang="en-US" altLang="zh-CN" sz="2400"/>
              <a:t>  </a:t>
            </a:r>
            <a:r>
              <a:rPr lang="zh-CN" altLang="en-US" sz="2400"/>
              <a:t>作业管理</a:t>
            </a:r>
          </a:p>
          <a:p>
            <a:r>
              <a:rPr lang="en-US" altLang="zh-CN" sz="2400"/>
              <a:t>  </a:t>
            </a:r>
            <a:r>
              <a:rPr lang="zh-CN" altLang="en-US" sz="2400"/>
              <a:t>处理机管理</a:t>
            </a:r>
          </a:p>
          <a:p>
            <a:r>
              <a:rPr lang="en-US" altLang="zh-CN" sz="2400"/>
              <a:t>  </a:t>
            </a:r>
            <a:r>
              <a:rPr lang="zh-CN" altLang="en-US" sz="2400"/>
              <a:t>设备管理</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a:sym typeface="+mn-ea"/>
              </a:rPr>
              <a:t>计算机软件平台概述</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文本框 5"/>
          <p:cNvSpPr txBox="1"/>
          <p:nvPr/>
        </p:nvSpPr>
        <p:spPr>
          <a:xfrm>
            <a:off x="1777365" y="1717040"/>
            <a:ext cx="7070725" cy="2667000"/>
          </a:xfrm>
          <a:prstGeom prst="rect">
            <a:avLst/>
          </a:prstGeom>
          <a:noFill/>
        </p:spPr>
        <p:txBody>
          <a:bodyPr wrap="square" rtlCol="0" anchor="t">
            <a:noAutofit/>
          </a:bodyPr>
          <a:lstStyle/>
          <a:p>
            <a:r>
              <a:rPr lang="zh-CN" altLang="en-US" sz="2400"/>
              <a:t>在计算机软件系统中，能够直接与硬件平台交流的就是</a:t>
            </a:r>
            <a:r>
              <a:rPr lang="zh-CN" altLang="en-US" sz="2400">
                <a:solidFill>
                  <a:srgbClr val="FF0000"/>
                </a:solidFill>
              </a:rPr>
              <a:t>操作系统（OS）</a:t>
            </a:r>
            <a:r>
              <a:rPr lang="zh-CN" altLang="en-US" sz="2400"/>
              <a:t>。OS是最底层的软件，它控制所有计算机运行的程序并管理整个计算机的资源，是计算机裸机与应用程序及用户之间的桥梁。</a:t>
            </a:r>
          </a:p>
        </p:txBody>
      </p:sp>
      <p:sp>
        <p:nvSpPr>
          <p:cNvPr id="9" name="文本框 8"/>
          <p:cNvSpPr txBox="1"/>
          <p:nvPr/>
        </p:nvSpPr>
        <p:spPr>
          <a:xfrm>
            <a:off x="1777365" y="3705225"/>
            <a:ext cx="7829550" cy="460375"/>
          </a:xfrm>
          <a:prstGeom prst="rect">
            <a:avLst/>
          </a:prstGeom>
          <a:noFill/>
        </p:spPr>
        <p:txBody>
          <a:bodyPr wrap="square" rtlCol="0" anchor="t">
            <a:spAutoFit/>
          </a:bodyPr>
          <a:lstStyle/>
          <a:p>
            <a:r>
              <a:rPr lang="zh-CN" altLang="en-US" sz="2400"/>
              <a:t>操作系统特征：</a:t>
            </a:r>
            <a:r>
              <a:rPr lang="zh-CN" altLang="en-US" sz="2400">
                <a:solidFill>
                  <a:srgbClr val="FF0000"/>
                </a:solidFill>
              </a:rPr>
              <a:t>并发性、共享性、异步性、虚拟性</a:t>
            </a:r>
          </a:p>
        </p:txBody>
      </p:sp>
      <p:pic>
        <p:nvPicPr>
          <p:cNvPr id="3" name="图片 2"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a:sym typeface="+mn-ea"/>
              </a:rPr>
              <a:t>计算机软件平台概述</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文本框 3"/>
          <p:cNvSpPr txBox="1"/>
          <p:nvPr>
            <p:custDataLst>
              <p:tags r:id="rId1"/>
            </p:custDataLst>
          </p:nvPr>
        </p:nvSpPr>
        <p:spPr>
          <a:xfrm>
            <a:off x="1287145" y="965200"/>
            <a:ext cx="9618345" cy="4892675"/>
          </a:xfrm>
          <a:prstGeom prst="rect">
            <a:avLst/>
          </a:prstGeom>
          <a:noFill/>
        </p:spPr>
        <p:txBody>
          <a:bodyPr wrap="square" rtlCol="0" anchor="t">
            <a:spAutoFit/>
          </a:bodyPr>
          <a:lstStyle/>
          <a:p>
            <a:r>
              <a:rPr lang="zh-CN" altLang="en-US" sz="2400"/>
              <a:t>操作系统功能：</a:t>
            </a:r>
          </a:p>
          <a:p>
            <a:r>
              <a:rPr lang="zh-CN" altLang="en-US" sz="2400"/>
              <a:t>文件系统（File system）：用于保存和管理文件，包括程序和文档等数据。</a:t>
            </a:r>
          </a:p>
          <a:p>
            <a:r>
              <a:rPr lang="zh-CN" altLang="en-US" sz="2400"/>
              <a:t>用户界面（User interface）：提供人机交互接口，便于操控计算机并提交计算任务。</a:t>
            </a:r>
          </a:p>
          <a:p>
            <a:r>
              <a:rPr lang="zh-CN" altLang="en-US" sz="2400"/>
              <a:t>内存管理（Memory management）：将不同用户、不同程序的数据资源从文件中动态加载到内存中并进行有效的管理，以备CPU访问。</a:t>
            </a:r>
          </a:p>
          <a:p>
            <a:r>
              <a:rPr lang="zh-CN" altLang="en-US" sz="2400"/>
              <a:t>进程管理（Processing management）：管理大量程序的运行和调度，确保CPU计算资源的高效利用。</a:t>
            </a:r>
          </a:p>
          <a:p>
            <a:r>
              <a:rPr lang="zh-CN" altLang="en-US" sz="2400"/>
              <a:t>设备管理（Device management）：提供外界设备与计算机之间的数据交互管理，包括键盘输入以及显示器输出等输入输出功能。</a:t>
            </a:r>
          </a:p>
          <a:p>
            <a:r>
              <a:rPr lang="zh-CN" altLang="en-US" sz="2400"/>
              <a:t>网络通讯（Networking）：提供计算机之间的数据交互和服务访问。</a:t>
            </a:r>
          </a:p>
          <a:p>
            <a:r>
              <a:rPr lang="zh-CN" altLang="en-US" sz="2400"/>
              <a:t>安全机制（Security）：保证计算机的运行安全和信息安全</a:t>
            </a:r>
          </a:p>
        </p:txBody>
      </p:sp>
      <p:pic>
        <p:nvPicPr>
          <p:cNvPr id="6" name="图片 5" descr="联想截图_20231214002915"/>
          <p:cNvPicPr>
            <a:picLocks noChangeAspect="1"/>
          </p:cNvPicPr>
          <p:nvPr>
            <p:custDataLst>
              <p:tags r:id="rId2"/>
            </p:custDataLst>
          </p:nvPr>
        </p:nvPicPr>
        <p:blipFill>
          <a:blip r:embed="rId5"/>
          <a:stretch>
            <a:fillRect/>
          </a:stretch>
        </p:blipFill>
        <p:spPr>
          <a:xfrm>
            <a:off x="4435475" y="6219825"/>
            <a:ext cx="545465" cy="54673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数据存储与文件管理</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3" name="图片 2"/>
          <p:cNvPicPr>
            <a:picLocks noChangeAspect="1"/>
          </p:cNvPicPr>
          <p:nvPr>
            <p:custDataLst>
              <p:tags r:id="rId1"/>
            </p:custDataLst>
          </p:nvPr>
        </p:nvPicPr>
        <p:blipFill>
          <a:blip r:embed="rId5"/>
          <a:stretch>
            <a:fillRect/>
          </a:stretch>
        </p:blipFill>
        <p:spPr>
          <a:xfrm>
            <a:off x="661035" y="1644650"/>
            <a:ext cx="4694555" cy="3552825"/>
          </a:xfrm>
          <a:prstGeom prst="rect">
            <a:avLst/>
          </a:prstGeom>
        </p:spPr>
      </p:pic>
      <p:sp>
        <p:nvSpPr>
          <p:cNvPr id="4" name="文本框 3"/>
          <p:cNvSpPr txBox="1"/>
          <p:nvPr/>
        </p:nvSpPr>
        <p:spPr>
          <a:xfrm>
            <a:off x="5765165" y="1931670"/>
            <a:ext cx="4185920" cy="2487295"/>
          </a:xfrm>
          <a:prstGeom prst="rect">
            <a:avLst/>
          </a:prstGeom>
          <a:noFill/>
        </p:spPr>
        <p:txBody>
          <a:bodyPr wrap="square" rtlCol="0" anchor="t">
            <a:noAutofit/>
          </a:bodyPr>
          <a:lstStyle/>
          <a:p>
            <a:r>
              <a:rPr lang="zh-CN" altLang="en-US" sz="2400"/>
              <a:t>“</a:t>
            </a:r>
            <a:r>
              <a:rPr lang="zh-CN" altLang="en-US" sz="2400">
                <a:solidFill>
                  <a:srgbClr val="FF0000"/>
                </a:solidFill>
              </a:rPr>
              <a:t>簇</a:t>
            </a:r>
            <a:r>
              <a:rPr lang="zh-CN" altLang="en-US" sz="2400"/>
              <a:t>”是硬盘上存储数据进行分配的最小单位，一个簇中只能存储一个文件的内容。扇区是磁盘读写数据的基本单位，通常为512字节。</a:t>
            </a:r>
          </a:p>
        </p:txBody>
      </p:sp>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数据存储与文件管理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3365" y="1144270"/>
            <a:ext cx="8989060" cy="2306955"/>
          </a:xfrm>
          <a:prstGeom prst="rect">
            <a:avLst/>
          </a:prstGeom>
          <a:noFill/>
        </p:spPr>
        <p:txBody>
          <a:bodyPr wrap="square" rtlCol="0" anchor="t">
            <a:spAutoFit/>
          </a:bodyPr>
          <a:lstStyle/>
          <a:p>
            <a:r>
              <a:rPr lang="zh-CN" altLang="en-US" sz="2400"/>
              <a:t>计算机启动引导的实现：</a:t>
            </a:r>
          </a:p>
          <a:p>
            <a:r>
              <a:rPr lang="zh-CN" altLang="en-US" sz="2400"/>
              <a:t>1.文件分配表。任一簇的使用情况，每一簇对应表中的一行。</a:t>
            </a:r>
          </a:p>
          <a:p>
            <a:r>
              <a:rPr lang="zh-CN" altLang="en-US" sz="2400"/>
              <a:t>2.根目录。为每个文件建立一个目录项，包括文件名、文件属性、文件在磁盘上的物理位置（开始簇号）等。</a:t>
            </a:r>
          </a:p>
          <a:p>
            <a:r>
              <a:rPr lang="zh-CN" altLang="en-US" sz="2400"/>
              <a:t>3.数据区</a:t>
            </a:r>
          </a:p>
          <a:p>
            <a:r>
              <a:rPr lang="zh-CN" altLang="en-US" sz="2400"/>
              <a:t>4.目录结构</a:t>
            </a:r>
          </a:p>
        </p:txBody>
      </p:sp>
      <p:pic>
        <p:nvPicPr>
          <p:cNvPr id="6" name="图片 5"/>
          <p:cNvPicPr>
            <a:picLocks noChangeAspect="1"/>
          </p:cNvPicPr>
          <p:nvPr>
            <p:custDataLst>
              <p:tags r:id="rId1"/>
            </p:custDataLst>
          </p:nvPr>
        </p:nvPicPr>
        <p:blipFill>
          <a:blip r:embed="rId5"/>
          <a:stretch>
            <a:fillRect/>
          </a:stretch>
        </p:blipFill>
        <p:spPr>
          <a:xfrm>
            <a:off x="3355340" y="3112770"/>
            <a:ext cx="5189855" cy="2463800"/>
          </a:xfrm>
          <a:prstGeom prst="rect">
            <a:avLst/>
          </a:prstGeom>
        </p:spPr>
      </p:pic>
      <p:pic>
        <p:nvPicPr>
          <p:cNvPr id="4" name="图片 3"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数据存储与文件管理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3365" y="1486535"/>
            <a:ext cx="9144635" cy="2997835"/>
          </a:xfrm>
          <a:prstGeom prst="rect">
            <a:avLst/>
          </a:prstGeom>
          <a:noFill/>
        </p:spPr>
        <p:txBody>
          <a:bodyPr wrap="square" rtlCol="0" anchor="t">
            <a:noAutofit/>
          </a:bodyPr>
          <a:lstStyle/>
          <a:p>
            <a:r>
              <a:rPr lang="zh-CN" altLang="en-US" sz="2400"/>
              <a:t>5.路径名。在树形目录结构中，从根目录到任何数据文件，都只有一条惟一的通路。在该路径上从树的根(即主目录)开始，把全部目录文件名与数据文件名依次地用“\”连接起来，即构成该数据文件的路径名。系统中的每一个文件都有惟一的路径名。</a:t>
            </a:r>
          </a:p>
          <a:p>
            <a:r>
              <a:rPr lang="zh-CN" altLang="en-US" sz="2400"/>
              <a:t>例如：D:\多媒体\音乐\命运交响曲.mp3</a:t>
            </a:r>
          </a:p>
          <a:p>
            <a:r>
              <a:rPr lang="zh-CN" altLang="en-US" sz="2400"/>
              <a:t>6.当前目录。每个进程设置一个“当前目录”。把从当前目录开始直到数据文件为止所构成的路径名，称为相对路径名；而把从树根开始的路径名称为绝对路径名。</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数据存储与文件管理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308735"/>
            <a:ext cx="8910320" cy="3415030"/>
          </a:xfrm>
          <a:prstGeom prst="rect">
            <a:avLst/>
          </a:prstGeom>
          <a:noFill/>
        </p:spPr>
        <p:txBody>
          <a:bodyPr wrap="square" rtlCol="0" anchor="t">
            <a:spAutoFit/>
          </a:bodyPr>
          <a:lstStyle/>
          <a:p>
            <a:r>
              <a:rPr lang="zh-CN" altLang="en-US" sz="2400"/>
              <a:t>数据存储原理：</a:t>
            </a:r>
            <a:r>
              <a:rPr lang="zh-CN" altLang="en-US" sz="2400">
                <a:solidFill>
                  <a:srgbClr val="FF0000"/>
                </a:solidFill>
              </a:rPr>
              <a:t>文件的读取、文件的写入、文件的删除</a:t>
            </a:r>
          </a:p>
          <a:p>
            <a:r>
              <a:rPr lang="zh-CN" altLang="en-US" sz="2400"/>
              <a:t>内存是现代计算机系统操作的中心，是可以被CPU 和I/O 设备所共同快速访问的数据仓库。</a:t>
            </a:r>
          </a:p>
          <a:p>
            <a:r>
              <a:rPr lang="zh-CN" altLang="en-US" sz="2400">
                <a:solidFill>
                  <a:srgbClr val="FF0000"/>
                </a:solidFill>
              </a:rPr>
              <a:t>内存是易失性存储设备，掉电时会失去所有内容</a:t>
            </a:r>
            <a:r>
              <a:rPr lang="zh-CN" altLang="en-US" sz="2400"/>
              <a:t>。</a:t>
            </a:r>
          </a:p>
          <a:p>
            <a:r>
              <a:rPr lang="zh-CN" altLang="en-US" sz="2400"/>
              <a:t>存储管理的主要功能包括：</a:t>
            </a:r>
          </a:p>
          <a:p>
            <a:r>
              <a:rPr lang="zh-CN" altLang="en-US" sz="2400"/>
              <a:t>（1）</a:t>
            </a:r>
            <a:r>
              <a:rPr lang="zh-CN" altLang="en-US" sz="2400">
                <a:solidFill>
                  <a:schemeClr val="tx1"/>
                </a:solidFill>
              </a:rPr>
              <a:t>存储分配</a:t>
            </a:r>
            <a:endParaRPr lang="zh-CN" altLang="en-US" sz="2400"/>
          </a:p>
          <a:p>
            <a:r>
              <a:rPr lang="zh-CN" altLang="en-US" sz="2400"/>
              <a:t>（2）存储共享</a:t>
            </a:r>
          </a:p>
          <a:p>
            <a:r>
              <a:rPr lang="zh-CN" altLang="en-US" sz="2400"/>
              <a:t>（3）地址转换与存储保护</a:t>
            </a:r>
          </a:p>
          <a:p>
            <a:r>
              <a:rPr lang="zh-CN" altLang="en-US" sz="2400"/>
              <a:t>（4）存储扩充</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程序运行管理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061720" y="944880"/>
            <a:ext cx="10123805" cy="5262245"/>
          </a:xfrm>
          <a:prstGeom prst="rect">
            <a:avLst/>
          </a:prstGeom>
          <a:noFill/>
        </p:spPr>
        <p:txBody>
          <a:bodyPr wrap="square" rtlCol="0" anchor="t">
            <a:spAutoFit/>
          </a:bodyPr>
          <a:lstStyle/>
          <a:p>
            <a:r>
              <a:rPr lang="zh-CN" altLang="en-US" sz="2400"/>
              <a:t>程序运行管理机制具体包括以下几个方面的功能：</a:t>
            </a:r>
          </a:p>
          <a:p>
            <a:r>
              <a:rPr lang="zh-CN" altLang="en-US" sz="2400"/>
              <a:t>1.设备管理：计算机与外部设备之间的交互</a:t>
            </a:r>
          </a:p>
          <a:p>
            <a:r>
              <a:rPr lang="zh-CN" altLang="en-US" sz="2400"/>
              <a:t>2.作业管理：人与计算机的交互</a:t>
            </a:r>
          </a:p>
          <a:p>
            <a:r>
              <a:rPr lang="zh-CN" altLang="en-US" sz="2400"/>
              <a:t>3.处理机管理：作业之间在运行过程中如何合理分配计算资源</a:t>
            </a:r>
          </a:p>
          <a:p>
            <a:r>
              <a:rPr lang="zh-CN" altLang="en-US" sz="2400"/>
              <a:t>用户可通过以下三种方式使用计算机：</a:t>
            </a:r>
          </a:p>
          <a:p>
            <a:r>
              <a:rPr lang="zh-CN" altLang="en-US" sz="2400"/>
              <a:t>1.</a:t>
            </a:r>
            <a:r>
              <a:rPr lang="zh-CN" altLang="en-US" sz="2400">
                <a:solidFill>
                  <a:srgbClr val="FF0000"/>
                </a:solidFill>
              </a:rPr>
              <a:t>命令行方式</a:t>
            </a:r>
          </a:p>
          <a:p>
            <a:r>
              <a:rPr lang="zh-CN" altLang="en-US" sz="2400"/>
              <a:t>2.</a:t>
            </a:r>
            <a:r>
              <a:rPr lang="zh-CN" altLang="en-US" sz="2400">
                <a:solidFill>
                  <a:srgbClr val="FF0000"/>
                </a:solidFill>
              </a:rPr>
              <a:t>图形化用户界面</a:t>
            </a:r>
            <a:endParaRPr lang="zh-CN" altLang="en-US" sz="2400"/>
          </a:p>
          <a:p>
            <a:r>
              <a:rPr lang="zh-CN" altLang="en-US" sz="2400"/>
              <a:t>3.</a:t>
            </a:r>
            <a:r>
              <a:rPr lang="zh-CN" altLang="en-US" sz="2400">
                <a:solidFill>
                  <a:srgbClr val="FF0000"/>
                </a:solidFill>
              </a:rPr>
              <a:t>系统调用</a:t>
            </a:r>
            <a:r>
              <a:rPr lang="zh-CN" altLang="en-US" sz="2400"/>
              <a:t>：应用编程接口API</a:t>
            </a:r>
          </a:p>
          <a:p>
            <a:r>
              <a:rPr lang="zh-CN" altLang="en-US" sz="2400"/>
              <a:t>任务与处理机管理：</a:t>
            </a:r>
          </a:p>
          <a:p>
            <a:r>
              <a:rPr lang="zh-CN" altLang="en-US" sz="2400"/>
              <a:t>进程，正在执行的程序，程序被执行调入内存以后称为进程。</a:t>
            </a:r>
          </a:p>
          <a:p>
            <a:r>
              <a:rPr lang="zh-CN" altLang="en-US" sz="2400">
                <a:solidFill>
                  <a:srgbClr val="FF0000"/>
                </a:solidFill>
              </a:rPr>
              <a:t>进程</a:t>
            </a:r>
            <a:r>
              <a:rPr lang="zh-CN" altLang="en-US" sz="2400"/>
              <a:t>不会一直独占CPU长期处于执行状态，其</a:t>
            </a:r>
            <a:r>
              <a:rPr lang="zh-CN" altLang="en-US" sz="2400">
                <a:solidFill>
                  <a:srgbClr val="FF0000"/>
                </a:solidFill>
              </a:rPr>
              <a:t>必然存在多种运行状态和动态调度过程。</a:t>
            </a:r>
          </a:p>
          <a:p>
            <a:r>
              <a:rPr lang="zh-CN" altLang="en-US" sz="2400">
                <a:solidFill>
                  <a:srgbClr val="FF0000"/>
                </a:solidFill>
              </a:rPr>
              <a:t>运行中的进程</a:t>
            </a:r>
            <a:r>
              <a:rPr lang="zh-CN" altLang="en-US" sz="2400"/>
              <a:t>可能具有以下三种基本状态：</a:t>
            </a:r>
            <a:r>
              <a:rPr lang="zh-CN" altLang="en-US" sz="2400">
                <a:solidFill>
                  <a:srgbClr val="FF0000"/>
                </a:solidFill>
              </a:rPr>
              <a:t>就绪(Ready)状态、执行状态、阻塞状态（也称为等待状态或封锁状态）</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程序运行管理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4" name="图片 3"/>
          <p:cNvPicPr>
            <a:picLocks noChangeAspect="1"/>
          </p:cNvPicPr>
          <p:nvPr>
            <p:custDataLst>
              <p:tags r:id="rId1"/>
            </p:custDataLst>
          </p:nvPr>
        </p:nvPicPr>
        <p:blipFill>
          <a:blip r:embed="rId5"/>
          <a:stretch>
            <a:fillRect/>
          </a:stretch>
        </p:blipFill>
        <p:spPr>
          <a:xfrm>
            <a:off x="2452370" y="1461770"/>
            <a:ext cx="7286625" cy="3933825"/>
          </a:xfrm>
          <a:prstGeom prst="rect">
            <a:avLst/>
          </a:prstGeom>
        </p:spPr>
      </p:pic>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6331"/>
          </a:xfrm>
          <a:prstGeom prst="rect">
            <a:avLst/>
          </a:prstGeom>
          <a:noFill/>
        </p:spPr>
        <p:txBody>
          <a:bodyPr wrap="square" rtlCol="0">
            <a:spAutoFit/>
          </a:bodyPr>
          <a:lstStyle/>
          <a:p>
            <a:pPr lvl="0">
              <a:defRPr/>
            </a:pPr>
            <a:r>
              <a:rPr lang="zh-CN" altLang="en-US" sz="3600" dirty="0">
                <a:solidFill>
                  <a:srgbClr val="000066"/>
                </a:solidFill>
                <a:latin typeface="华文楷体" panose="02010600040101010101" pitchFamily="2" charset="-122"/>
                <a:ea typeface="华文楷体" panose="02010600040101010101" pitchFamily="2" charset="-122"/>
              </a:rPr>
              <a:t>计算机的分代</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11" name="灯片编号占位符 5"/>
          <p:cNvSpPr txBox="1"/>
          <p:nvPr/>
        </p:nvSpPr>
        <p:spPr>
          <a:xfrm>
            <a:off x="7699153" y="5662502"/>
            <a:ext cx="1905000" cy="4349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zh-CN"/>
            </a:defPPr>
            <a:lvl1pPr marL="0" algn="l" defTabSz="895985" rtl="0" eaLnBrk="1" latinLnBrk="0" hangingPunct="1">
              <a:spcBef>
                <a:spcPct val="20000"/>
              </a:spcBef>
              <a:buChar char="•"/>
              <a:defRPr kumimoji="1" sz="2470" b="1" kern="1200" baseline="0">
                <a:solidFill>
                  <a:schemeClr val="bg1"/>
                </a:solidFill>
                <a:latin typeface="Times New Roman" panose="02020603050405020304" pitchFamily="18" charset="0"/>
                <a:ea typeface="宋体" panose="02010600030101010101" pitchFamily="2" charset="-122"/>
                <a:cs typeface="+mn-cs"/>
              </a:defRPr>
            </a:lvl1pPr>
            <a:lvl2pPr marL="509270" indent="-196215" algn="l" defTabSz="895985" rtl="0" eaLnBrk="1" latinLnBrk="0" hangingPunct="1">
              <a:spcBef>
                <a:spcPct val="20000"/>
              </a:spcBef>
              <a:defRPr kumimoji="1" sz="2055" kern="1200">
                <a:solidFill>
                  <a:schemeClr val="bg1"/>
                </a:solidFill>
                <a:latin typeface="Times New Roman" panose="02020603050405020304" pitchFamily="18" charset="0"/>
                <a:ea typeface="宋体" panose="02010600030101010101" pitchFamily="2" charset="-122"/>
                <a:cs typeface="+mn-cs"/>
              </a:defRPr>
            </a:lvl2pPr>
            <a:lvl3pPr marL="783590" indent="-156845" algn="l" defTabSz="895985" rtl="0" eaLnBrk="1" latinLnBrk="0" hangingPunct="1">
              <a:spcBef>
                <a:spcPct val="20000"/>
              </a:spcBef>
              <a:buChar char="•"/>
              <a:defRPr kumimoji="1" sz="2400" kern="1200">
                <a:solidFill>
                  <a:schemeClr val="bg1"/>
                </a:solidFill>
                <a:latin typeface="Times New Roman" panose="02020603050405020304" pitchFamily="18" charset="0"/>
                <a:ea typeface="宋体" panose="02010600030101010101" pitchFamily="2" charset="-122"/>
                <a:cs typeface="+mn-cs"/>
              </a:defRPr>
            </a:lvl3pPr>
            <a:lvl4pPr marL="1097280" indent="-156845" algn="l" defTabSz="895985" rtl="0" eaLnBrk="1" latinLnBrk="0" hangingPunct="1">
              <a:spcBef>
                <a:spcPct val="20000"/>
              </a:spcBef>
              <a:buChar char="–"/>
              <a:defRPr kumimoji="1" sz="1990" kern="1200">
                <a:solidFill>
                  <a:schemeClr val="bg1"/>
                </a:solidFill>
                <a:latin typeface="Times New Roman" panose="02020603050405020304" pitchFamily="18" charset="0"/>
                <a:ea typeface="宋体" panose="02010600030101010101" pitchFamily="2" charset="-122"/>
                <a:cs typeface="+mn-cs"/>
              </a:defRPr>
            </a:lvl4pPr>
            <a:lvl5pPr marL="1410970" indent="-156845" algn="l" defTabSz="895985" rtl="0" eaLnBrk="1" latinLnBrk="0" hangingPunct="1">
              <a:spcBef>
                <a:spcPct val="20000"/>
              </a:spcBef>
              <a:buChar char="»"/>
              <a:defRPr kumimoji="1" sz="1990" kern="1200">
                <a:solidFill>
                  <a:schemeClr val="bg1"/>
                </a:solidFill>
                <a:latin typeface="Times New Roman" panose="02020603050405020304" pitchFamily="18" charset="0"/>
                <a:ea typeface="宋体" panose="02010600030101010101" pitchFamily="2" charset="-122"/>
                <a:cs typeface="+mn-cs"/>
              </a:defRPr>
            </a:lvl5pPr>
            <a:lvl6pPr marL="1724025" indent="-156845" algn="l" defTabSz="895985" rtl="0" eaLnBrk="0" fontAlgn="base" latinLnBrk="0" hangingPunct="0">
              <a:spcBef>
                <a:spcPct val="20000"/>
              </a:spcBef>
              <a:spcAft>
                <a:spcPct val="0"/>
              </a:spcAft>
              <a:buChar char="»"/>
              <a:defRPr kumimoji="1" sz="1990" kern="1200">
                <a:solidFill>
                  <a:schemeClr val="bg1"/>
                </a:solidFill>
                <a:latin typeface="Times New Roman" panose="02020603050405020304" pitchFamily="18" charset="0"/>
                <a:ea typeface="宋体" panose="02010600030101010101" pitchFamily="2" charset="-122"/>
                <a:cs typeface="+mn-cs"/>
              </a:defRPr>
            </a:lvl6pPr>
            <a:lvl7pPr marL="2037715" indent="-156845" algn="l" defTabSz="895985" rtl="0" eaLnBrk="0" fontAlgn="base" latinLnBrk="0" hangingPunct="0">
              <a:spcBef>
                <a:spcPct val="20000"/>
              </a:spcBef>
              <a:spcAft>
                <a:spcPct val="0"/>
              </a:spcAft>
              <a:buChar char="»"/>
              <a:defRPr kumimoji="1" sz="1990" kern="1200">
                <a:solidFill>
                  <a:schemeClr val="bg1"/>
                </a:solidFill>
                <a:latin typeface="Times New Roman" panose="02020603050405020304" pitchFamily="18" charset="0"/>
                <a:ea typeface="宋体" panose="02010600030101010101" pitchFamily="2" charset="-122"/>
                <a:cs typeface="+mn-cs"/>
              </a:defRPr>
            </a:lvl7pPr>
            <a:lvl8pPr marL="2351405" indent="-156845" algn="l" defTabSz="895985" rtl="0" eaLnBrk="0" fontAlgn="base" latinLnBrk="0" hangingPunct="0">
              <a:spcBef>
                <a:spcPct val="20000"/>
              </a:spcBef>
              <a:spcAft>
                <a:spcPct val="0"/>
              </a:spcAft>
              <a:buChar char="»"/>
              <a:defRPr kumimoji="1" sz="1990" kern="1200">
                <a:solidFill>
                  <a:schemeClr val="bg1"/>
                </a:solidFill>
                <a:latin typeface="Times New Roman" panose="02020603050405020304" pitchFamily="18" charset="0"/>
                <a:ea typeface="宋体" panose="02010600030101010101" pitchFamily="2" charset="-122"/>
                <a:cs typeface="+mn-cs"/>
              </a:defRPr>
            </a:lvl8pPr>
            <a:lvl9pPr marL="2664460" indent="-156845" algn="l" defTabSz="895985" rtl="0" eaLnBrk="0" fontAlgn="base" latinLnBrk="0" hangingPunct="0">
              <a:spcBef>
                <a:spcPct val="20000"/>
              </a:spcBef>
              <a:spcAft>
                <a:spcPct val="0"/>
              </a:spcAft>
              <a:buChar char="»"/>
              <a:defRPr kumimoji="1" sz="1990" kern="1200">
                <a:solidFill>
                  <a:schemeClr val="bg1"/>
                </a:solidFill>
                <a:latin typeface="Times New Roman" panose="02020603050405020304" pitchFamily="18" charset="0"/>
                <a:ea typeface="宋体" panose="02010600030101010101" pitchFamily="2" charset="-122"/>
                <a:cs typeface="+mn-cs"/>
              </a:defRPr>
            </a:lvl9pPr>
          </a:lstStyle>
          <a:p>
            <a:pPr>
              <a:spcBef>
                <a:spcPct val="50000"/>
              </a:spcBef>
              <a:buFontTx/>
              <a:buNone/>
              <a:defRPr/>
            </a:pPr>
            <a:fld id="{F0A49BC3-0D2B-4C06-97A0-FC9A7BBB7C51}" type="slidenum">
              <a:rPr lang="en-US" altLang="zh-CN" sz="1645" b="0" smtClean="0"/>
              <a:t>7</a:t>
            </a:fld>
            <a:endParaRPr lang="en-US" altLang="zh-CN" sz="1645" b="0"/>
          </a:p>
        </p:txBody>
      </p:sp>
      <p:graphicFrame>
        <p:nvGraphicFramePr>
          <p:cNvPr id="12" name="Group 1066"/>
          <p:cNvGraphicFramePr>
            <a:graphicFrameLocks noGrp="1"/>
          </p:cNvGraphicFramePr>
          <p:nvPr/>
        </p:nvGraphicFramePr>
        <p:xfrm>
          <a:off x="1857153" y="1233377"/>
          <a:ext cx="8158162" cy="2787651"/>
        </p:xfrm>
        <a:graphic>
          <a:graphicData uri="http://schemas.openxmlformats.org/drawingml/2006/table">
            <a:tbl>
              <a:tblPr/>
              <a:tblGrid>
                <a:gridCol w="652088">
                  <a:extLst>
                    <a:ext uri="{9D8B030D-6E8A-4147-A177-3AD203B41FA5}">
                      <a16:colId xmlns:a16="http://schemas.microsoft.com/office/drawing/2014/main" val="20000"/>
                    </a:ext>
                  </a:extLst>
                </a:gridCol>
                <a:gridCol w="1036372">
                  <a:extLst>
                    <a:ext uri="{9D8B030D-6E8A-4147-A177-3AD203B41FA5}">
                      <a16:colId xmlns:a16="http://schemas.microsoft.com/office/drawing/2014/main" val="20001"/>
                    </a:ext>
                  </a:extLst>
                </a:gridCol>
                <a:gridCol w="1728737">
                  <a:extLst>
                    <a:ext uri="{9D8B030D-6E8A-4147-A177-3AD203B41FA5}">
                      <a16:colId xmlns:a16="http://schemas.microsoft.com/office/drawing/2014/main" val="20002"/>
                    </a:ext>
                  </a:extLst>
                </a:gridCol>
                <a:gridCol w="1728737">
                  <a:extLst>
                    <a:ext uri="{9D8B030D-6E8A-4147-A177-3AD203B41FA5}">
                      <a16:colId xmlns:a16="http://schemas.microsoft.com/office/drawing/2014/main" val="20003"/>
                    </a:ext>
                  </a:extLst>
                </a:gridCol>
                <a:gridCol w="1777726">
                  <a:extLst>
                    <a:ext uri="{9D8B030D-6E8A-4147-A177-3AD203B41FA5}">
                      <a16:colId xmlns:a16="http://schemas.microsoft.com/office/drawing/2014/main" val="20004"/>
                    </a:ext>
                  </a:extLst>
                </a:gridCol>
                <a:gridCol w="1234502">
                  <a:extLst>
                    <a:ext uri="{9D8B030D-6E8A-4147-A177-3AD203B41FA5}">
                      <a16:colId xmlns:a16="http://schemas.microsoft.com/office/drawing/2014/main" val="20005"/>
                    </a:ext>
                  </a:extLst>
                </a:gridCol>
              </a:tblGrid>
              <a:tr h="417132">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时代</a:t>
                      </a:r>
                    </a:p>
                  </a:txBody>
                  <a:tcPr marL="91342" marR="91342" marT="44456" marB="4445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年份</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器件</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运算速度</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软件</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应用</a:t>
                      </a:r>
                    </a:p>
                  </a:txBody>
                  <a:tcPr marL="91342" marR="91342" marT="44456" marB="4445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4096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一 </a:t>
                      </a:r>
                    </a:p>
                  </a:txBody>
                  <a:tcPr marL="91342" marR="91342" marT="44456" marB="4445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46-58</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电子管</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每秒几千次 </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机器语言</a:t>
                      </a: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汇编语言 </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科学计算</a:t>
                      </a: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军事领域</a:t>
                      </a:r>
                    </a:p>
                  </a:txBody>
                  <a:tcPr marL="91342" marR="91342" marT="44456" marB="4445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64096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二</a:t>
                      </a:r>
                    </a:p>
                  </a:txBody>
                  <a:tcPr marL="91342" marR="91342" marT="44456" marB="4445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a:ln>
                            <a:noFill/>
                          </a:ln>
                          <a:solidFill>
                            <a:srgbClr val="5850C2"/>
                          </a:solidFill>
                          <a:effectLst/>
                          <a:latin typeface="Times New Roman" panose="02020603050405020304" pitchFamily="18" charset="0"/>
                          <a:ea typeface="黑体" panose="02010609060101010101" charset="-122"/>
                        </a:rPr>
                        <a:t>58-64</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晶体管</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每秒几十万次 </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高级语言</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数据处理</a:t>
                      </a: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工业控制 </a:t>
                      </a:r>
                    </a:p>
                  </a:txBody>
                  <a:tcPr marL="91342" marR="91342" marT="44456" marB="4445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640964">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三</a:t>
                      </a:r>
                    </a:p>
                  </a:txBody>
                  <a:tcPr marL="91342" marR="91342" marT="44456" marB="4445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64-70</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集成电路</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每秒几百万次 </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操作系统</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文字处理</a:t>
                      </a:r>
                    </a:p>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图形处理</a:t>
                      </a:r>
                    </a:p>
                  </a:txBody>
                  <a:tcPr marL="91342" marR="91342" marT="44456" marB="4445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47627">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a:ln>
                            <a:noFill/>
                          </a:ln>
                          <a:solidFill>
                            <a:srgbClr val="5850C2"/>
                          </a:solidFill>
                          <a:effectLst/>
                          <a:latin typeface="Times New Roman" panose="02020603050405020304" pitchFamily="18" charset="0"/>
                          <a:ea typeface="黑体" panose="02010609060101010101" charset="-122"/>
                        </a:rPr>
                        <a:t>四</a:t>
                      </a:r>
                    </a:p>
                  </a:txBody>
                  <a:tcPr marL="91342" marR="91342" marT="44456" marB="4445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en-US" altLang="zh-CN"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71</a:t>
                      </a: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年迄今</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ctr"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大规模集成电路</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达到每秒亿亿次 </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数据库、网络等</a:t>
                      </a:r>
                    </a:p>
                  </a:txBody>
                  <a:tcPr marL="91342" marR="91342" marT="44456" marB="4445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306830" rtl="0" eaLnBrk="1" fontAlgn="base" latinLnBrk="0" hangingPunct="1">
                        <a:lnSpc>
                          <a:spcPct val="100000"/>
                        </a:lnSpc>
                        <a:spcBef>
                          <a:spcPct val="20000"/>
                        </a:spcBef>
                        <a:spcAft>
                          <a:spcPct val="0"/>
                        </a:spcAft>
                        <a:buClrTx/>
                        <a:buSzTx/>
                        <a:buFontTx/>
                        <a:buNone/>
                      </a:pPr>
                      <a:r>
                        <a:rPr kumimoji="1" lang="zh-CN" altLang="en-US" sz="1600" b="0" i="0" u="none" strike="noStrike" cap="none" normalizeH="0" baseline="0" dirty="0">
                          <a:ln>
                            <a:noFill/>
                          </a:ln>
                          <a:solidFill>
                            <a:srgbClr val="5850C2"/>
                          </a:solidFill>
                          <a:effectLst/>
                          <a:latin typeface="Times New Roman" panose="02020603050405020304" pitchFamily="18" charset="0"/>
                          <a:ea typeface="黑体" panose="02010609060101010101" charset="-122"/>
                        </a:rPr>
                        <a:t>各个领域</a:t>
                      </a:r>
                    </a:p>
                  </a:txBody>
                  <a:tcPr marL="91342" marR="91342" marT="44456" marB="4445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graphicFrame>
        <p:nvGraphicFramePr>
          <p:cNvPr id="13" name="Object 346"/>
          <p:cNvGraphicFramePr/>
          <p:nvPr/>
        </p:nvGraphicFramePr>
        <p:xfrm>
          <a:off x="1819053" y="4298839"/>
          <a:ext cx="1358900" cy="1462088"/>
        </p:xfrm>
        <a:graphic>
          <a:graphicData uri="http://schemas.openxmlformats.org/presentationml/2006/ole">
            <mc:AlternateContent xmlns:mc="http://schemas.openxmlformats.org/markup-compatibility/2006">
              <mc:Choice xmlns:v="urn:schemas-microsoft-com:vml" Requires="v">
                <p:oleObj spid="_x0000_s1029" name="Image" r:id="rId6" imgW="1244600" imgH="1803400" progId="">
                  <p:embed/>
                </p:oleObj>
              </mc:Choice>
              <mc:Fallback>
                <p:oleObj name="Image" r:id="rId6" imgW="1244600" imgH="1803400" progId="">
                  <p:embed/>
                  <p:pic>
                    <p:nvPicPr>
                      <p:cNvPr id="0" name="Object 34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9053" y="4298839"/>
                        <a:ext cx="1358900" cy="1462088"/>
                      </a:xfrm>
                      <a:prstGeom prst="rect">
                        <a:avLst/>
                      </a:prstGeom>
                      <a:noFill/>
                      <a:ln>
                        <a:noFill/>
                      </a:ln>
                      <a:effectLst/>
                    </p:spPr>
                  </p:pic>
                </p:oleObj>
              </mc:Fallback>
            </mc:AlternateContent>
          </a:graphicData>
        </a:graphic>
      </p:graphicFrame>
      <p:pic>
        <p:nvPicPr>
          <p:cNvPr id="15" name="Picture 349" descr="图2-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365" y="4113102"/>
            <a:ext cx="28733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50" descr="图2-1-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7028" y="4476639"/>
            <a:ext cx="18288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352"/>
          <p:cNvGraphicFramePr/>
          <p:nvPr/>
        </p:nvGraphicFramePr>
        <p:xfrm>
          <a:off x="5487765" y="4529027"/>
          <a:ext cx="1514475" cy="1201737"/>
        </p:xfrm>
        <a:graphic>
          <a:graphicData uri="http://schemas.openxmlformats.org/presentationml/2006/ole">
            <mc:AlternateContent xmlns:mc="http://schemas.openxmlformats.org/markup-compatibility/2006">
              <mc:Choice xmlns:v="urn:schemas-microsoft-com:vml" Requires="v">
                <p:oleObj spid="_x0000_s1030" name="Image" r:id="rId10" imgW="1384300" imgH="1155700" progId="">
                  <p:embed/>
                </p:oleObj>
              </mc:Choice>
              <mc:Fallback>
                <p:oleObj name="Image" r:id="rId10" imgW="1384300" imgH="1155700" progId="">
                  <p:embed/>
                  <p:pic>
                    <p:nvPicPr>
                      <p:cNvPr id="0" name="Object 35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7765" y="4529027"/>
                        <a:ext cx="1514475" cy="1201737"/>
                      </a:xfrm>
                      <a:prstGeom prst="rect">
                        <a:avLst/>
                      </a:prstGeom>
                      <a:noFill/>
                      <a:ln>
                        <a:noFill/>
                      </a:ln>
                      <a:effectLst/>
                    </p:spPr>
                  </p:pic>
                </p:oleObj>
              </mc:Fallback>
            </mc:AlternateContent>
          </a:graphicData>
        </a:graphic>
      </p:graphicFrame>
      <p:sp>
        <p:nvSpPr>
          <p:cNvPr id="18" name="Rectangle 354"/>
          <p:cNvSpPr>
            <a:spLocks noChangeArrowheads="1"/>
          </p:cNvSpPr>
          <p:nvPr/>
        </p:nvSpPr>
        <p:spPr bwMode="auto">
          <a:xfrm>
            <a:off x="2015903" y="5789502"/>
            <a:ext cx="11858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06830">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defTabSz="130683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defTabSz="130683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sz="2195">
                <a:solidFill>
                  <a:srgbClr val="000066"/>
                </a:solidFill>
              </a:rPr>
              <a:t>电子管</a:t>
            </a:r>
          </a:p>
        </p:txBody>
      </p:sp>
      <p:sp>
        <p:nvSpPr>
          <p:cNvPr id="19" name="Rectangle 355"/>
          <p:cNvSpPr>
            <a:spLocks noChangeArrowheads="1"/>
          </p:cNvSpPr>
          <p:nvPr/>
        </p:nvSpPr>
        <p:spPr bwMode="auto">
          <a:xfrm>
            <a:off x="3744690" y="5743464"/>
            <a:ext cx="12350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06830">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defTabSz="130683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defTabSz="130683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sz="2195">
                <a:solidFill>
                  <a:srgbClr val="000066"/>
                </a:solidFill>
              </a:rPr>
              <a:t>晶体管</a:t>
            </a:r>
          </a:p>
        </p:txBody>
      </p:sp>
      <p:sp>
        <p:nvSpPr>
          <p:cNvPr id="20" name="Rectangle 356"/>
          <p:cNvSpPr>
            <a:spLocks noChangeArrowheads="1"/>
          </p:cNvSpPr>
          <p:nvPr/>
        </p:nvSpPr>
        <p:spPr bwMode="auto">
          <a:xfrm>
            <a:off x="5522690" y="5743464"/>
            <a:ext cx="14795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06830">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defTabSz="130683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defTabSz="130683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sz="2195">
                <a:solidFill>
                  <a:srgbClr val="000066"/>
                </a:solidFill>
              </a:rPr>
              <a:t>集成电路</a:t>
            </a:r>
          </a:p>
        </p:txBody>
      </p:sp>
      <p:sp>
        <p:nvSpPr>
          <p:cNvPr id="21" name="Rectangle 357"/>
          <p:cNvSpPr>
            <a:spLocks noChangeArrowheads="1"/>
          </p:cNvSpPr>
          <p:nvPr/>
        </p:nvSpPr>
        <p:spPr bwMode="auto">
          <a:xfrm>
            <a:off x="7595965" y="5743464"/>
            <a:ext cx="22336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06830">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defTabSz="130683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defTabSz="130683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defTabSz="130683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defTabSz="130683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lang="zh-CN" altLang="en-US" sz="2195">
                <a:solidFill>
                  <a:srgbClr val="000066"/>
                </a:solidFill>
              </a:rPr>
              <a:t>大规模集成电路</a:t>
            </a:r>
          </a:p>
        </p:txBody>
      </p:sp>
      <p:sp>
        <p:nvSpPr>
          <p:cNvPr id="22" name="Rectangle 22"/>
          <p:cNvSpPr>
            <a:spLocks noChangeArrowheads="1"/>
          </p:cNvSpPr>
          <p:nvPr/>
        </p:nvSpPr>
        <p:spPr bwMode="auto">
          <a:xfrm>
            <a:off x="7842028" y="4652852"/>
            <a:ext cx="1876425" cy="403225"/>
          </a:xfrm>
          <a:prstGeom prst="rect">
            <a:avLst/>
          </a:prstGeom>
          <a:solidFill>
            <a:srgbClr val="0000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61714" tIns="32091" rIns="61714" bIns="32091" anchor="ctr">
            <a:spAutoFit/>
          </a:bodyPr>
          <a:lstStyle>
            <a:lvl1pPr>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buFontTx/>
              <a:buNone/>
              <a:defRPr/>
            </a:pPr>
            <a:r>
              <a:rPr lang="zh-CN" altLang="zh-CN" sz="2195"/>
              <a:t>微型机诞生</a:t>
            </a:r>
            <a:endParaRPr lang="zh-CN" altLang="en-US" sz="2195"/>
          </a:p>
        </p:txBody>
      </p:sp>
      <p:sp>
        <p:nvSpPr>
          <p:cNvPr id="23" name="Rectangle 23"/>
          <p:cNvSpPr>
            <a:spLocks noChangeArrowheads="1"/>
          </p:cNvSpPr>
          <p:nvPr/>
        </p:nvSpPr>
        <p:spPr bwMode="auto">
          <a:xfrm>
            <a:off x="3546253" y="3620977"/>
            <a:ext cx="1728787" cy="365125"/>
          </a:xfrm>
          <a:prstGeom prst="rect">
            <a:avLst/>
          </a:prstGeom>
          <a:noFill/>
          <a:ln w="76200" cap="sq">
            <a:solidFill>
              <a:srgbClr val="66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600" b="1">
                <a:solidFill>
                  <a:schemeClr val="bg1"/>
                </a:solidFill>
                <a:latin typeface="Times New Roman" panose="02020603050405020304" pitchFamily="18" charset="0"/>
                <a:ea typeface="宋体" panose="02010600030101010101" pitchFamily="2" charset="-122"/>
              </a:defRPr>
            </a:lvl1pPr>
            <a:lvl2pPr marL="742950" indent="-285750">
              <a:spcBef>
                <a:spcPct val="20000"/>
              </a:spcBef>
              <a:defRPr kumimoji="1" sz="3000">
                <a:solidFill>
                  <a:schemeClr val="bg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3500">
                <a:solidFill>
                  <a:schemeClr val="bg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900">
                <a:solidFill>
                  <a:schemeClr val="bg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9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900">
                <a:solidFill>
                  <a:schemeClr val="bg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endParaRPr lang="zh-CN" altLang="en-US" sz="2195">
              <a:solidFill>
                <a:schemeClr val="tx2"/>
              </a:solidFill>
            </a:endParaRPr>
          </a:p>
        </p:txBody>
      </p:sp>
      <p:cxnSp>
        <p:nvCxnSpPr>
          <p:cNvPr id="24" name="直接箭头连接符 23"/>
          <p:cNvCxnSpPr>
            <a:cxnSpLocks noChangeShapeType="1"/>
          </p:cNvCxnSpPr>
          <p:nvPr/>
        </p:nvCxnSpPr>
        <p:spPr bwMode="auto">
          <a:xfrm>
            <a:off x="4830540" y="4063889"/>
            <a:ext cx="3011488" cy="741363"/>
          </a:xfrm>
          <a:prstGeom prst="straightConnector1">
            <a:avLst/>
          </a:prstGeom>
          <a:noFill/>
          <a:ln w="76200" algn="ctr">
            <a:solidFill>
              <a:srgbClr val="0000FF"/>
            </a:solidFill>
            <a:round/>
            <a:tailEnd type="arrow" w="med" len="med"/>
          </a:ln>
          <a:extLst>
            <a:ext uri="{909E8E84-426E-40DD-AFC4-6F175D3DCCD1}">
              <a14:hiddenFill xmlns:a14="http://schemas.microsoft.com/office/drawing/2010/main">
                <a:noFill/>
              </a14:hiddenFill>
            </a:ext>
          </a:extLst>
        </p:spPr>
      </p:cxnSp>
      <p:pic>
        <p:nvPicPr>
          <p:cNvPr id="25" name="图片 24" descr="联想截图_20231214002915"/>
          <p:cNvPicPr>
            <a:picLocks noChangeAspect="1"/>
          </p:cNvPicPr>
          <p:nvPr>
            <p:custDataLst>
              <p:tags r:id="rId2"/>
            </p:custDataLst>
          </p:nvPr>
        </p:nvPicPr>
        <p:blipFill>
          <a:blip r:embed="rId12"/>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out)">
                                      <p:cBhvr>
                                        <p:cTn id="7" dur="500"/>
                                        <p:tgtEl>
                                          <p:spTgt spid="2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noProof="0" dirty="0">
                <a:ln>
                  <a:noFill/>
                </a:ln>
                <a:solidFill>
                  <a:prstClr val="black"/>
                </a:solidFill>
                <a:effectLst/>
                <a:uLnTx/>
                <a:uFillTx/>
                <a:latin typeface="方正公文黑体" panose="02000500000000000000" pitchFamily="2" charset="-122"/>
                <a:ea typeface="方正公文黑体" panose="02000500000000000000" pitchFamily="2" charset="-122"/>
                <a:sym typeface="+mn-ea"/>
              </a:rPr>
              <a:t>程序运行管理</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625600"/>
            <a:ext cx="9018905" cy="2584450"/>
          </a:xfrm>
          <a:prstGeom prst="rect">
            <a:avLst/>
          </a:prstGeom>
          <a:noFill/>
        </p:spPr>
        <p:txBody>
          <a:bodyPr wrap="square" rtlCol="0" anchor="t">
            <a:spAutoFit/>
          </a:bodyPr>
          <a:lstStyle/>
          <a:p>
            <a:endParaRPr lang="zh-CN" altLang="en-US"/>
          </a:p>
          <a:p>
            <a:r>
              <a:rPr lang="zh-CN" altLang="en-US" sz="2400"/>
              <a:t>为了缓和CPU与I/O 设备速度不匹配的矛盾，在现代操作系统中，几乎所有的I/O 设备在与处理机交换数据时都用了缓冲区。</a:t>
            </a:r>
          </a:p>
          <a:p>
            <a:r>
              <a:rPr lang="zh-CN" altLang="en-US" sz="2400"/>
              <a:t>在设备管理中，</a:t>
            </a:r>
            <a:r>
              <a:rPr lang="zh-CN" altLang="en-US" sz="2400">
                <a:solidFill>
                  <a:srgbClr val="FF0000"/>
                </a:solidFill>
              </a:rPr>
              <a:t>引入缓冲区的主要原因</a:t>
            </a:r>
            <a:r>
              <a:rPr lang="zh-CN" altLang="en-US" sz="2400"/>
              <a:t>：</a:t>
            </a:r>
          </a:p>
          <a:p>
            <a:r>
              <a:rPr lang="zh-CN" altLang="en-US" sz="2400"/>
              <a:t>缓和CPU 与I/O 设备间速度不匹配的矛盾。</a:t>
            </a:r>
          </a:p>
          <a:p>
            <a:r>
              <a:rPr lang="zh-CN" altLang="en-US" sz="2400"/>
              <a:t>减少对CPU的中断频率，放宽对CPU中断响应时间的限制。</a:t>
            </a:r>
          </a:p>
          <a:p>
            <a:r>
              <a:rPr lang="zh-CN" altLang="en-US" sz="2400"/>
              <a:t>提高CPU 和I/O 设备之间的并行性。</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fontAlgn="auto">
              <a:spcAft>
                <a:spcPts val="0"/>
              </a:spcAft>
              <a:defRPr/>
            </a:pPr>
            <a:r>
              <a:rPr lang="zh-CN" altLang="en-US" sz="3600" dirty="0">
                <a:solidFill>
                  <a:schemeClr val="tx1"/>
                </a:solidFill>
                <a:sym typeface="+mn-ea"/>
              </a:rPr>
              <a:t>实用操作系统</a:t>
            </a:r>
            <a:endParaRPr kumimoji="0" lang="zh-CN" altLang="en-US" sz="3600" b="0" i="0" u="none" strike="noStrike" kern="1200" cap="none" spc="0" normalizeH="0" baseline="0" noProof="0" dirty="0">
              <a:ln>
                <a:noFill/>
              </a:ln>
              <a:solidFill>
                <a:schemeClr val="tx1"/>
              </a:solidFill>
              <a:effectLst/>
              <a:uLnTx/>
              <a:uFillTx/>
              <a:latin typeface="方正公文黑体" panose="02000500000000000000" pitchFamily="2" charset="-122"/>
              <a:ea typeface="方正公文黑体" panose="02000500000000000000" pitchFamily="2" charset="-122"/>
              <a:cs typeface="+mn-cs"/>
              <a:sym typeface="+mn-ea"/>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228725"/>
            <a:ext cx="9312910" cy="4154170"/>
          </a:xfrm>
          <a:prstGeom prst="rect">
            <a:avLst/>
          </a:prstGeom>
          <a:noFill/>
        </p:spPr>
        <p:txBody>
          <a:bodyPr wrap="square" rtlCol="0" anchor="t">
            <a:spAutoFit/>
          </a:bodyPr>
          <a:lstStyle/>
          <a:p>
            <a:r>
              <a:rPr lang="zh-CN" altLang="en-US" sz="2400"/>
              <a:t>手工操作（无操作系统）、批处理系统、多道程序系统</a:t>
            </a:r>
          </a:p>
          <a:p>
            <a:r>
              <a:rPr lang="zh-CN" altLang="en-US" sz="2400"/>
              <a:t>个人计算机操作系统、网络操作系统、分布式操作系统</a:t>
            </a:r>
          </a:p>
          <a:p>
            <a:r>
              <a:rPr lang="zh-CN" altLang="en-US" sz="2400"/>
              <a:t>操作系统的分类：</a:t>
            </a:r>
          </a:p>
          <a:p>
            <a:r>
              <a:rPr lang="zh-CN" altLang="en-US" sz="2400"/>
              <a:t>根据应用领域来划分，可分为桌面操作系统、服务器操作系统、嵌入式操作系统</a:t>
            </a:r>
          </a:p>
          <a:p>
            <a:r>
              <a:rPr lang="zh-CN" altLang="en-US" sz="2400"/>
              <a:t>根据操作系统的使用环境和对作业处理方式来考虑，可分为批处理操作系统、分时操作系统、实时操作系统</a:t>
            </a:r>
          </a:p>
          <a:p>
            <a:r>
              <a:rPr lang="zh-CN" altLang="en-US" sz="2400"/>
              <a:t>根据所支持的用户数目，可分为单用户操作系统、多用户操作系统</a:t>
            </a:r>
          </a:p>
          <a:p>
            <a:r>
              <a:rPr lang="zh-CN" altLang="en-US" sz="2400"/>
              <a:t>根据源码开放程度，可分为开源操作系统和闭源操作系统</a:t>
            </a:r>
          </a:p>
          <a:p>
            <a:r>
              <a:rPr lang="zh-CN" altLang="en-US" sz="2400"/>
              <a:t>根据硬件结构，可分为网络操作系统、多媒体操作系统、和分布式操作系统等</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实用操作系统</a:t>
            </a:r>
            <a:endParaRPr kumimoji="0" lang="zh-CN" altLang="en-US" sz="3600" b="0" i="0" u="none" strike="noStrike" kern="1200" cap="none" spc="0" normalizeH="0" baseline="0" noProof="0" dirty="0">
              <a:ln>
                <a:noFill/>
              </a:ln>
              <a:solidFill>
                <a:schemeClr val="tx1"/>
              </a:solidFill>
              <a:effectLst/>
              <a:uLnTx/>
              <a:uFillTx/>
              <a:latin typeface="方正公文黑体" panose="02000500000000000000" pitchFamily="2" charset="-122"/>
              <a:ea typeface="方正公文黑体" panose="02000500000000000000"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649095" y="1597025"/>
            <a:ext cx="8686165" cy="2306955"/>
          </a:xfrm>
          <a:prstGeom prst="rect">
            <a:avLst/>
          </a:prstGeom>
          <a:noFill/>
        </p:spPr>
        <p:txBody>
          <a:bodyPr wrap="square" rtlCol="0" anchor="t">
            <a:spAutoFit/>
          </a:bodyPr>
          <a:lstStyle/>
          <a:p>
            <a:r>
              <a:rPr lang="zh-CN" altLang="en-US" sz="2400"/>
              <a:t>典型的桌面操作系统Windows，是一个多任务的操作系统，他采用图形窗口界面，用户对计算机的各种复杂操作只需通过点击鼠标就可以实现。</a:t>
            </a:r>
          </a:p>
          <a:p>
            <a:r>
              <a:rPr lang="zh-CN" altLang="en-US" sz="2400"/>
              <a:t>Windows常用管理工具：资源管理器、任务管理器、设备管理器</a:t>
            </a:r>
          </a:p>
          <a:p>
            <a:r>
              <a:rPr lang="zh-CN" altLang="en-US" sz="2400"/>
              <a:t>其他常见操作系统：UNIX、Linux、IOS、Android</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443990" y="1089025"/>
            <a:ext cx="9224010" cy="4092575"/>
          </a:xfrm>
          <a:prstGeom prst="rect">
            <a:avLst/>
          </a:prstGeom>
          <a:noFill/>
        </p:spPr>
        <p:txBody>
          <a:bodyPr wrap="square" rtlCol="0" anchor="t">
            <a:spAutoFit/>
          </a:bodyPr>
          <a:lstStyle/>
          <a:p>
            <a:r>
              <a:rPr lang="zh-CN" altLang="en-US" sz="2000"/>
              <a:t>·下列关于CPU的相关叙述中正确的是【D 】：</a:t>
            </a:r>
          </a:p>
          <a:p>
            <a:r>
              <a:rPr lang="zh-CN" altLang="en-US" sz="2000"/>
              <a:t>A 多核计算机是指计算机有多个CPU、B CPU可以保存计算的中间结果、C 外存储器通过接口和CPU直接交换信息、D CPU通过总线直接与内存交换信息  </a:t>
            </a:r>
          </a:p>
          <a:p>
            <a:r>
              <a:rPr lang="zh-CN" altLang="en-US" sz="2000"/>
              <a:t>·CPU输出数据的速度远远高于打印机的打印速度，为解决这一矛盾，可采用【D】：</a:t>
            </a:r>
          </a:p>
          <a:p>
            <a:r>
              <a:rPr lang="zh-CN" altLang="en-US" sz="2000"/>
              <a:t>A 覆盖技术、B 并行技术、C 虚拟存储器技术、D 缓冲技术 </a:t>
            </a:r>
          </a:p>
          <a:p>
            <a:r>
              <a:rPr lang="zh-CN" altLang="en-US" sz="2000"/>
              <a:t>·PC机加电启动时，执行了BIOS中的POST程序后，若系统无致命错误，计算机将执行BIOS中的【D】：</a:t>
            </a:r>
          </a:p>
          <a:p>
            <a:r>
              <a:rPr lang="zh-CN" altLang="en-US" sz="2000"/>
              <a:t>A CMOS设置程序、B 基本外围设备的驱动程序、C 检测程序、D 系统自举程序 </a:t>
            </a:r>
          </a:p>
          <a:p>
            <a:r>
              <a:rPr lang="zh-CN" altLang="en-US" sz="2000"/>
              <a:t>·3.5英寸软盘的移动滑块从写保护窗口上移开，此时_A___。</a:t>
            </a:r>
          </a:p>
          <a:p>
            <a:r>
              <a:rPr lang="zh-CN" altLang="en-US" sz="2000"/>
              <a:t>A 写保护、B 读保护、C 读写保护、D 驱动器定位</a:t>
            </a:r>
          </a:p>
          <a:p>
            <a:r>
              <a:rPr lang="zh-CN" altLang="en-US" sz="2000"/>
              <a:t>·Windows的目录结构采用的是( A)</a:t>
            </a:r>
          </a:p>
          <a:p>
            <a:r>
              <a:rPr lang="zh-CN" altLang="en-US" sz="2000"/>
              <a:t>A 树形结构、B 线形结构、C 层次结构、D 网状结构</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10419" y="185027"/>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261745" y="1077595"/>
            <a:ext cx="9669145" cy="4399915"/>
          </a:xfrm>
          <a:prstGeom prst="rect">
            <a:avLst/>
          </a:prstGeom>
          <a:noFill/>
        </p:spPr>
        <p:txBody>
          <a:bodyPr wrap="square" rtlCol="0" anchor="t">
            <a:spAutoFit/>
          </a:bodyPr>
          <a:lstStyle/>
          <a:p>
            <a:r>
              <a:rPr lang="zh-CN" altLang="en-US" sz="2000"/>
              <a:t>·Windows的剪贴板是用于临时存放信息的（ C）</a:t>
            </a:r>
          </a:p>
          <a:p>
            <a:r>
              <a:rPr lang="zh-CN" altLang="en-US" sz="2000"/>
              <a:t>A 一个窗口、B 一个文件夹、C 一块内存区间、D 一块磁盘区间</a:t>
            </a:r>
          </a:p>
          <a:p>
            <a:r>
              <a:rPr lang="zh-CN" altLang="en-US" sz="2000"/>
              <a:t>·___A___是能够便于其他程序执行的程序。</a:t>
            </a:r>
          </a:p>
          <a:p>
            <a:r>
              <a:rPr lang="zh-CN" altLang="en-US" sz="2000"/>
              <a:t>A 操作系统、B 硬件、C 队列、D 应用程序</a:t>
            </a:r>
          </a:p>
          <a:p>
            <a:r>
              <a:rPr lang="zh-CN" altLang="en-US" sz="2000"/>
              <a:t>·下面有关计算机的叙述中,正确的是_B____。 </a:t>
            </a:r>
          </a:p>
          <a:p>
            <a:r>
              <a:rPr lang="zh-CN" altLang="en-US" sz="2000"/>
              <a:t>A 计算机的主机只包括CPU、B 计算机程序必须装载到内存中才能执行 、C 计算机必须具有硬盘才能工作 、D 计算机键盘上字母键的排列方式是随机的 </a:t>
            </a:r>
          </a:p>
          <a:p>
            <a:r>
              <a:rPr lang="zh-CN" altLang="en-US" sz="2000"/>
              <a:t>·目前，微机上常用3.5英寸的双面高密度软盘的存储容量为__D__。</a:t>
            </a:r>
          </a:p>
          <a:p>
            <a:r>
              <a:rPr lang="zh-CN" altLang="en-US" sz="2000"/>
              <a:t>A 360KB、B 720KB、C 1.2MB、D 1．44MB</a:t>
            </a:r>
          </a:p>
          <a:p>
            <a:r>
              <a:rPr lang="zh-CN" altLang="en-US" sz="2000"/>
              <a:t>（5．25英寸双面低密度软盘的容量为360KB；高密度则为1.2MB。3．5英寸双面低密度软盘的容量为720KB；高密则为1．44MB。）</a:t>
            </a:r>
          </a:p>
          <a:p>
            <a:r>
              <a:rPr lang="zh-CN" altLang="en-US" sz="2000"/>
              <a:t>·操作系统的主要功能是_B____。 </a:t>
            </a:r>
          </a:p>
          <a:p>
            <a:r>
              <a:rPr lang="zh-CN" altLang="en-US" sz="2000"/>
              <a:t>A 实现软、硬件转换、B 管理系统所有的软、硬件资源 、C 把源程序转换为目标程序、D 进行数据处理 </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矩形 2" descr="7b0a2020202022776f7264617274223a2022220a7d0a"/>
          <p:cNvSpPr/>
          <p:nvPr/>
        </p:nvSpPr>
        <p:spPr>
          <a:xfrm>
            <a:off x="2047875" y="1551305"/>
            <a:ext cx="7646035" cy="4225925"/>
          </a:xfrm>
          <a:prstGeom prst="rect">
            <a:avLst/>
          </a:prstGeom>
          <a:noFill/>
          <a:ln>
            <a:noFill/>
          </a:ln>
        </p:spPr>
        <p:txBody>
          <a:bodyPr wrap="none" rtlCol="0" anchor="t">
            <a:noAutofit/>
          </a:bodyPr>
          <a:lstStyle/>
          <a:p>
            <a:pPr algn="ctr"/>
            <a:r>
              <a:rPr lang="zh-CN" altLang="en-US" sz="7200" b="1">
                <a:ln w="25400">
                  <a:solidFill>
                    <a:srgbClr val="FFD267"/>
                  </a:solidFill>
                </a:ln>
                <a:solidFill>
                  <a:srgbClr val="295280"/>
                </a:solidFill>
                <a:effectLst>
                  <a:outerShdw dist="50800" dir="2700000" algn="tl" rotWithShape="0">
                    <a:srgbClr val="FF896E">
                      <a:alpha val="100000"/>
                    </a:srgbClr>
                  </a:outerShdw>
                </a:effectLst>
                <a:latin typeface="汉仪力量黑简" charset="0"/>
                <a:ea typeface="汉仪力量黑简" charset="0"/>
              </a:rPr>
              <a:t>五、计算机网络平台</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目录</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649095" y="897890"/>
            <a:ext cx="9019540" cy="5266690"/>
          </a:xfrm>
          <a:prstGeom prst="rect">
            <a:avLst/>
          </a:prstGeom>
          <a:noFill/>
        </p:spPr>
        <p:txBody>
          <a:bodyPr wrap="square" rtlCol="0" anchor="t">
            <a:noAutofit/>
          </a:bodyPr>
          <a:lstStyle/>
          <a:p>
            <a:r>
              <a:rPr lang="zh-CN" altLang="en-US" sz="2400"/>
              <a:t>1．计算机网络平台基础</a:t>
            </a:r>
          </a:p>
          <a:p>
            <a:r>
              <a:rPr lang="en-US" altLang="zh-CN" sz="2400"/>
              <a:t>  </a:t>
            </a:r>
            <a:r>
              <a:rPr lang="zh-CN" altLang="en-US" sz="2400"/>
              <a:t>计算机网络原理(信号与传输机制)</a:t>
            </a:r>
          </a:p>
          <a:p>
            <a:r>
              <a:rPr lang="en-US" altLang="zh-CN" sz="2400"/>
              <a:t>  </a:t>
            </a:r>
            <a:r>
              <a:rPr lang="zh-CN" altLang="en-US" sz="2400"/>
              <a:t>计算机网络构成（c/s，连接设备，拓扑，分类，传输设备）</a:t>
            </a:r>
          </a:p>
          <a:p>
            <a:r>
              <a:rPr lang="en-US" altLang="zh-CN" sz="2400"/>
              <a:t>  </a:t>
            </a:r>
            <a:r>
              <a:rPr lang="zh-CN" altLang="en-US" sz="2400"/>
              <a:t>计算机网络软件</a:t>
            </a:r>
          </a:p>
          <a:p>
            <a:r>
              <a:rPr lang="zh-CN" altLang="en-US" sz="2400"/>
              <a:t>2．Internet 及其应用</a:t>
            </a:r>
          </a:p>
          <a:p>
            <a:r>
              <a:rPr lang="zh-CN" altLang="en-US" sz="2400"/>
              <a:t>第 3 页</a:t>
            </a:r>
          </a:p>
          <a:p>
            <a:r>
              <a:rPr lang="en-US" altLang="zh-CN" sz="2400"/>
              <a:t>  </a:t>
            </a:r>
            <a:r>
              <a:rPr lang="zh-CN" altLang="en-US" sz="2400"/>
              <a:t>计算机网络协议</a:t>
            </a:r>
          </a:p>
          <a:p>
            <a:r>
              <a:rPr lang="en-US" altLang="zh-CN" sz="2400"/>
              <a:t>  </a:t>
            </a:r>
            <a:r>
              <a:rPr lang="zh-CN" altLang="en-US" sz="2400"/>
              <a:t>IP 与域名</a:t>
            </a:r>
          </a:p>
          <a:p>
            <a:r>
              <a:rPr lang="en-US" altLang="zh-CN" sz="2400"/>
              <a:t>  </a:t>
            </a:r>
            <a:r>
              <a:rPr lang="zh-CN" altLang="en-US" sz="2400"/>
              <a:t>网络接入与服务</a:t>
            </a:r>
          </a:p>
          <a:p>
            <a:r>
              <a:rPr lang="en-US" altLang="zh-CN" sz="2400"/>
              <a:t>  </a:t>
            </a:r>
            <a:r>
              <a:rPr lang="zh-CN" altLang="en-US" sz="2400"/>
              <a:t>网络应用（URL，检索…）</a:t>
            </a:r>
          </a:p>
          <a:p>
            <a:r>
              <a:rPr lang="zh-CN" altLang="en-US" sz="2400"/>
              <a:t>3．信息安全</a:t>
            </a:r>
          </a:p>
          <a:p>
            <a:r>
              <a:rPr lang="en-US" altLang="zh-CN" sz="2400"/>
              <a:t>  </a:t>
            </a:r>
            <a:r>
              <a:rPr lang="zh-CN" altLang="en-US" sz="2400"/>
              <a:t>计算机病毒</a:t>
            </a:r>
          </a:p>
          <a:p>
            <a:r>
              <a:rPr lang="en-US" altLang="zh-CN" sz="2400"/>
              <a:t>  </a:t>
            </a:r>
            <a:r>
              <a:rPr lang="zh-CN" altLang="en-US" sz="2400"/>
              <a:t>网络安全</a:t>
            </a:r>
          </a:p>
          <a:p>
            <a:r>
              <a:rPr lang="en-US" altLang="zh-CN" sz="2400"/>
              <a:t>  </a:t>
            </a:r>
            <a:r>
              <a:rPr lang="zh-CN" altLang="en-US" sz="2400"/>
              <a:t>信息加密与认证</a:t>
            </a:r>
            <a:r>
              <a:rPr lang="en-US" altLang="zh-CN" sz="2400"/>
              <a:t>            </a:t>
            </a:r>
            <a:r>
              <a:rPr lang="zh-CN" altLang="en-US" sz="2400"/>
              <a:t>4．云计算与物联网</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chemeClr val="tx1"/>
                </a:solidFill>
                <a:sym typeface="+mn-ea"/>
              </a:rPr>
              <a:t>计算机网络平台基础</a:t>
            </a:r>
            <a:endParaRPr lang="zh-CN" altLang="en-US" sz="3600" dirty="0">
              <a:solidFill>
                <a:srgbClr val="002B9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986790"/>
            <a:ext cx="9144635" cy="1938020"/>
          </a:xfrm>
          <a:prstGeom prst="rect">
            <a:avLst/>
          </a:prstGeom>
          <a:noFill/>
        </p:spPr>
        <p:txBody>
          <a:bodyPr wrap="square" rtlCol="0" anchor="t">
            <a:spAutoFit/>
          </a:bodyPr>
          <a:lstStyle/>
          <a:p>
            <a:r>
              <a:rPr lang="zh-CN" altLang="en-US" sz="2400"/>
              <a:t>计算机网络的构成：</a:t>
            </a:r>
          </a:p>
          <a:p>
            <a:r>
              <a:rPr lang="zh-CN" altLang="en-US" sz="2400">
                <a:solidFill>
                  <a:srgbClr val="FF0000"/>
                </a:solidFill>
              </a:rPr>
              <a:t>通信子网: (内层)</a:t>
            </a:r>
            <a:endParaRPr lang="zh-CN" altLang="en-US" sz="2400"/>
          </a:p>
          <a:p>
            <a:r>
              <a:rPr lang="zh-CN" altLang="en-US" sz="2400"/>
              <a:t>负责全网的数据传输、加工和变换等通信处理工作。</a:t>
            </a:r>
          </a:p>
          <a:p>
            <a:r>
              <a:rPr lang="zh-CN" altLang="en-US" sz="2400">
                <a:solidFill>
                  <a:srgbClr val="FF0000"/>
                </a:solidFill>
              </a:rPr>
              <a:t>资源子网：(外层)</a:t>
            </a:r>
          </a:p>
          <a:p>
            <a:r>
              <a:rPr lang="zh-CN" altLang="en-US" sz="2400"/>
              <a:t>负责全网数据处理和向网络用户提供资源及网络服务。</a:t>
            </a:r>
          </a:p>
        </p:txBody>
      </p:sp>
      <p:sp>
        <p:nvSpPr>
          <p:cNvPr id="4" name="文本框 3"/>
          <p:cNvSpPr txBox="1"/>
          <p:nvPr/>
        </p:nvSpPr>
        <p:spPr>
          <a:xfrm>
            <a:off x="1649095" y="3249295"/>
            <a:ext cx="9144000" cy="1938020"/>
          </a:xfrm>
          <a:prstGeom prst="rect">
            <a:avLst/>
          </a:prstGeom>
          <a:noFill/>
        </p:spPr>
        <p:txBody>
          <a:bodyPr wrap="square" rtlCol="0" anchor="t">
            <a:spAutoFit/>
          </a:bodyPr>
          <a:lstStyle/>
          <a:p>
            <a:r>
              <a:rPr lang="zh-CN" altLang="en-US" sz="2400"/>
              <a:t>计算机网络的分类</a:t>
            </a:r>
          </a:p>
          <a:p>
            <a:r>
              <a:rPr lang="zh-CN" altLang="en-US" sz="2400"/>
              <a:t>按照网络覆盖的地理范围分类：</a:t>
            </a:r>
            <a:r>
              <a:rPr lang="zh-CN" altLang="en-US" sz="2400">
                <a:solidFill>
                  <a:srgbClr val="FF0000"/>
                </a:solidFill>
              </a:rPr>
              <a:t>局域网、城域网、广域网</a:t>
            </a:r>
            <a:endParaRPr lang="zh-CN" altLang="en-US" sz="2400"/>
          </a:p>
          <a:p>
            <a:r>
              <a:rPr lang="zh-CN" altLang="en-US" sz="2400"/>
              <a:t>按照网络的工作模式分类：</a:t>
            </a:r>
            <a:r>
              <a:rPr lang="zh-CN" altLang="en-US" sz="2400">
                <a:solidFill>
                  <a:srgbClr val="FF0000"/>
                </a:solidFill>
              </a:rPr>
              <a:t>对等网、客户/服务器网络</a:t>
            </a:r>
            <a:endParaRPr lang="zh-CN" altLang="en-US" sz="2400"/>
          </a:p>
          <a:p>
            <a:r>
              <a:rPr lang="zh-CN" altLang="en-US" sz="2400"/>
              <a:t>按照使用范围分类：</a:t>
            </a:r>
            <a:r>
              <a:rPr lang="zh-CN" altLang="en-US" sz="2400">
                <a:solidFill>
                  <a:srgbClr val="FF0000"/>
                </a:solidFill>
              </a:rPr>
              <a:t>专用网、公用网</a:t>
            </a:r>
          </a:p>
          <a:p>
            <a:r>
              <a:rPr lang="zh-CN" altLang="en-US" sz="2400"/>
              <a:t>按照通信介质分类：</a:t>
            </a:r>
            <a:r>
              <a:rPr lang="zh-CN" altLang="en-US" sz="2400">
                <a:solidFill>
                  <a:srgbClr val="FF0000"/>
                </a:solidFill>
              </a:rPr>
              <a:t>有线网、无线网</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计算机网络平台基础</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649095" y="1488440"/>
            <a:ext cx="8814435" cy="2306955"/>
          </a:xfrm>
          <a:prstGeom prst="rect">
            <a:avLst/>
          </a:prstGeom>
          <a:noFill/>
        </p:spPr>
        <p:txBody>
          <a:bodyPr wrap="square" rtlCol="0" anchor="t">
            <a:spAutoFit/>
          </a:bodyPr>
          <a:lstStyle/>
          <a:p>
            <a:r>
              <a:rPr lang="zh-CN" altLang="en-US" sz="2400"/>
              <a:t>计算机网络的构成：网络组件</a:t>
            </a:r>
          </a:p>
          <a:p>
            <a:r>
              <a:rPr lang="zh-CN" altLang="en-US" sz="2400"/>
              <a:t>网卡、集线器、交换机、路由器（路由器主要功能：用于互连局域网和广域网，实现不同网络互相通信。找到网络中数据传输最合适的路径）</a:t>
            </a:r>
          </a:p>
          <a:p>
            <a:r>
              <a:rPr lang="zh-CN" altLang="en-US" sz="2400">
                <a:solidFill>
                  <a:srgbClr val="FF0000"/>
                </a:solidFill>
              </a:rPr>
              <a:t>传输介质</a:t>
            </a:r>
            <a:r>
              <a:rPr lang="zh-CN" altLang="en-US" sz="2400"/>
              <a:t>：通信网络中发送方和接收方之间的物理通路，分为有线介质和无线介质。</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计算机网络平台基础</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363345" y="1410970"/>
            <a:ext cx="9382125" cy="3415030"/>
          </a:xfrm>
          <a:prstGeom prst="rect">
            <a:avLst/>
          </a:prstGeom>
          <a:noFill/>
        </p:spPr>
        <p:txBody>
          <a:bodyPr wrap="square" rtlCol="0" anchor="t">
            <a:spAutoFit/>
          </a:bodyPr>
          <a:lstStyle/>
          <a:p>
            <a:r>
              <a:rPr lang="zh-CN" altLang="en-US" sz="2400"/>
              <a:t>计算机网络的构成：网络拓扑</a:t>
            </a:r>
          </a:p>
          <a:p>
            <a:r>
              <a:rPr lang="zh-CN" altLang="en-US" sz="2400">
                <a:solidFill>
                  <a:srgbClr val="FF0000"/>
                </a:solidFill>
              </a:rPr>
              <a:t>总线型拓扑结构</a:t>
            </a:r>
            <a:r>
              <a:rPr lang="zh-CN" altLang="en-US" sz="2400"/>
              <a:t>：在总线型拓扑结构中，所有计算机和设备都连接在一条电缆上。所需要的电缆少，缺点是电缆上任何一点发生故障都会使整个网络瘫痪。</a:t>
            </a:r>
          </a:p>
          <a:p>
            <a:r>
              <a:rPr lang="zh-CN" altLang="en-US" sz="2400">
                <a:solidFill>
                  <a:srgbClr val="FF0000"/>
                </a:solidFill>
              </a:rPr>
              <a:t>星型拓扑结构</a:t>
            </a:r>
            <a:r>
              <a:rPr lang="zh-CN" altLang="en-US" sz="2400"/>
              <a:t>：是现在网络中最常用的拓扑结构，所有计算机都连接到一个中心集线器或交换机上，控制简单，故障诊断和隔离容易，但是电缆用量大。</a:t>
            </a:r>
          </a:p>
          <a:p>
            <a:r>
              <a:rPr lang="zh-CN" altLang="en-US" sz="2400">
                <a:solidFill>
                  <a:srgbClr val="FF0000"/>
                </a:solidFill>
              </a:rPr>
              <a:t>环型拓扑结构</a:t>
            </a:r>
            <a:r>
              <a:rPr lang="zh-CN" altLang="en-US" sz="2400"/>
              <a:t>：计算机被连接在一个闭合的环上。形拓扑结构增减计算机容易实现，但是某个节点的故障会引起全网故障。 </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第一章</a:t>
            </a:r>
            <a:r>
              <a:rPr lang="zh-CN" altLang="en-US" sz="3600" dirty="0">
                <a:solidFill>
                  <a:prstClr val="black"/>
                </a:solidFill>
                <a:latin typeface="华文楷体" panose="02010600040101010101" pitchFamily="2" charset="-122"/>
                <a:ea typeface="华文楷体" panose="02010600040101010101" pitchFamily="2" charset="-122"/>
              </a:rPr>
              <a:t>与第七章例题</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矩形 5"/>
          <p:cNvSpPr/>
          <p:nvPr/>
        </p:nvSpPr>
        <p:spPr>
          <a:xfrm>
            <a:off x="1524000" y="1344147"/>
            <a:ext cx="6096000" cy="707886"/>
          </a:xfrm>
          <a:prstGeom prst="rect">
            <a:avLst/>
          </a:prstGeom>
        </p:spPr>
        <p:txBody>
          <a:bodyPr>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世界上公认的第一台电子计算机诞生在</a:t>
            </a:r>
            <a:r>
              <a:rPr lang="en-US" altLang="zh-CN" sz="2000" kern="100" dirty="0">
                <a:latin typeface="Times New Roman" panose="02020603050405020304" pitchFamily="18" charset="0"/>
                <a:ea typeface="宋体" panose="02010600030101010101" pitchFamily="2" charset="-122"/>
              </a:rPr>
              <a:t>____</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br>
              <a:rPr lang="en-US" altLang="zh-CN" sz="2000" kern="100" dirty="0">
                <a:latin typeface="Times New Roman" panose="02020603050405020304" pitchFamily="18" charset="0"/>
                <a:ea typeface="宋体" panose="02010600030101010101" pitchFamily="2" charset="-122"/>
              </a:rPr>
            </a:br>
            <a:r>
              <a:rPr lang="en-US" altLang="zh-CN" sz="2000" kern="100" dirty="0">
                <a:latin typeface="Times New Roman" panose="02020603050405020304" pitchFamily="18" charset="0"/>
                <a:ea typeface="宋体" panose="02010600030101010101" pitchFamily="2" charset="-122"/>
              </a:rPr>
              <a:t>A)1945</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kern="100" dirty="0">
                <a:latin typeface="Times New Roman" panose="02020603050405020304" pitchFamily="18" charset="0"/>
                <a:ea typeface="宋体" panose="02010600030101010101" pitchFamily="2" charset="-122"/>
              </a:rPr>
              <a:t>       B)1946</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kern="100" dirty="0">
                <a:latin typeface="Times New Roman" panose="02020603050405020304" pitchFamily="18" charset="0"/>
                <a:ea typeface="宋体" panose="02010600030101010101" pitchFamily="2" charset="-122"/>
              </a:rPr>
              <a:t>       C)1948</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kern="100" dirty="0">
                <a:latin typeface="Times New Roman" panose="02020603050405020304" pitchFamily="18" charset="0"/>
                <a:ea typeface="宋体" panose="02010600030101010101" pitchFamily="2" charset="-122"/>
              </a:rPr>
              <a:t>        D)1952</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年</a:t>
            </a:r>
            <a:endParaRPr lang="zh-CN" altLang="en-US" sz="2000" dirty="0"/>
          </a:p>
        </p:txBody>
      </p:sp>
      <p:sp>
        <p:nvSpPr>
          <p:cNvPr id="11" name="矩形 10"/>
          <p:cNvSpPr/>
          <p:nvPr/>
        </p:nvSpPr>
        <p:spPr>
          <a:xfrm>
            <a:off x="1523999" y="2304603"/>
            <a:ext cx="8291119" cy="1015663"/>
          </a:xfrm>
          <a:prstGeom prst="rect">
            <a:avLst/>
          </a:prstGeom>
        </p:spPr>
        <p:txBody>
          <a:bodyPr wrap="squar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解答：世界上公认的第一台电子计算机</a:t>
            </a:r>
            <a:r>
              <a:rPr lang="en-US" altLang="zh-CN" sz="2000" kern="100" dirty="0">
                <a:latin typeface="Times New Roman" panose="02020603050405020304" pitchFamily="18" charset="0"/>
                <a:ea typeface="宋体" panose="02010600030101010101" pitchFamily="2" charset="-122"/>
              </a:rPr>
              <a:t>ENIAC(</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埃尼阿克</a:t>
            </a:r>
            <a:r>
              <a:rPr lang="en-US" altLang="zh-CN" sz="2000" kern="100" dirty="0">
                <a:latin typeface="Times New Roman" panose="02020603050405020304" pitchFamily="18" charset="0"/>
                <a:ea typeface="宋体" panose="02010600030101010101" pitchFamily="2" charset="-122"/>
              </a:rPr>
              <a:t>)</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于</a:t>
            </a:r>
            <a:r>
              <a:rPr lang="en-US" altLang="zh-CN" sz="2000" kern="100" dirty="0">
                <a:latin typeface="Times New Roman" panose="02020603050405020304" pitchFamily="18" charset="0"/>
                <a:ea typeface="宋体" panose="02010600030101010101" pitchFamily="2" charset="-122"/>
              </a:rPr>
              <a:t>1946</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年在美国诞生。</a:t>
            </a:r>
            <a:br>
              <a:rPr lang="en-US" altLang="zh-CN" sz="2000" kern="100" dirty="0">
                <a:latin typeface="Times New Roman" panose="02020603050405020304" pitchFamily="18" charset="0"/>
                <a:ea typeface="宋体" panose="02010600030101010101" pitchFamily="2" charset="-122"/>
              </a:rPr>
            </a:b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sz="2000" kern="100" dirty="0">
                <a:latin typeface="Times New Roman" panose="02020603050405020304" pitchFamily="18" charset="0"/>
                <a:ea typeface="宋体" panose="02010600030101010101" pitchFamily="2" charset="-122"/>
              </a:rPr>
              <a:t>B</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sp>
        <p:nvSpPr>
          <p:cNvPr id="13" name="矩形 12"/>
          <p:cNvSpPr/>
          <p:nvPr/>
        </p:nvSpPr>
        <p:spPr>
          <a:xfrm>
            <a:off x="1561942" y="3527513"/>
            <a:ext cx="7716281" cy="707886"/>
          </a:xfrm>
          <a:prstGeom prst="rect">
            <a:avLst/>
          </a:prstGeom>
        </p:spPr>
        <p:txBody>
          <a:bodyPr wrap="square">
            <a:spAutoFit/>
          </a:bodyPr>
          <a:lstStyle/>
          <a:p>
            <a:r>
              <a:rPr lang="zh-CN" altLang="zh-CN" sz="2000" kern="100" dirty="0">
                <a:ea typeface="黑体" panose="02010609060101010101" charset="-122"/>
                <a:cs typeface="Times New Roman" panose="02020603050405020304" pitchFamily="18" charset="0"/>
              </a:rPr>
              <a:t> 当前的计算机一般称为第四代计算机，它所采用的逻辑元件是（</a:t>
            </a:r>
            <a:r>
              <a:rPr lang="en-US" altLang="zh-CN" sz="2000" kern="100" dirty="0">
                <a:ea typeface="黑体" panose="02010609060101010101" charset="-122"/>
                <a:cs typeface="Times New Roman" panose="02020603050405020304" pitchFamily="18" charset="0"/>
              </a:rPr>
              <a:t> </a:t>
            </a:r>
            <a:r>
              <a:rPr lang="zh-CN" altLang="zh-CN" sz="2000" kern="100" dirty="0">
                <a:ea typeface="黑体" panose="02010609060101010101" charset="-122"/>
                <a:cs typeface="Times New Roman" panose="02020603050405020304" pitchFamily="18" charset="0"/>
              </a:rPr>
              <a:t>）。</a:t>
            </a:r>
            <a:endParaRPr lang="en-US" altLang="zh-CN" sz="2000" kern="100" dirty="0">
              <a:ea typeface="黑体" panose="02010609060101010101" charset="-122"/>
              <a:cs typeface="Times New Roman" panose="02020603050405020304" pitchFamily="18" charset="0"/>
            </a:endParaRPr>
          </a:p>
          <a:p>
            <a:r>
              <a:rPr lang="en-US" altLang="zh-CN" sz="2000" kern="100" dirty="0">
                <a:latin typeface="黑体" panose="02010609060101010101" charset="-122"/>
                <a:ea typeface="宋体" panose="02010600030101010101" pitchFamily="2" charset="-122"/>
              </a:rPr>
              <a:t> A</a:t>
            </a:r>
            <a:r>
              <a:rPr lang="zh-CN" altLang="zh-CN" sz="2000" kern="100" dirty="0">
                <a:latin typeface="Times New Roman" panose="02020603050405020304" pitchFamily="18" charset="0"/>
                <a:ea typeface="黑体" panose="02010609060101010101" charset="-122"/>
              </a:rPr>
              <a:t>晶体管</a:t>
            </a:r>
            <a:r>
              <a:rPr lang="en-US" altLang="zh-CN" sz="2000" kern="100" dirty="0">
                <a:latin typeface="Times New Roman" panose="02020603050405020304" pitchFamily="18" charset="0"/>
                <a:ea typeface="黑体" panose="02010609060101010101" charset="-122"/>
              </a:rPr>
              <a:t>	B</a:t>
            </a:r>
            <a:r>
              <a:rPr lang="zh-CN" altLang="zh-CN" sz="2000" kern="100" dirty="0">
                <a:latin typeface="Times New Roman" panose="02020603050405020304" pitchFamily="18" charset="0"/>
                <a:ea typeface="黑体" panose="02010609060101010101" charset="-122"/>
              </a:rPr>
              <a:t>集成电路</a:t>
            </a:r>
            <a:r>
              <a:rPr lang="en-US" altLang="zh-CN" sz="2000" kern="100" dirty="0">
                <a:latin typeface="Times New Roman" panose="02020603050405020304" pitchFamily="18" charset="0"/>
                <a:ea typeface="黑体" panose="02010609060101010101" charset="-122"/>
              </a:rPr>
              <a:t>	C</a:t>
            </a:r>
            <a:r>
              <a:rPr lang="zh-CN" altLang="zh-CN" sz="2000" kern="100" dirty="0">
                <a:latin typeface="Times New Roman" panose="02020603050405020304" pitchFamily="18" charset="0"/>
                <a:ea typeface="黑体" panose="02010609060101010101" charset="-122"/>
              </a:rPr>
              <a:t>电子管</a:t>
            </a:r>
            <a:r>
              <a:rPr lang="en-US" altLang="zh-CN" sz="2000" kern="100" dirty="0">
                <a:latin typeface="Times New Roman" panose="02020603050405020304" pitchFamily="18" charset="0"/>
                <a:ea typeface="黑体" panose="02010609060101010101" charset="-122"/>
              </a:rPr>
              <a:t>	D</a:t>
            </a:r>
            <a:r>
              <a:rPr lang="zh-CN" altLang="zh-CN" sz="2000" kern="100" dirty="0">
                <a:latin typeface="Times New Roman" panose="02020603050405020304" pitchFamily="18" charset="0"/>
                <a:ea typeface="黑体" panose="02010609060101010101" charset="-122"/>
              </a:rPr>
              <a:t>大规模集成电路</a:t>
            </a:r>
            <a:endParaRPr lang="zh-CN" altLang="zh-CN" sz="2000" kern="100" dirty="0">
              <a:latin typeface="Times New Roman" panose="02020603050405020304" pitchFamily="18" charset="0"/>
              <a:ea typeface="宋体" panose="02010600030101010101" pitchFamily="2" charset="-122"/>
            </a:endParaRPr>
          </a:p>
        </p:txBody>
      </p:sp>
      <p:sp>
        <p:nvSpPr>
          <p:cNvPr id="17" name="矩形 16"/>
          <p:cNvSpPr/>
          <p:nvPr/>
        </p:nvSpPr>
        <p:spPr>
          <a:xfrm>
            <a:off x="1561942" y="4497824"/>
            <a:ext cx="8291119" cy="707886"/>
          </a:xfrm>
          <a:prstGeom prst="rect">
            <a:avLst/>
          </a:prstGeom>
        </p:spPr>
        <p:txBody>
          <a:bodyPr wrap="squar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解答：</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历史问题。也可以根据最先进的是第四代推理得出</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本题正确答案为</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p>
        </p:txBody>
      </p:sp>
      <p:pic>
        <p:nvPicPr>
          <p:cNvPr id="12" name="图片 11"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计算机网络平台基础</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4" name="文本框 3"/>
          <p:cNvSpPr txBox="1"/>
          <p:nvPr/>
        </p:nvSpPr>
        <p:spPr>
          <a:xfrm>
            <a:off x="1940560" y="1094105"/>
            <a:ext cx="6096000" cy="460375"/>
          </a:xfrm>
          <a:prstGeom prst="rect">
            <a:avLst/>
          </a:prstGeom>
          <a:noFill/>
        </p:spPr>
        <p:txBody>
          <a:bodyPr wrap="square" rtlCol="0" anchor="t">
            <a:spAutoFit/>
          </a:bodyPr>
          <a:lstStyle/>
          <a:p>
            <a:r>
              <a:rPr lang="zh-CN" altLang="en-US" sz="2400">
                <a:sym typeface="+mn-ea"/>
              </a:rPr>
              <a:t>总线型拓扑结构</a:t>
            </a:r>
          </a:p>
        </p:txBody>
      </p:sp>
      <p:sp>
        <p:nvSpPr>
          <p:cNvPr id="6" name="文本框 5"/>
          <p:cNvSpPr txBox="1"/>
          <p:nvPr/>
        </p:nvSpPr>
        <p:spPr>
          <a:xfrm>
            <a:off x="7673340" y="1137285"/>
            <a:ext cx="2279015" cy="460375"/>
          </a:xfrm>
          <a:prstGeom prst="rect">
            <a:avLst/>
          </a:prstGeom>
          <a:noFill/>
        </p:spPr>
        <p:txBody>
          <a:bodyPr wrap="square" rtlCol="0" anchor="t">
            <a:spAutoFit/>
          </a:bodyPr>
          <a:lstStyle/>
          <a:p>
            <a:r>
              <a:rPr lang="zh-CN" altLang="en-US" sz="2400">
                <a:sym typeface="+mn-ea"/>
              </a:rPr>
              <a:t>星型拓扑结构</a:t>
            </a:r>
          </a:p>
        </p:txBody>
      </p:sp>
      <p:sp>
        <p:nvSpPr>
          <p:cNvPr id="9" name="文本框 8"/>
          <p:cNvSpPr txBox="1"/>
          <p:nvPr/>
        </p:nvSpPr>
        <p:spPr>
          <a:xfrm>
            <a:off x="2371090" y="4594225"/>
            <a:ext cx="2629535" cy="460375"/>
          </a:xfrm>
          <a:prstGeom prst="rect">
            <a:avLst/>
          </a:prstGeom>
          <a:noFill/>
        </p:spPr>
        <p:txBody>
          <a:bodyPr wrap="square" rtlCol="0" anchor="t">
            <a:spAutoFit/>
          </a:bodyPr>
          <a:lstStyle/>
          <a:p>
            <a:r>
              <a:rPr lang="zh-CN" altLang="en-US" sz="2400">
                <a:sym typeface="+mn-ea"/>
              </a:rPr>
              <a:t>环型拓扑结构</a:t>
            </a:r>
          </a:p>
        </p:txBody>
      </p:sp>
      <p:pic>
        <p:nvPicPr>
          <p:cNvPr id="11" name="图片 10"/>
          <p:cNvPicPr>
            <a:picLocks noChangeAspect="1"/>
          </p:cNvPicPr>
          <p:nvPr>
            <p:custDataLst>
              <p:tags r:id="rId1"/>
            </p:custDataLst>
          </p:nvPr>
        </p:nvPicPr>
        <p:blipFill>
          <a:blip r:embed="rId7"/>
          <a:stretch>
            <a:fillRect/>
          </a:stretch>
        </p:blipFill>
        <p:spPr>
          <a:xfrm>
            <a:off x="1031875" y="1647825"/>
            <a:ext cx="4543425" cy="1781175"/>
          </a:xfrm>
          <a:prstGeom prst="rect">
            <a:avLst/>
          </a:prstGeom>
        </p:spPr>
      </p:pic>
      <p:pic>
        <p:nvPicPr>
          <p:cNvPr id="12" name="图片 11"/>
          <p:cNvPicPr>
            <a:picLocks noChangeAspect="1"/>
          </p:cNvPicPr>
          <p:nvPr>
            <p:custDataLst>
              <p:tags r:id="rId2"/>
            </p:custDataLst>
          </p:nvPr>
        </p:nvPicPr>
        <p:blipFill>
          <a:blip r:embed="rId8"/>
          <a:stretch>
            <a:fillRect/>
          </a:stretch>
        </p:blipFill>
        <p:spPr>
          <a:xfrm>
            <a:off x="7202170" y="1647825"/>
            <a:ext cx="2938780" cy="2133600"/>
          </a:xfrm>
          <a:prstGeom prst="rect">
            <a:avLst/>
          </a:prstGeom>
        </p:spPr>
      </p:pic>
      <p:pic>
        <p:nvPicPr>
          <p:cNvPr id="13" name="图片 12"/>
          <p:cNvPicPr>
            <a:picLocks noChangeAspect="1"/>
          </p:cNvPicPr>
          <p:nvPr>
            <p:custDataLst>
              <p:tags r:id="rId3"/>
            </p:custDataLst>
          </p:nvPr>
        </p:nvPicPr>
        <p:blipFill>
          <a:blip r:embed="rId9"/>
          <a:stretch>
            <a:fillRect/>
          </a:stretch>
        </p:blipFill>
        <p:spPr>
          <a:xfrm>
            <a:off x="5000625" y="3574415"/>
            <a:ext cx="2976880" cy="2343150"/>
          </a:xfrm>
          <a:prstGeom prst="rect">
            <a:avLst/>
          </a:prstGeom>
        </p:spPr>
      </p:pic>
      <p:pic>
        <p:nvPicPr>
          <p:cNvPr id="15" name="图片 14" descr="联想截图_20231214002915"/>
          <p:cNvPicPr>
            <a:picLocks noChangeAspect="1"/>
          </p:cNvPicPr>
          <p:nvPr>
            <p:custDataLst>
              <p:tags r:id="rId4"/>
            </p:custDataLst>
          </p:nvPr>
        </p:nvPicPr>
        <p:blipFill>
          <a:blip r:embed="rId10"/>
          <a:stretch>
            <a:fillRect/>
          </a:stretch>
        </p:blipFill>
        <p:spPr>
          <a:xfrm>
            <a:off x="4435475" y="6219825"/>
            <a:ext cx="545465" cy="54673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计算机网络平台基础</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83055" y="1060450"/>
            <a:ext cx="9323705" cy="5262245"/>
          </a:xfrm>
          <a:prstGeom prst="rect">
            <a:avLst/>
          </a:prstGeom>
          <a:noFill/>
        </p:spPr>
        <p:txBody>
          <a:bodyPr wrap="square" rtlCol="0" anchor="t">
            <a:spAutoFit/>
          </a:bodyPr>
          <a:lstStyle/>
          <a:p>
            <a:r>
              <a:rPr lang="zh-CN" altLang="en-US" sz="2400"/>
              <a:t>计算机网络的构成：数据交换技术</a:t>
            </a:r>
          </a:p>
          <a:p>
            <a:r>
              <a:rPr lang="zh-CN" altLang="en-US" sz="2400"/>
              <a:t>数据交换，数据从源结点出发经过若干中间结点达到目的地的过程</a:t>
            </a:r>
          </a:p>
          <a:p>
            <a:r>
              <a:rPr lang="zh-CN" altLang="en-US" sz="2400">
                <a:solidFill>
                  <a:srgbClr val="FF0000"/>
                </a:solidFill>
              </a:rPr>
              <a:t>线路交换、报文交换、分组交换</a:t>
            </a:r>
            <a:endParaRPr lang="zh-CN" altLang="en-US" sz="2400"/>
          </a:p>
          <a:p>
            <a:r>
              <a:rPr lang="zh-CN" altLang="en-US" sz="2400"/>
              <a:t>计算机网络的构成：网络体系结构</a:t>
            </a:r>
          </a:p>
          <a:p>
            <a:r>
              <a:rPr lang="zh-CN" altLang="en-US" sz="2400">
                <a:solidFill>
                  <a:srgbClr val="FF0000"/>
                </a:solidFill>
              </a:rPr>
              <a:t>局域网协议：以太网、令牌环网</a:t>
            </a:r>
            <a:endParaRPr lang="zh-CN" altLang="en-US" sz="2400"/>
          </a:p>
          <a:p>
            <a:r>
              <a:rPr lang="zh-CN" altLang="en-US" sz="2400">
                <a:solidFill>
                  <a:srgbClr val="FF0000"/>
                </a:solidFill>
              </a:rPr>
              <a:t>互联网协议：TCP/IP协议簇及其分层</a:t>
            </a:r>
            <a:endParaRPr lang="zh-CN" altLang="en-US" sz="2400"/>
          </a:p>
          <a:p>
            <a:r>
              <a:rPr lang="zh-CN" altLang="en-US" sz="2400"/>
              <a:t>TCP／IP协议族把整个协议分成</a:t>
            </a:r>
            <a:r>
              <a:rPr lang="zh-CN" altLang="en-US" sz="2400">
                <a:solidFill>
                  <a:srgbClr val="FF0000"/>
                </a:solidFill>
              </a:rPr>
              <a:t>网络接口层、网际层、传输层、应用层4个层次。</a:t>
            </a:r>
          </a:p>
          <a:p>
            <a:r>
              <a:rPr lang="zh-CN" altLang="en-US" sz="2400"/>
              <a:t>网络接口层：负责接收和发送物理帧。</a:t>
            </a:r>
          </a:p>
          <a:p>
            <a:r>
              <a:rPr lang="zh-CN" altLang="en-US" sz="2400"/>
              <a:t>网际层：负责相邻节点之间的通信。</a:t>
            </a:r>
          </a:p>
          <a:p>
            <a:r>
              <a:rPr lang="zh-CN" altLang="en-US" sz="2400"/>
              <a:t>传输层：负责起点到终端的通信。</a:t>
            </a:r>
          </a:p>
          <a:p>
            <a:r>
              <a:rPr lang="zh-CN" altLang="en-US" sz="2400"/>
              <a:t>应用层：提供诸如文件传输、电子邮件等应用程序，把数据以TCP/IP协议方式从一台计算机传送到另一台计算机。 </a:t>
            </a:r>
          </a:p>
          <a:p>
            <a:endParaRPr lang="zh-CN" altLang="en-US" sz="2400"/>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dirty="0">
                <a:solidFill>
                  <a:schemeClr val="tx1"/>
                </a:solidFill>
                <a:sym typeface="+mn-ea"/>
              </a:rPr>
              <a:t>Internet</a:t>
            </a:r>
            <a:r>
              <a:rPr lang="zh-CN" altLang="en-US" sz="3600" dirty="0">
                <a:solidFill>
                  <a:schemeClr val="tx1"/>
                </a:solidFill>
                <a:sym typeface="+mn-ea"/>
              </a:rPr>
              <a:t>及其应用</a:t>
            </a:r>
            <a:endParaRPr kumimoji="0" lang="zh-CN" altLang="en-US" sz="3600" b="0" i="0" u="none" strike="noStrike" kern="1200" cap="none" spc="0" normalizeH="0" baseline="0" noProof="0" dirty="0">
              <a:ln>
                <a:noFill/>
              </a:ln>
              <a:solidFill>
                <a:schemeClr val="tx1"/>
              </a:solidFill>
              <a:effectLst/>
              <a:uLnTx/>
              <a:uFillTx/>
              <a:latin typeface="方正公文黑体" panose="02000500000000000000" pitchFamily="2" charset="-122"/>
              <a:ea typeface="方正公文黑体" panose="02000500000000000000" pitchFamily="2" charset="-122"/>
              <a:cs typeface="+mn-cs"/>
              <a:sym typeface="+mn-ea"/>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423670" y="897890"/>
            <a:ext cx="8910955" cy="2676525"/>
          </a:xfrm>
          <a:prstGeom prst="rect">
            <a:avLst/>
          </a:prstGeom>
          <a:noFill/>
        </p:spPr>
        <p:txBody>
          <a:bodyPr wrap="square" rtlCol="0" anchor="t">
            <a:spAutoFit/>
          </a:bodyPr>
          <a:lstStyle/>
          <a:p>
            <a:endParaRPr lang="zh-CN" altLang="en-US" sz="2400"/>
          </a:p>
          <a:p>
            <a:r>
              <a:rPr lang="zh-CN" altLang="en-US" sz="2400"/>
              <a:t>Internet上的主机之间要进行通信，则每台主机之间都必须由一个惟一的地址以区别于其他主机，这个地址就是Internet地址，也称为IP地址。</a:t>
            </a:r>
          </a:p>
          <a:p>
            <a:r>
              <a:rPr lang="zh-CN" altLang="en-US" sz="2400"/>
              <a:t>IP地址太长，不便于记忆，通常采用点分十进制计数法表示。一个IP地址由</a:t>
            </a:r>
            <a:r>
              <a:rPr lang="zh-CN" altLang="en-US" sz="2400">
                <a:solidFill>
                  <a:srgbClr val="FF0000"/>
                </a:solidFill>
              </a:rPr>
              <a:t>4个字节</a:t>
            </a:r>
            <a:r>
              <a:rPr lang="zh-CN" altLang="en-US" sz="2400"/>
              <a:t>（32位）组成，平均分成4段，每段8位，每段的取值范围为</a:t>
            </a:r>
            <a:r>
              <a:rPr lang="zh-CN" altLang="en-US" sz="2400">
                <a:solidFill>
                  <a:srgbClr val="FF0000"/>
                </a:solidFill>
              </a:rPr>
              <a:t>0～255</a:t>
            </a:r>
            <a:r>
              <a:rPr lang="zh-CN" altLang="en-US" sz="2400"/>
              <a:t>，段与段之间用</a:t>
            </a:r>
            <a:r>
              <a:rPr lang="zh-CN" altLang="en-US" sz="2400">
                <a:solidFill>
                  <a:srgbClr val="FF0000"/>
                </a:solidFill>
              </a:rPr>
              <a:t>圆点</a:t>
            </a:r>
            <a:r>
              <a:rPr lang="zh-CN" altLang="en-US" sz="2400"/>
              <a:t>分开。</a:t>
            </a:r>
          </a:p>
        </p:txBody>
      </p:sp>
      <p:pic>
        <p:nvPicPr>
          <p:cNvPr id="4" name="图片 3"/>
          <p:cNvPicPr>
            <a:picLocks noChangeAspect="1"/>
          </p:cNvPicPr>
          <p:nvPr>
            <p:custDataLst>
              <p:tags r:id="rId1"/>
            </p:custDataLst>
          </p:nvPr>
        </p:nvPicPr>
        <p:blipFill>
          <a:blip r:embed="rId5"/>
          <a:stretch>
            <a:fillRect/>
          </a:stretch>
        </p:blipFill>
        <p:spPr>
          <a:xfrm>
            <a:off x="1423670" y="3710305"/>
            <a:ext cx="8916035" cy="700405"/>
          </a:xfrm>
          <a:prstGeom prst="rect">
            <a:avLst/>
          </a:prstGeom>
        </p:spPr>
      </p:pic>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dirty="0">
                <a:sym typeface="+mn-ea"/>
              </a:rPr>
              <a:t>Internet</a:t>
            </a:r>
            <a:r>
              <a:rPr lang="zh-CN" altLang="en-US" sz="3600" dirty="0">
                <a:sym typeface="+mn-ea"/>
              </a:rPr>
              <a:t>及其应用</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3" name="图片 2"/>
          <p:cNvPicPr>
            <a:picLocks noChangeAspect="1"/>
          </p:cNvPicPr>
          <p:nvPr>
            <p:custDataLst>
              <p:tags r:id="rId1"/>
            </p:custDataLst>
          </p:nvPr>
        </p:nvPicPr>
        <p:blipFill>
          <a:blip r:embed="rId6"/>
          <a:stretch>
            <a:fillRect/>
          </a:stretch>
        </p:blipFill>
        <p:spPr>
          <a:xfrm>
            <a:off x="1359535" y="1638935"/>
            <a:ext cx="5729605" cy="3078480"/>
          </a:xfrm>
          <a:prstGeom prst="rect">
            <a:avLst/>
          </a:prstGeom>
        </p:spPr>
      </p:pic>
      <p:sp>
        <p:nvSpPr>
          <p:cNvPr id="4" name="文本框 3"/>
          <p:cNvSpPr txBox="1"/>
          <p:nvPr/>
        </p:nvSpPr>
        <p:spPr>
          <a:xfrm>
            <a:off x="1524000" y="1038860"/>
            <a:ext cx="1261110" cy="600075"/>
          </a:xfrm>
          <a:prstGeom prst="rect">
            <a:avLst/>
          </a:prstGeom>
          <a:noFill/>
        </p:spPr>
        <p:txBody>
          <a:bodyPr wrap="square" rtlCol="0" anchor="t">
            <a:noAutofit/>
          </a:bodyPr>
          <a:lstStyle/>
          <a:p>
            <a:r>
              <a:rPr lang="zh-CN" altLang="en-US" sz="2800"/>
              <a:t>IPv4</a:t>
            </a:r>
          </a:p>
        </p:txBody>
      </p:sp>
      <p:pic>
        <p:nvPicPr>
          <p:cNvPr id="6" name="图片 5"/>
          <p:cNvPicPr>
            <a:picLocks noChangeAspect="1"/>
          </p:cNvPicPr>
          <p:nvPr>
            <p:custDataLst>
              <p:tags r:id="rId2"/>
            </p:custDataLst>
          </p:nvPr>
        </p:nvPicPr>
        <p:blipFill>
          <a:blip r:embed="rId7"/>
          <a:stretch>
            <a:fillRect/>
          </a:stretch>
        </p:blipFill>
        <p:spPr>
          <a:xfrm>
            <a:off x="6773545" y="3146425"/>
            <a:ext cx="4815205" cy="1647825"/>
          </a:xfrm>
          <a:prstGeom prst="rect">
            <a:avLst/>
          </a:prstGeom>
        </p:spPr>
      </p:pic>
      <p:sp>
        <p:nvSpPr>
          <p:cNvPr id="9" name="文本框 8"/>
          <p:cNvSpPr txBox="1"/>
          <p:nvPr/>
        </p:nvSpPr>
        <p:spPr>
          <a:xfrm>
            <a:off x="1212215" y="4638675"/>
            <a:ext cx="9766935" cy="1537970"/>
          </a:xfrm>
          <a:prstGeom prst="rect">
            <a:avLst/>
          </a:prstGeom>
          <a:noFill/>
        </p:spPr>
        <p:txBody>
          <a:bodyPr wrap="square" rtlCol="0" anchor="t">
            <a:spAutoFit/>
          </a:bodyPr>
          <a:lstStyle/>
          <a:p>
            <a:endParaRPr lang="zh-CN" altLang="en-US"/>
          </a:p>
          <a:p>
            <a:r>
              <a:rPr lang="en-US" altLang="zh-CN" sz="2800"/>
              <a:t>I</a:t>
            </a:r>
            <a:r>
              <a:rPr lang="zh-CN" altLang="en-US" sz="2800"/>
              <a:t>P</a:t>
            </a:r>
            <a:r>
              <a:rPr lang="en-US" altLang="zh-CN" sz="2800"/>
              <a:t>v</a:t>
            </a:r>
            <a:r>
              <a:rPr lang="zh-CN" altLang="en-US" sz="2800"/>
              <a:t>6</a:t>
            </a:r>
            <a:r>
              <a:rPr lang="zh-CN" altLang="en-US" sz="2400"/>
              <a:t>的地址扩展到了</a:t>
            </a:r>
            <a:r>
              <a:rPr lang="zh-CN" altLang="en-US" sz="2400">
                <a:solidFill>
                  <a:srgbClr val="FF0000"/>
                </a:solidFill>
              </a:rPr>
              <a:t>128位</a:t>
            </a:r>
            <a:r>
              <a:rPr lang="zh-CN" altLang="en-US" sz="2400"/>
              <a:t>，将其划分为8段，每段用4位</a:t>
            </a:r>
            <a:r>
              <a:rPr lang="zh-CN" altLang="en-US" sz="2400">
                <a:solidFill>
                  <a:srgbClr val="FF0000"/>
                </a:solidFill>
              </a:rPr>
              <a:t>十六进制</a:t>
            </a:r>
            <a:r>
              <a:rPr lang="zh-CN" altLang="en-US" sz="2400"/>
              <a:t>数表示。减少路由数，提高安全保密性。</a:t>
            </a:r>
          </a:p>
          <a:p>
            <a:r>
              <a:rPr lang="zh-CN" altLang="en-US" sz="2400"/>
              <a:t>目前v4v6为共存状态。</a:t>
            </a:r>
          </a:p>
        </p:txBody>
      </p:sp>
      <p:pic>
        <p:nvPicPr>
          <p:cNvPr id="11" name="图片 10" descr="联想截图_20231214002915"/>
          <p:cNvPicPr>
            <a:picLocks noChangeAspect="1"/>
          </p:cNvPicPr>
          <p:nvPr>
            <p:custDataLst>
              <p:tags r:id="rId3"/>
            </p:custDataLst>
          </p:nvPr>
        </p:nvPicPr>
        <p:blipFill>
          <a:blip r:embed="rId8"/>
          <a:stretch>
            <a:fillRect/>
          </a:stretch>
        </p:blipFill>
        <p:spPr>
          <a:xfrm>
            <a:off x="4435475" y="6219825"/>
            <a:ext cx="545465" cy="54673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dirty="0">
                <a:sym typeface="+mn-ea"/>
              </a:rPr>
              <a:t>Internet</a:t>
            </a:r>
            <a:r>
              <a:rPr lang="zh-CN" altLang="en-US" sz="3600" dirty="0">
                <a:sym typeface="+mn-ea"/>
              </a:rPr>
              <a:t>及其应用</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088390" y="952500"/>
            <a:ext cx="9975850" cy="1322070"/>
          </a:xfrm>
          <a:prstGeom prst="rect">
            <a:avLst/>
          </a:prstGeom>
          <a:noFill/>
        </p:spPr>
        <p:txBody>
          <a:bodyPr wrap="square" rtlCol="0" anchor="t">
            <a:spAutoFit/>
          </a:bodyPr>
          <a:lstStyle/>
          <a:p>
            <a:r>
              <a:rPr lang="zh-CN" altLang="en-US" sz="2000">
                <a:solidFill>
                  <a:srgbClr val="FF0000"/>
                </a:solidFill>
              </a:rPr>
              <a:t>主机域名由 . 分隔的若干个字符串组成</a:t>
            </a:r>
            <a:r>
              <a:rPr lang="zh-CN" altLang="en-US" sz="2000"/>
              <a:t>，如：mh.bit.edu.cn —&gt;202.204.80.3</a:t>
            </a:r>
          </a:p>
          <a:p>
            <a:r>
              <a:rPr lang="zh-CN" altLang="en-US" sz="2000"/>
              <a:t>由域名管理系统DNS完成域名与IP地址的转换。</a:t>
            </a:r>
          </a:p>
          <a:p>
            <a:r>
              <a:rPr lang="zh-CN" altLang="en-US" sz="2000"/>
              <a:t>顶级域名分为类型名和区域名两类。类型名共14个，区域名用两个字母表示世界各国和地区。</a:t>
            </a:r>
          </a:p>
        </p:txBody>
      </p:sp>
      <p:pic>
        <p:nvPicPr>
          <p:cNvPr id="4" name="图片 3"/>
          <p:cNvPicPr>
            <a:picLocks noChangeAspect="1"/>
          </p:cNvPicPr>
          <p:nvPr>
            <p:custDataLst>
              <p:tags r:id="rId1"/>
            </p:custDataLst>
          </p:nvPr>
        </p:nvPicPr>
        <p:blipFill>
          <a:blip r:embed="rId5"/>
          <a:stretch>
            <a:fillRect/>
          </a:stretch>
        </p:blipFill>
        <p:spPr>
          <a:xfrm>
            <a:off x="1907540" y="2046605"/>
            <a:ext cx="8168640" cy="3870960"/>
          </a:xfrm>
          <a:prstGeom prst="rect">
            <a:avLst/>
          </a:prstGeom>
        </p:spPr>
      </p:pic>
      <p:pic>
        <p:nvPicPr>
          <p:cNvPr id="6" name="图片 5" descr="联想截图_20231214002915"/>
          <p:cNvPicPr>
            <a:picLocks noChangeAspect="1"/>
          </p:cNvPicPr>
          <p:nvPr>
            <p:custDataLst>
              <p:tags r:id="rId2"/>
            </p:custDataLst>
          </p:nvPr>
        </p:nvPicPr>
        <p:blipFill>
          <a:blip r:embed="rId6"/>
          <a:stretch>
            <a:fillRect/>
          </a:stretch>
        </p:blipFill>
        <p:spPr>
          <a:xfrm>
            <a:off x="4435475" y="6219825"/>
            <a:ext cx="545465" cy="5467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dirty="0">
                <a:sym typeface="+mn-ea"/>
              </a:rPr>
              <a:t>Internet</a:t>
            </a:r>
            <a:r>
              <a:rPr lang="zh-CN" altLang="en-US" sz="3600" dirty="0">
                <a:sym typeface="+mn-ea"/>
              </a:rPr>
              <a:t>及其应用</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2466975" y="2044065"/>
            <a:ext cx="6283325" cy="2082165"/>
          </a:xfrm>
          <a:prstGeom prst="rect">
            <a:avLst/>
          </a:prstGeom>
          <a:noFill/>
        </p:spPr>
        <p:txBody>
          <a:bodyPr wrap="square" rtlCol="0" anchor="t">
            <a:noAutofit/>
          </a:bodyPr>
          <a:lstStyle/>
          <a:p>
            <a:r>
              <a:rPr lang="zh-CN" altLang="en-US" sz="3200"/>
              <a:t>Internet提供的服务：</a:t>
            </a:r>
          </a:p>
          <a:p>
            <a:r>
              <a:rPr lang="zh-CN" altLang="en-US" sz="3200">
                <a:solidFill>
                  <a:srgbClr val="FF0000"/>
                </a:solidFill>
              </a:rPr>
              <a:t>远程登录TELNET</a:t>
            </a:r>
          </a:p>
          <a:p>
            <a:r>
              <a:rPr lang="zh-CN" altLang="en-US" sz="3200">
                <a:solidFill>
                  <a:srgbClr val="FF0000"/>
                </a:solidFill>
              </a:rPr>
              <a:t>文件传输协议FTP</a:t>
            </a:r>
          </a:p>
          <a:p>
            <a:r>
              <a:rPr lang="zh-CN" altLang="en-US" sz="3200">
                <a:solidFill>
                  <a:srgbClr val="FF0000"/>
                </a:solidFill>
              </a:rPr>
              <a:t>电子邮件传送协议</a:t>
            </a:r>
            <a:r>
              <a:rPr lang="en-US" altLang="zh-CN" sz="3200">
                <a:solidFill>
                  <a:srgbClr val="FF0000"/>
                </a:solidFill>
              </a:rPr>
              <a:t>SMTP</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schemeClr val="tx1"/>
                </a:solidFill>
                <a:sym typeface="+mn-ea"/>
              </a:rPr>
              <a:t>信息安全</a:t>
            </a:r>
            <a:endParaRPr kumimoji="0" lang="zh-CN" altLang="en-US" sz="3600" b="0" i="0" u="none" strike="noStrike" kern="1200" cap="none" spc="0" normalizeH="0" baseline="0" noProof="0" dirty="0">
              <a:ln>
                <a:noFill/>
              </a:ln>
              <a:solidFill>
                <a:schemeClr val="tx1"/>
              </a:solidFill>
              <a:effectLst/>
              <a:uLnTx/>
              <a:uFillTx/>
              <a:latin typeface="方正公文黑体" panose="02000500000000000000" pitchFamily="2" charset="-122"/>
              <a:ea typeface="方正公文黑体" panose="02000500000000000000" pitchFamily="2" charset="-122"/>
              <a:cs typeface="+mn-cs"/>
              <a:sym typeface="+mn-ea"/>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246505" y="1417320"/>
            <a:ext cx="9312910" cy="3608705"/>
          </a:xfrm>
          <a:prstGeom prst="rect">
            <a:avLst/>
          </a:prstGeom>
          <a:noFill/>
        </p:spPr>
        <p:txBody>
          <a:bodyPr wrap="square" rtlCol="0" anchor="t">
            <a:noAutofit/>
          </a:bodyPr>
          <a:lstStyle/>
          <a:p>
            <a:r>
              <a:rPr lang="zh-CN" altLang="en-US" sz="2400">
                <a:solidFill>
                  <a:srgbClr val="FF0000"/>
                </a:solidFill>
              </a:rPr>
              <a:t>计算机病毒：计算机病毒是一种在人为或非人为的情况下产生的、在用户不知情或未批准下，能自我复制或运行的计算机程序，计算机病毒往往会影响受感染计算机的正常运作。</a:t>
            </a:r>
            <a:endParaRPr lang="zh-CN" altLang="en-US" sz="2400"/>
          </a:p>
          <a:p>
            <a:r>
              <a:rPr lang="zh-CN" altLang="en-US" sz="2400"/>
              <a:t>从计算机病毒的基本类型进行分类：系统引导型病毒、可执行文件型病毒、宏病毒、混合型病毒、特洛伊木马型病毒、Internet语言病毒</a:t>
            </a:r>
          </a:p>
          <a:p>
            <a:r>
              <a:rPr lang="zh-CN" altLang="en-US" sz="2400"/>
              <a:t>从计算机病毒的链结方式分类：操作系统型病毒、外壳型病毒、嵌入型病毒、源码型病毒</a:t>
            </a:r>
          </a:p>
          <a:p>
            <a:r>
              <a:rPr lang="zh-CN" altLang="en-US" sz="2400"/>
              <a:t>从传播媒介分类 ：单机病毒、网络病毒</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信息安全</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875790" y="1330325"/>
            <a:ext cx="8587105" cy="3656330"/>
          </a:xfrm>
          <a:prstGeom prst="rect">
            <a:avLst/>
          </a:prstGeom>
          <a:noFill/>
        </p:spPr>
        <p:txBody>
          <a:bodyPr wrap="square" rtlCol="0" anchor="t">
            <a:noAutofit/>
          </a:bodyPr>
          <a:lstStyle/>
          <a:p>
            <a:r>
              <a:rPr lang="zh-CN" altLang="en-US" sz="2400"/>
              <a:t>计算机病毒特点：</a:t>
            </a:r>
            <a:r>
              <a:rPr lang="zh-CN" altLang="en-US" sz="2400">
                <a:solidFill>
                  <a:srgbClr val="FF0000"/>
                </a:solidFill>
              </a:rPr>
              <a:t>寄生性、可执行性、传染性、破坏性、潜伏性</a:t>
            </a:r>
          </a:p>
          <a:p>
            <a:r>
              <a:rPr lang="zh-CN" altLang="en-US" sz="2400"/>
              <a:t>计算机病毒的</a:t>
            </a:r>
            <a:r>
              <a:rPr lang="zh-CN" altLang="en-US" sz="2400">
                <a:solidFill>
                  <a:srgbClr val="FF0000"/>
                </a:solidFill>
              </a:rPr>
              <a:t>防范</a:t>
            </a:r>
            <a:endParaRPr lang="zh-CN" altLang="en-US" sz="2400"/>
          </a:p>
          <a:p>
            <a:endParaRPr lang="zh-CN" altLang="en-US" sz="2400"/>
          </a:p>
          <a:p>
            <a:r>
              <a:rPr lang="zh-CN" altLang="en-US" sz="2400"/>
              <a:t>网络安全：包含网络设备安全、网络信息安全、网络软件安全。</a:t>
            </a:r>
          </a:p>
          <a:p>
            <a:r>
              <a:rPr lang="zh-CN" altLang="en-US" sz="2400"/>
              <a:t>网络入侵：破译口令、IP欺骗、DNS欺骗</a:t>
            </a:r>
          </a:p>
          <a:p>
            <a:r>
              <a:rPr lang="zh-CN" altLang="en-US" sz="2400"/>
              <a:t>入侵检测</a:t>
            </a:r>
          </a:p>
          <a:p>
            <a:endParaRPr lang="zh-CN" altLang="en-US" sz="2400"/>
          </a:p>
          <a:p>
            <a:r>
              <a:rPr lang="zh-CN" altLang="en-US" sz="2400"/>
              <a:t>信息加密技术：对称加密、非对称加密</a:t>
            </a:r>
          </a:p>
          <a:p>
            <a:r>
              <a:rPr lang="zh-CN" altLang="en-US" sz="2400"/>
              <a:t>信息认证技术：报文鉴别、身份鉴别、数字签名、数字证书</a:t>
            </a:r>
          </a:p>
          <a:p>
            <a:r>
              <a:rPr lang="zh-CN" altLang="en-US" sz="2400"/>
              <a:t>目的：验证信息的完整性、验证信息发送者是真的</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fontAlgn="auto">
              <a:spcAft>
                <a:spcPts val="0"/>
              </a:spcAft>
              <a:defRPr/>
            </a:pPr>
            <a:r>
              <a:rPr lang="zh-CN" altLang="en-US" sz="3600" dirty="0">
                <a:solidFill>
                  <a:schemeClr val="tx1"/>
                </a:solidFill>
                <a:sym typeface="+mn-ea"/>
              </a:rPr>
              <a:t>云计算与物联网</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000" y="1397000"/>
            <a:ext cx="9144000" cy="3784600"/>
          </a:xfrm>
          <a:prstGeom prst="rect">
            <a:avLst/>
          </a:prstGeom>
          <a:noFill/>
        </p:spPr>
        <p:txBody>
          <a:bodyPr wrap="square" rtlCol="0" anchor="t">
            <a:spAutoFit/>
          </a:bodyPr>
          <a:lstStyle/>
          <a:p>
            <a:r>
              <a:rPr lang="zh-CN" altLang="en-US" sz="2400"/>
              <a:t>云计算是一个虚拟的计算资源池，它通过互联网提供给用户使用资源池内的计算资源，它代表了信息技术及其基础架构的发展方向。</a:t>
            </a:r>
          </a:p>
          <a:p>
            <a:r>
              <a:rPr lang="zh-CN" altLang="en-US" sz="2400"/>
              <a:t>狭义云计算、广义云计算</a:t>
            </a:r>
          </a:p>
          <a:p>
            <a:r>
              <a:rPr lang="zh-CN" altLang="en-US" sz="2400"/>
              <a:t>云计算的体系架构</a:t>
            </a:r>
          </a:p>
          <a:p>
            <a:r>
              <a:rPr lang="zh-CN" altLang="en-US" sz="2400"/>
              <a:t>云用户端：提供云用户请求服务的交互界面，也是用户使用云的入口。</a:t>
            </a:r>
          </a:p>
          <a:p>
            <a:r>
              <a:rPr lang="zh-CN" altLang="en-US" sz="2400"/>
              <a:t>服务目录：云计算可为用户提供的服务列表。</a:t>
            </a:r>
          </a:p>
          <a:p>
            <a:r>
              <a:rPr lang="zh-CN" altLang="en-US" sz="2400"/>
              <a:t>资源监控：监控和计量云系统资源的使用情况。</a:t>
            </a:r>
          </a:p>
          <a:p>
            <a:r>
              <a:rPr lang="zh-CN" altLang="en-US" sz="2400"/>
              <a:t>服务器集群：为虚拟的或物理的服务器。</a:t>
            </a:r>
          </a:p>
          <a:p>
            <a:r>
              <a:rPr lang="zh-CN" altLang="en-US" sz="2400"/>
              <a:t>管理系统和部署工具：提供管理和服务功能。</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fontAlgn="auto">
              <a:spcAft>
                <a:spcPts val="0"/>
              </a:spcAft>
              <a:defRPr/>
            </a:pPr>
            <a:r>
              <a:rPr lang="zh-CN" altLang="en-US" sz="3600" dirty="0">
                <a:sym typeface="+mn-ea"/>
              </a:rPr>
              <a:t>云计算与物联网</a:t>
            </a:r>
            <a:endParaRPr kumimoji="0" lang="en-US" altLang="zh-CN"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433195" y="1490980"/>
            <a:ext cx="8705850" cy="1938020"/>
          </a:xfrm>
          <a:prstGeom prst="rect">
            <a:avLst/>
          </a:prstGeom>
          <a:noFill/>
        </p:spPr>
        <p:txBody>
          <a:bodyPr wrap="square" rtlCol="0" anchor="t">
            <a:spAutoFit/>
          </a:bodyPr>
          <a:lstStyle/>
          <a:p>
            <a:r>
              <a:rPr lang="zh-CN" altLang="en-US" sz="2400"/>
              <a:t>“物物相连的互联网”，物联网是互联网的应用拓展</a:t>
            </a:r>
          </a:p>
          <a:p>
            <a:r>
              <a:rPr lang="zh-CN" altLang="en-US" sz="2400"/>
              <a:t>物联网主要特征：是各种感知技术的广泛应用；是一种建立在互联网上的泛在网络；物联网不仅仅提供了传感器的连接，其本身也具有智能处理的能力，能够对物体实施智能控制。</a:t>
            </a:r>
          </a:p>
          <a:p>
            <a:r>
              <a:rPr lang="zh-CN" altLang="en-US" sz="2400"/>
              <a:t>物联网应用模式：对象的智能标签、对象的智能控制</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华文楷体" panose="02010600040101010101" pitchFamily="2" charset="-122"/>
                <a:ea typeface="华文楷体" panose="02010600040101010101" pitchFamily="2" charset="-122"/>
              </a:rPr>
              <a:t>第二章</a:t>
            </a:r>
            <a:endParaRPr kumimoji="0" lang="en-US" altLang="zh-CN" sz="36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9" name="TextBox 7"/>
          <p:cNvSpPr txBox="1"/>
          <p:nvPr/>
        </p:nvSpPr>
        <p:spPr>
          <a:xfrm>
            <a:off x="1524000" y="1032843"/>
            <a:ext cx="8786874"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solidFill>
                  <a:schemeClr val="accent4">
                    <a:lumMod val="75000"/>
                  </a:schemeClr>
                </a:solidFill>
                <a:latin typeface="华文楷体" panose="02010600040101010101" pitchFamily="2" charset="-122"/>
                <a:ea typeface="华文楷体" panose="02010600040101010101" pitchFamily="2" charset="-122"/>
              </a:rPr>
              <a:t>具有两种稳定状态的电子元件却非常容易找到</a:t>
            </a:r>
            <a:endParaRPr lang="en-US" altLang="zh-CN" b="1" dirty="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2400" b="1" dirty="0">
                <a:solidFill>
                  <a:srgbClr val="0033CC"/>
                </a:solidFill>
                <a:latin typeface="华文楷体" panose="02010600040101010101" pitchFamily="2" charset="-122"/>
                <a:ea typeface="华文楷体" panose="02010600040101010101" pitchFamily="2" charset="-122"/>
              </a:rPr>
              <a:t>如继电器的接通和断开、电脉冲的高和低、晶体管的导通和截止</a:t>
            </a:r>
            <a:endParaRPr lang="en-US" altLang="zh-CN" sz="2400" b="1" dirty="0">
              <a:solidFill>
                <a:srgbClr val="0033CC"/>
              </a:solidFill>
              <a:latin typeface="华文楷体" panose="02010600040101010101" pitchFamily="2" charset="-122"/>
              <a:ea typeface="华文楷体" panose="02010600040101010101" pitchFamily="2" charset="-122"/>
            </a:endParaRPr>
          </a:p>
          <a:p>
            <a:pPr algn="ctr"/>
            <a:r>
              <a:rPr lang="zh-CN" altLang="en-US" sz="2400" b="1" dirty="0">
                <a:latin typeface="华文楷体" panose="02010600040101010101" pitchFamily="2" charset="-122"/>
                <a:ea typeface="华文楷体" panose="02010600040101010101" pitchFamily="2" charset="-122"/>
              </a:rPr>
              <a:t>“</a:t>
            </a:r>
            <a:r>
              <a:rPr lang="en-US"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”表示</a:t>
            </a:r>
            <a:r>
              <a:rPr lang="zh-CN" altLang="en-US" sz="2400" b="1" dirty="0">
                <a:solidFill>
                  <a:schemeClr val="accent4">
                    <a:lumMod val="60000"/>
                    <a:lumOff val="40000"/>
                  </a:schemeClr>
                </a:solidFill>
                <a:latin typeface="华文楷体" panose="02010600040101010101" pitchFamily="2" charset="-122"/>
                <a:ea typeface="华文楷体" panose="02010600040101010101" pitchFamily="2" charset="-122"/>
              </a:rPr>
              <a:t>高电平</a:t>
            </a:r>
            <a:r>
              <a:rPr lang="zh-CN" altLang="en-US" sz="2400" b="1" dirty="0">
                <a:latin typeface="华文楷体" panose="02010600040101010101" pitchFamily="2" charset="-122"/>
                <a:ea typeface="华文楷体" panose="02010600040101010101" pitchFamily="2" charset="-122"/>
              </a:rPr>
              <a:t>，“</a:t>
            </a:r>
            <a:r>
              <a:rPr lang="en-US" sz="2400" b="1" dirty="0">
                <a:latin typeface="华文楷体" panose="02010600040101010101" pitchFamily="2" charset="-122"/>
                <a:ea typeface="华文楷体" panose="02010600040101010101" pitchFamily="2" charset="-122"/>
              </a:rPr>
              <a:t>0</a:t>
            </a:r>
            <a:r>
              <a:rPr lang="zh-CN" altLang="en-US" sz="2400" b="1" dirty="0">
                <a:latin typeface="华文楷体" panose="02010600040101010101" pitchFamily="2" charset="-122"/>
                <a:ea typeface="华文楷体" panose="02010600040101010101" pitchFamily="2" charset="-122"/>
              </a:rPr>
              <a:t>”表示</a:t>
            </a:r>
            <a:r>
              <a:rPr lang="zh-CN" altLang="en-US" sz="2400" b="1" dirty="0">
                <a:solidFill>
                  <a:schemeClr val="accent4">
                    <a:lumMod val="60000"/>
                    <a:lumOff val="40000"/>
                  </a:schemeClr>
                </a:solidFill>
                <a:latin typeface="华文楷体" panose="02010600040101010101" pitchFamily="2" charset="-122"/>
                <a:ea typeface="华文楷体" panose="02010600040101010101" pitchFamily="2" charset="-122"/>
              </a:rPr>
              <a:t>低电平</a:t>
            </a:r>
            <a:endParaRPr lang="en-US" altLang="zh-CN" sz="2400" b="1" dirty="0">
              <a:solidFill>
                <a:schemeClr val="accent4">
                  <a:lumMod val="60000"/>
                  <a:lumOff val="40000"/>
                </a:schemeClr>
              </a:solidFill>
              <a:latin typeface="华文楷体" panose="02010600040101010101" pitchFamily="2" charset="-122"/>
              <a:ea typeface="华文楷体" panose="02010600040101010101" pitchFamily="2" charset="-122"/>
            </a:endParaRPr>
          </a:p>
          <a:p>
            <a:pPr algn="ctr"/>
            <a:r>
              <a:rPr lang="zh-CN" altLang="en-US" sz="2400" b="1" dirty="0">
                <a:latin typeface="华文楷体" panose="02010600040101010101" pitchFamily="2" charset="-122"/>
                <a:ea typeface="华文楷体" panose="02010600040101010101" pitchFamily="2" charset="-122"/>
              </a:rPr>
              <a:t>             “</a:t>
            </a:r>
            <a:r>
              <a:rPr lang="en-US"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”表示</a:t>
            </a:r>
            <a:r>
              <a:rPr lang="zh-CN" altLang="en-US" sz="2400" b="1" dirty="0">
                <a:solidFill>
                  <a:schemeClr val="accent4">
                    <a:lumMod val="60000"/>
                    <a:lumOff val="40000"/>
                  </a:schemeClr>
                </a:solidFill>
                <a:latin typeface="华文楷体" panose="02010600040101010101" pitchFamily="2" charset="-122"/>
                <a:ea typeface="华文楷体" panose="02010600040101010101" pitchFamily="2" charset="-122"/>
              </a:rPr>
              <a:t>接通状态</a:t>
            </a:r>
            <a:r>
              <a:rPr lang="zh-CN" altLang="en-US" sz="2400" b="1" dirty="0">
                <a:latin typeface="华文楷体" panose="02010600040101010101" pitchFamily="2" charset="-122"/>
                <a:ea typeface="华文楷体" panose="02010600040101010101" pitchFamily="2" charset="-122"/>
              </a:rPr>
              <a:t>，“</a:t>
            </a:r>
            <a:r>
              <a:rPr lang="en-US" sz="2400" b="1" dirty="0">
                <a:latin typeface="华文楷体" panose="02010600040101010101" pitchFamily="2" charset="-122"/>
                <a:ea typeface="华文楷体" panose="02010600040101010101" pitchFamily="2" charset="-122"/>
              </a:rPr>
              <a:t>0</a:t>
            </a:r>
            <a:r>
              <a:rPr lang="zh-CN" altLang="en-US" sz="2400" b="1" dirty="0">
                <a:latin typeface="华文楷体" panose="02010600040101010101" pitchFamily="2" charset="-122"/>
                <a:ea typeface="华文楷体" panose="02010600040101010101" pitchFamily="2" charset="-122"/>
              </a:rPr>
              <a:t>”表示</a:t>
            </a:r>
            <a:r>
              <a:rPr lang="zh-CN" altLang="en-US" sz="2400" b="1" dirty="0">
                <a:solidFill>
                  <a:schemeClr val="accent4">
                    <a:lumMod val="60000"/>
                    <a:lumOff val="40000"/>
                  </a:schemeClr>
                </a:solidFill>
                <a:latin typeface="华文楷体" panose="02010600040101010101" pitchFamily="2" charset="-122"/>
                <a:ea typeface="华文楷体" panose="02010600040101010101" pitchFamily="2" charset="-122"/>
              </a:rPr>
              <a:t>断开状态</a:t>
            </a:r>
          </a:p>
        </p:txBody>
      </p:sp>
      <p:sp>
        <p:nvSpPr>
          <p:cNvPr id="11" name="TextBox 8"/>
          <p:cNvSpPr txBox="1"/>
          <p:nvPr/>
        </p:nvSpPr>
        <p:spPr>
          <a:xfrm>
            <a:off x="4310082" y="2877108"/>
            <a:ext cx="321471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b="1" dirty="0">
                <a:latin typeface="华文楷体" panose="02010600040101010101" pitchFamily="2" charset="-122"/>
                <a:ea typeface="华文楷体" panose="02010600040101010101" pitchFamily="2" charset="-122"/>
              </a:rPr>
              <a:t>计算机中的二进制</a:t>
            </a:r>
          </a:p>
        </p:txBody>
      </p:sp>
      <p:cxnSp>
        <p:nvCxnSpPr>
          <p:cNvPr id="12" name="直接箭头连接符 11"/>
          <p:cNvCxnSpPr>
            <a:stCxn id="9" idx="2"/>
            <a:endCxn id="11" idx="0"/>
          </p:cNvCxnSpPr>
          <p:nvPr/>
        </p:nvCxnSpPr>
        <p:spPr bwMode="auto">
          <a:xfrm>
            <a:off x="5917437" y="2510171"/>
            <a:ext cx="0" cy="366937"/>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5" name="文本框 14"/>
          <p:cNvSpPr txBox="1"/>
          <p:nvPr/>
        </p:nvSpPr>
        <p:spPr>
          <a:xfrm>
            <a:off x="1524000" y="3716713"/>
            <a:ext cx="93359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用二进制表示两种状态：</a:t>
            </a:r>
            <a:r>
              <a:rPr lang="en-US" altLang="zh-CN" sz="2400" dirty="0">
                <a:latin typeface="微软雅黑" panose="020B0503020204020204" pitchFamily="34" charset="-122"/>
                <a:ea typeface="微软雅黑" panose="020B0503020204020204" pitchFamily="34" charset="-122"/>
              </a:rPr>
              <a:t>True</a:t>
            </a:r>
            <a:r>
              <a:rPr lang="zh-CN" altLang="en-US" sz="2400" dirty="0">
                <a:latin typeface="微软雅黑" panose="020B0503020204020204" pitchFamily="34" charset="-122"/>
                <a:ea typeface="微软雅黑" panose="020B0503020204020204" pitchFamily="34" charset="-122"/>
              </a:rPr>
              <a:t>（真）和</a:t>
            </a:r>
            <a:r>
              <a:rPr lang="en-US" altLang="zh-CN" sz="2400" dirty="0">
                <a:latin typeface="微软雅黑" panose="020B0503020204020204" pitchFamily="34" charset="-122"/>
                <a:ea typeface="微软雅黑" panose="020B0503020204020204" pitchFamily="34" charset="-122"/>
              </a:rPr>
              <a:t>False</a:t>
            </a:r>
            <a:r>
              <a:rPr lang="zh-CN" altLang="en-US" sz="2400" dirty="0">
                <a:latin typeface="微软雅黑" panose="020B0503020204020204" pitchFamily="34" charset="-122"/>
                <a:ea typeface="微软雅黑" panose="020B0503020204020204" pitchFamily="34" charset="-122"/>
              </a:rPr>
              <a:t>（假）</a:t>
            </a:r>
          </a:p>
        </p:txBody>
      </p:sp>
      <p:sp>
        <p:nvSpPr>
          <p:cNvPr id="16" name="文本框 15"/>
          <p:cNvSpPr txBox="1"/>
          <p:nvPr/>
        </p:nvSpPr>
        <p:spPr>
          <a:xfrm>
            <a:off x="1554760" y="4319517"/>
            <a:ext cx="5109091" cy="830997"/>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电路闭合，电流流过，代表“真”；</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电路断开，无电流流过，代表“假”</a:t>
            </a:r>
          </a:p>
        </p:txBody>
      </p:sp>
      <p:sp>
        <p:nvSpPr>
          <p:cNvPr id="17" name="文本框 16"/>
          <p:cNvSpPr txBox="1"/>
          <p:nvPr/>
        </p:nvSpPr>
        <p:spPr>
          <a:xfrm>
            <a:off x="1554760" y="5280395"/>
            <a:ext cx="644490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二进制也可以写成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，替代 </a:t>
            </a:r>
            <a:r>
              <a:rPr lang="en-US" altLang="zh-CN" sz="2400" dirty="0">
                <a:latin typeface="微软雅黑" panose="020B0503020204020204" pitchFamily="34" charset="-122"/>
                <a:ea typeface="微软雅黑" panose="020B0503020204020204" pitchFamily="34" charset="-122"/>
              </a:rPr>
              <a:t>True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False</a:t>
            </a:r>
            <a:endParaRPr lang="zh-CN" altLang="en-US" sz="2400" dirty="0">
              <a:latin typeface="微软雅黑" panose="020B0503020204020204" pitchFamily="34" charset="-122"/>
              <a:ea typeface="微软雅黑" panose="020B0503020204020204" pitchFamily="34" charset="-122"/>
            </a:endParaRPr>
          </a:p>
        </p:txBody>
      </p:sp>
      <p:pic>
        <p:nvPicPr>
          <p:cNvPr id="18" name="图片 17" descr="联想截图_20231214002915"/>
          <p:cNvPicPr>
            <a:picLocks noChangeAspect="1"/>
          </p:cNvPicPr>
          <p:nvPr>
            <p:custDataLst>
              <p:tags r:id="rId1"/>
            </p:custDataLst>
          </p:nvPr>
        </p:nvPicPr>
        <p:blipFill>
          <a:blip r:embed="rId5"/>
          <a:stretch>
            <a:fillRect/>
          </a:stretch>
        </p:blipFill>
        <p:spPr>
          <a:xfrm>
            <a:off x="4435475" y="6219825"/>
            <a:ext cx="545465" cy="5467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ym typeface="+mn-ea"/>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69720" y="1443990"/>
            <a:ext cx="9063990" cy="3169285"/>
          </a:xfrm>
          <a:prstGeom prst="rect">
            <a:avLst/>
          </a:prstGeom>
          <a:noFill/>
        </p:spPr>
        <p:txBody>
          <a:bodyPr wrap="square" rtlCol="0" anchor="t">
            <a:spAutoFit/>
          </a:bodyPr>
          <a:lstStyle/>
          <a:p>
            <a:r>
              <a:rPr lang="zh-CN" altLang="en-US" sz="2000"/>
              <a:t>·用以太网形式构成的局域网，其拓扑结构为（B  ）</a:t>
            </a:r>
          </a:p>
          <a:p>
            <a:r>
              <a:rPr lang="zh-CN" altLang="en-US" sz="2000"/>
              <a:t>A 环型、B 总线型、C 星型、D 树型</a:t>
            </a:r>
          </a:p>
          <a:p>
            <a:r>
              <a:rPr lang="zh-CN" altLang="en-US" sz="2000"/>
              <a:t>·发现病毒后，比较彻底的清除方式是__D___。 </a:t>
            </a:r>
          </a:p>
          <a:p>
            <a:r>
              <a:rPr lang="zh-CN" altLang="en-US" sz="2000"/>
              <a:t>A 用查毒软件处理、B 用杀毒软件处理、C 删除磁盘文件、D 格式化磁盘 </a:t>
            </a:r>
          </a:p>
          <a:p>
            <a:r>
              <a:rPr lang="zh-CN" altLang="en-US" sz="2000"/>
              <a:t>·TCP/IP是一种（C ）</a:t>
            </a:r>
          </a:p>
          <a:p>
            <a:r>
              <a:rPr lang="zh-CN" altLang="en-US" sz="2000"/>
              <a:t>A 网络操作系统、B 网络地址、C 网络通信协议、D 网络部件</a:t>
            </a:r>
          </a:p>
          <a:p>
            <a:r>
              <a:rPr lang="zh-CN" altLang="en-US" sz="2000"/>
              <a:t>·以下不属于IP地址的是（ D）</a:t>
            </a:r>
          </a:p>
          <a:p>
            <a:r>
              <a:rPr lang="zh-CN" altLang="en-US" sz="2000"/>
              <a:t>A 100.78.65.3、B 128.0.1.1、C 192.234.111.123、D 333.24.45.56</a:t>
            </a:r>
          </a:p>
          <a:p>
            <a:r>
              <a:rPr lang="zh-CN" altLang="en-US" sz="2000"/>
              <a:t>·URL最接近的解释是（B ）</a:t>
            </a:r>
          </a:p>
          <a:p>
            <a:r>
              <a:rPr lang="zh-CN" altLang="en-US" sz="2000"/>
              <a:t>A 与IP地址相似、B 资源定位地址、C 一种超文本协议、D 可解释为域名</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2" name="文本框 1"/>
          <p:cNvSpPr txBox="1"/>
          <p:nvPr/>
        </p:nvSpPr>
        <p:spPr>
          <a:xfrm>
            <a:off x="1649154" y="117082"/>
            <a:ext cx="8685693"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方正公文黑体" panose="02000500000000000000" pitchFamily="2" charset="-122"/>
                <a:ea typeface="方正公文黑体" panose="02000500000000000000" pitchFamily="2" charset="-122"/>
                <a:cs typeface="+mn-cs"/>
              </a:rPr>
              <a:t>一些题</a:t>
            </a:r>
          </a:p>
        </p:txBody>
      </p:sp>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3" name="文本框 2"/>
          <p:cNvSpPr txBox="1"/>
          <p:nvPr/>
        </p:nvSpPr>
        <p:spPr>
          <a:xfrm>
            <a:off x="1524635" y="1028700"/>
            <a:ext cx="9143365" cy="4707890"/>
          </a:xfrm>
          <a:prstGeom prst="rect">
            <a:avLst/>
          </a:prstGeom>
          <a:noFill/>
        </p:spPr>
        <p:txBody>
          <a:bodyPr wrap="square" rtlCol="0" anchor="t">
            <a:spAutoFit/>
          </a:bodyPr>
          <a:lstStyle/>
          <a:p>
            <a:r>
              <a:rPr lang="zh-CN" altLang="en-US" sz="2000"/>
              <a:t>·从www.ustc.edu.cn可以看出它是中国的一个（D ）</a:t>
            </a:r>
          </a:p>
          <a:p>
            <a:r>
              <a:rPr lang="zh-CN" altLang="en-US" sz="2000"/>
              <a:t>A 站点、B 军事机构、C 商业组织、D 教育部门</a:t>
            </a:r>
          </a:p>
          <a:p>
            <a:r>
              <a:rPr lang="zh-CN" altLang="en-US" sz="2000"/>
              <a:t>·当电子邮件在发送过程中有误时，则 （C ）。</a:t>
            </a:r>
          </a:p>
          <a:p>
            <a:r>
              <a:rPr lang="zh-CN" altLang="en-US" sz="2000"/>
              <a:t>A 电子邮件服务器将自动把有误的邮件删除、B 邮件将丢失、C 电子邮件服务器会将原邮件退回，并给出不能寄达的原因、D 电子邮件服务器会将原邮件退回，但不给出不能寄达的原因</a:t>
            </a:r>
          </a:p>
          <a:p>
            <a:r>
              <a:rPr lang="zh-CN" altLang="en-US" sz="2000"/>
              <a:t>·和通信网络相比，计算机网络最本质的功能是（ B）。 </a:t>
            </a:r>
          </a:p>
          <a:p>
            <a:r>
              <a:rPr lang="zh-CN" altLang="en-US" sz="2000"/>
              <a:t>A 数据通信、B 资源共享、C 提高计算机的可靠性和可用性、D 分布式处理 </a:t>
            </a:r>
          </a:p>
          <a:p>
            <a:r>
              <a:rPr lang="zh-CN" altLang="en-US" sz="2000"/>
              <a:t>·选择网卡的主要依据是组网的拓扑结构、网络段的最大长度、节点之间的距离和（B ）。</a:t>
            </a:r>
          </a:p>
          <a:p>
            <a:r>
              <a:rPr lang="zh-CN" altLang="en-US" sz="2000"/>
              <a:t>A 接入网络的计算机种类、B 使用的传输介质的类型、C 使用的网络操作系统的类型、D 互连网络的规模 </a:t>
            </a:r>
          </a:p>
          <a:p>
            <a:r>
              <a:rPr lang="zh-CN" altLang="en-US" sz="2000"/>
              <a:t>·和广域网相比，局域网（ C）。</a:t>
            </a:r>
          </a:p>
          <a:p>
            <a:r>
              <a:rPr lang="zh-CN" altLang="en-US" sz="2000"/>
              <a:t>A 有效性好但可靠性差、B 有效性差但可靠性好、C 有效性好可靠性也高、D 有效性差可靠性也差 </a:t>
            </a:r>
          </a:p>
        </p:txBody>
      </p:sp>
      <p:pic>
        <p:nvPicPr>
          <p:cNvPr id="6" name="图片 5" descr="联想截图_20231214002915"/>
          <p:cNvPicPr>
            <a:picLocks noChangeAspect="1"/>
          </p:cNvPicPr>
          <p:nvPr>
            <p:custDataLst>
              <p:tags r:id="rId1"/>
            </p:custDataLst>
          </p:nvPr>
        </p:nvPicPr>
        <p:blipFill>
          <a:blip r:embed="rId4"/>
          <a:stretch>
            <a:fillRect/>
          </a:stretch>
        </p:blipFill>
        <p:spPr>
          <a:xfrm>
            <a:off x="4435475" y="6219825"/>
            <a:ext cx="545465" cy="54673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7" name="文本框 6"/>
          <p:cNvSpPr txBox="1"/>
          <p:nvPr/>
        </p:nvSpPr>
        <p:spPr>
          <a:xfrm>
            <a:off x="1524000" y="95361"/>
            <a:ext cx="2384877"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第六章</a:t>
            </a:r>
            <a:endParaRPr lang="en-US" altLang="zh-CN" sz="4400" dirty="0">
              <a:latin typeface="仿宋" panose="02010609060101010101" pitchFamily="49" charset="-122"/>
              <a:ea typeface="仿宋" panose="02010609060101010101" pitchFamily="49" charset="-122"/>
            </a:endParaRPr>
          </a:p>
        </p:txBody>
      </p:sp>
      <p:sp>
        <p:nvSpPr>
          <p:cNvPr id="8" name="文本框 7"/>
          <p:cNvSpPr txBox="1"/>
          <p:nvPr/>
        </p:nvSpPr>
        <p:spPr>
          <a:xfrm>
            <a:off x="2442936" y="1447911"/>
            <a:ext cx="6548664" cy="1015663"/>
          </a:xfrm>
          <a:prstGeom prst="rect">
            <a:avLst/>
          </a:prstGeom>
          <a:noFill/>
        </p:spPr>
        <p:txBody>
          <a:bodyPr wrap="square" rtlCol="0">
            <a:spAutoFit/>
          </a:bodyPr>
          <a:lstStyle/>
          <a:p>
            <a:r>
              <a:rPr lang="zh-CN" altLang="en-US" sz="6000" dirty="0">
                <a:latin typeface="仿宋" panose="02010609060101010101" pitchFamily="49" charset="-122"/>
                <a:ea typeface="仿宋" panose="02010609060101010101" pitchFamily="49" charset="-122"/>
              </a:rPr>
              <a:t>数据处理与数据库</a:t>
            </a:r>
            <a:endParaRPr lang="en-US" altLang="zh-CN" sz="6000" dirty="0">
              <a:latin typeface="仿宋" panose="02010609060101010101" pitchFamily="49" charset="-122"/>
              <a:ea typeface="仿宋" panose="020106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085" y="2774272"/>
            <a:ext cx="3035029" cy="303502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275" y="2666268"/>
            <a:ext cx="3944993" cy="3035029"/>
          </a:xfrm>
          <a:prstGeom prst="rect">
            <a:avLst/>
          </a:prstGeom>
        </p:spPr>
      </p:pic>
      <p:pic>
        <p:nvPicPr>
          <p:cNvPr id="9" name="图片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文本框 5"/>
          <p:cNvSpPr txBox="1"/>
          <p:nvPr/>
        </p:nvSpPr>
        <p:spPr>
          <a:xfrm>
            <a:off x="1456805" y="60707"/>
            <a:ext cx="4188345"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数据的分类</a:t>
            </a:r>
            <a:endParaRPr lang="en-US" altLang="zh-CN" sz="4400" dirty="0">
              <a:latin typeface="仿宋" panose="02010609060101010101" pitchFamily="49" charset="-122"/>
              <a:ea typeface="仿宋" panose="02010609060101010101" pitchFamily="49" charset="-122"/>
            </a:endParaRPr>
          </a:p>
        </p:txBody>
      </p:sp>
      <p:sp>
        <p:nvSpPr>
          <p:cNvPr id="9" name="文本框 8"/>
          <p:cNvSpPr txBox="1"/>
          <p:nvPr/>
        </p:nvSpPr>
        <p:spPr>
          <a:xfrm>
            <a:off x="1313995" y="962797"/>
            <a:ext cx="9354005" cy="4401205"/>
          </a:xfrm>
          <a:prstGeom prst="rect">
            <a:avLst/>
          </a:prstGeom>
          <a:noFill/>
        </p:spPr>
        <p:txBody>
          <a:bodyPr wrap="square">
            <a:spAutoFit/>
          </a:bodyPr>
          <a:lstStyle/>
          <a:p>
            <a:r>
              <a:rPr lang="zh-CN" altLang="en-US" sz="2800" b="1" dirty="0">
                <a:latin typeface="仿宋" panose="02010609060101010101" pitchFamily="49" charset="-122"/>
                <a:ea typeface="仿宋" panose="02010609060101010101" pitchFamily="49" charset="-122"/>
              </a:rPr>
              <a:t>结构化数据</a:t>
            </a:r>
            <a:r>
              <a:rPr lang="zh-CN" altLang="en-US" sz="2800" dirty="0">
                <a:latin typeface="仿宋" panose="02010609060101010101" pitchFamily="49" charset="-122"/>
                <a:ea typeface="仿宋" panose="02010609060101010101" pitchFamily="49" charset="-122"/>
              </a:rPr>
              <a:t>：即行数据</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一般是指存储在数据库里</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可以用二维表结构来逻辑表达实现的数据。如：所有关系数据库中的数据均为结构化数据。</a:t>
            </a:r>
            <a:endParaRPr lang="en-US" altLang="zh-CN" sz="2800" dirty="0">
              <a:latin typeface="仿宋" panose="02010609060101010101" pitchFamily="49" charset="-122"/>
              <a:ea typeface="仿宋" panose="02010609060101010101" pitchFamily="49" charset="-122"/>
            </a:endParaRPr>
          </a:p>
          <a:p>
            <a:endParaRPr lang="en-US" altLang="zh-CN" sz="2800" dirty="0">
              <a:latin typeface="仿宋" panose="02010609060101010101" pitchFamily="49" charset="-122"/>
              <a:ea typeface="仿宋" panose="02010609060101010101" pitchFamily="49" charset="-122"/>
            </a:endParaRPr>
          </a:p>
          <a:p>
            <a:r>
              <a:rPr lang="zh-CN" altLang="en-US" sz="2800" b="1" dirty="0">
                <a:latin typeface="仿宋" panose="02010609060101010101" pitchFamily="49" charset="-122"/>
                <a:ea typeface="仿宋" panose="02010609060101010101" pitchFamily="49" charset="-122"/>
              </a:rPr>
              <a:t>非结构化数据</a:t>
            </a:r>
            <a:r>
              <a:rPr lang="zh-CN" altLang="en-US" sz="2800" dirty="0">
                <a:latin typeface="仿宋" panose="02010609060101010101" pitchFamily="49" charset="-122"/>
                <a:ea typeface="仿宋" panose="02010609060101010101" pitchFamily="49" charset="-122"/>
              </a:rPr>
              <a:t>：不便于用数据库二维逻辑表来表现的。如：各种格式的办公文档、文本、图片、各类图像和音频</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视频信息等。而所谓半结构化数据，用来统称介于完全结构化数据和完全无结构的数据之间的数据。如：</a:t>
            </a:r>
            <a:r>
              <a:rPr lang="en-US" altLang="zh-CN" sz="2800" dirty="0">
                <a:latin typeface="仿宋" panose="02010609060101010101" pitchFamily="49" charset="-122"/>
                <a:ea typeface="仿宋" panose="02010609060101010101" pitchFamily="49" charset="-122"/>
              </a:rPr>
              <a:t>HTML</a:t>
            </a:r>
            <a:r>
              <a:rPr lang="zh-CN" altLang="en-US" sz="2800" dirty="0">
                <a:latin typeface="仿宋" panose="02010609060101010101" pitchFamily="49" charset="-122"/>
                <a:ea typeface="仿宋" panose="02010609060101010101" pitchFamily="49" charset="-122"/>
              </a:rPr>
              <a:t>文档就属于半结构化数据，它一般是自描述的，数据的结构和内容混在一起，没有明显的区分。</a:t>
            </a:r>
            <a:endParaRPr lang="en-US" altLang="zh-CN" sz="3600" dirty="0">
              <a:latin typeface="仿宋" panose="02010609060101010101" pitchFamily="49" charset="-122"/>
              <a:ea typeface="仿宋" panose="02010609060101010101" pitchFamily="49" charset="-122"/>
            </a:endParaRPr>
          </a:p>
        </p:txBody>
      </p:sp>
      <p:pic>
        <p:nvPicPr>
          <p:cNvPr id="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文本框 5"/>
          <p:cNvSpPr txBox="1"/>
          <p:nvPr/>
        </p:nvSpPr>
        <p:spPr>
          <a:xfrm>
            <a:off x="1456805" y="60707"/>
            <a:ext cx="4188345"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数据的分类</a:t>
            </a:r>
            <a:endParaRPr lang="en-US" altLang="zh-CN" sz="4400" dirty="0">
              <a:latin typeface="仿宋" panose="02010609060101010101" pitchFamily="49" charset="-122"/>
              <a:ea typeface="仿宋" panose="02010609060101010101" pitchFamily="49" charset="-122"/>
            </a:endParaRPr>
          </a:p>
        </p:txBody>
      </p:sp>
      <p:pic>
        <p:nvPicPr>
          <p:cNvPr id="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pic>
        <p:nvPicPr>
          <p:cNvPr id="4" name="图片 3"/>
          <p:cNvPicPr>
            <a:picLocks noChangeAspect="1"/>
          </p:cNvPicPr>
          <p:nvPr/>
        </p:nvPicPr>
        <p:blipFill>
          <a:blip r:embed="rId5"/>
          <a:stretch>
            <a:fillRect/>
          </a:stretch>
        </p:blipFill>
        <p:spPr>
          <a:xfrm>
            <a:off x="622323" y="1093057"/>
            <a:ext cx="4511112" cy="2912305"/>
          </a:xfrm>
          <a:prstGeom prst="rect">
            <a:avLst/>
          </a:prstGeom>
        </p:spPr>
      </p:pic>
      <p:sp>
        <p:nvSpPr>
          <p:cNvPr id="8" name="文本框 7"/>
          <p:cNvSpPr txBox="1"/>
          <p:nvPr/>
        </p:nvSpPr>
        <p:spPr>
          <a:xfrm>
            <a:off x="2033731" y="4458390"/>
            <a:ext cx="2654156" cy="954107"/>
          </a:xfrm>
          <a:prstGeom prst="rect">
            <a:avLst/>
          </a:prstGeom>
          <a:noFill/>
        </p:spPr>
        <p:txBody>
          <a:bodyPr wrap="square">
            <a:spAutoFit/>
          </a:bodyPr>
          <a:lstStyle/>
          <a:p>
            <a:r>
              <a:rPr lang="zh-CN" altLang="en-US" sz="2800" b="1" dirty="0">
                <a:latin typeface="仿宋" panose="02010609060101010101" pitchFamily="49" charset="-122"/>
                <a:ea typeface="仿宋" panose="02010609060101010101" pitchFamily="49" charset="-122"/>
              </a:rPr>
              <a:t>结构化数据</a:t>
            </a:r>
            <a:r>
              <a:rPr lang="en-US" altLang="zh-CN" sz="2800" b="1" dirty="0">
                <a:latin typeface="仿宋" panose="02010609060101010101" pitchFamily="49" charset="-122"/>
                <a:ea typeface="仿宋" panose="02010609060101010101" pitchFamily="49" charset="-122"/>
              </a:rPr>
              <a:t>?</a:t>
            </a:r>
          </a:p>
          <a:p>
            <a:r>
              <a:rPr lang="zh-CN" altLang="en-US" sz="2800" b="1" dirty="0">
                <a:latin typeface="仿宋" panose="02010609060101010101" pitchFamily="49" charset="-122"/>
                <a:ea typeface="仿宋" panose="02010609060101010101" pitchFamily="49" charset="-122"/>
              </a:rPr>
              <a:t>非结构化数据</a:t>
            </a:r>
            <a:r>
              <a:rPr lang="en-US" altLang="zh-CN" sz="2800" b="1" dirty="0">
                <a:latin typeface="仿宋" panose="02010609060101010101" pitchFamily="49" charset="-122"/>
                <a:ea typeface="仿宋" panose="02010609060101010101" pitchFamily="49" charset="-122"/>
              </a:rPr>
              <a:t>?</a:t>
            </a:r>
            <a:endParaRPr lang="en-US" altLang="zh-CN" sz="3600" b="1" dirty="0">
              <a:latin typeface="仿宋" panose="02010609060101010101" pitchFamily="49" charset="-122"/>
              <a:ea typeface="仿宋" panose="02010609060101010101" pitchFamily="49" charset="-122"/>
            </a:endParaRPr>
          </a:p>
        </p:txBody>
      </p:sp>
      <p:pic>
        <p:nvPicPr>
          <p:cNvPr id="12" name="图片 11"/>
          <p:cNvPicPr>
            <a:picLocks noChangeAspect="1"/>
          </p:cNvPicPr>
          <p:nvPr/>
        </p:nvPicPr>
        <p:blipFill>
          <a:blip r:embed="rId6"/>
          <a:stretch>
            <a:fillRect/>
          </a:stretch>
        </p:blipFill>
        <p:spPr>
          <a:xfrm>
            <a:off x="5560657" y="2103597"/>
            <a:ext cx="6515322" cy="31103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6" name="文本框 5"/>
          <p:cNvSpPr txBox="1"/>
          <p:nvPr/>
        </p:nvSpPr>
        <p:spPr>
          <a:xfrm>
            <a:off x="1456805" y="60707"/>
            <a:ext cx="4188345"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大数据</a:t>
            </a:r>
            <a:endParaRPr lang="en-US" altLang="zh-CN" sz="4400" dirty="0">
              <a:latin typeface="仿宋" panose="02010609060101010101" pitchFamily="49" charset="-122"/>
              <a:ea typeface="仿宋" panose="02010609060101010101" pitchFamily="49" charset="-122"/>
            </a:endParaRPr>
          </a:p>
        </p:txBody>
      </p:sp>
      <p:pic>
        <p:nvPicPr>
          <p:cNvPr id="2" name="图片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6425" y="6219825"/>
            <a:ext cx="542925" cy="542925"/>
          </a:xfrm>
          <a:prstGeom prst="rect">
            <a:avLst/>
          </a:prstGeom>
        </p:spPr>
      </p:pic>
      <p:graphicFrame>
        <p:nvGraphicFramePr>
          <p:cNvPr id="3" name="图示 2"/>
          <p:cNvGraphicFramePr/>
          <p:nvPr/>
        </p:nvGraphicFramePr>
        <p:xfrm>
          <a:off x="2801417" y="183110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矩形 3"/>
          <p:cNvSpPr/>
          <p:nvPr/>
        </p:nvSpPr>
        <p:spPr bwMode="auto">
          <a:xfrm>
            <a:off x="1456805" y="1885056"/>
            <a:ext cx="2447925" cy="136842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lIns="90000" tIns="46800" rIns="90000" bIns="46800" anchor="ctr"/>
          <a:lstStyle/>
          <a:p>
            <a:pPr eaLnBrk="1" hangingPunct="1">
              <a:defRPr/>
            </a:pPr>
            <a:r>
              <a:rPr lang="zh-CN" altLang="en-US" sz="2800" b="1" dirty="0">
                <a:latin typeface="微软雅黑" panose="020B0503020204020204" pitchFamily="34" charset="-122"/>
                <a:ea typeface="微软雅黑" panose="020B0503020204020204" pitchFamily="34" charset="-122"/>
              </a:rPr>
              <a:t>巨大的数据量及其规模的完整性</a:t>
            </a:r>
          </a:p>
        </p:txBody>
      </p:sp>
      <p:sp>
        <p:nvSpPr>
          <p:cNvPr id="8" name="矩形 7"/>
          <p:cNvSpPr/>
          <p:nvPr/>
        </p:nvSpPr>
        <p:spPr bwMode="auto">
          <a:xfrm>
            <a:off x="7794105" y="1956493"/>
            <a:ext cx="2447925" cy="136842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lIns="90000" tIns="46800" rIns="90000" bIns="46800" anchor="ctr"/>
          <a:lstStyle/>
          <a:p>
            <a:pPr eaLnBrk="1" hangingPunct="1">
              <a:defRPr/>
            </a:pPr>
            <a:r>
              <a:rPr lang="zh-CN" altLang="en-US" sz="2800" b="1" dirty="0">
                <a:latin typeface="微软雅黑" panose="020B0503020204020204" pitchFamily="34" charset="-122"/>
                <a:ea typeface="微软雅黑" panose="020B0503020204020204" pitchFamily="34" charset="-122"/>
              </a:rPr>
              <a:t>数据流和大数据的移动性</a:t>
            </a:r>
          </a:p>
        </p:txBody>
      </p:sp>
      <p:sp>
        <p:nvSpPr>
          <p:cNvPr id="11" name="矩形 10"/>
          <p:cNvSpPr/>
          <p:nvPr/>
        </p:nvSpPr>
        <p:spPr bwMode="auto">
          <a:xfrm>
            <a:off x="1456805" y="4332981"/>
            <a:ext cx="2447925" cy="1368425"/>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lIns="90000" tIns="46800" rIns="90000" bIns="46800" anchor="ctr"/>
          <a:lstStyle/>
          <a:p>
            <a:pPr eaLnBrk="1" hangingPunct="1">
              <a:defRPr/>
            </a:pPr>
            <a:r>
              <a:rPr lang="zh-CN" altLang="en-US" sz="2800" b="1" dirty="0">
                <a:latin typeface="微软雅黑" panose="020B0503020204020204" pitchFamily="34" charset="-122"/>
                <a:ea typeface="微软雅黑" panose="020B0503020204020204" pitchFamily="34" charset="-122"/>
              </a:rPr>
              <a:t>有多种途径来源的关系型和非关系型数据</a:t>
            </a:r>
          </a:p>
        </p:txBody>
      </p:sp>
      <p:sp>
        <p:nvSpPr>
          <p:cNvPr id="12" name="矩形 11"/>
          <p:cNvSpPr/>
          <p:nvPr/>
        </p:nvSpPr>
        <p:spPr bwMode="auto">
          <a:xfrm>
            <a:off x="7794105" y="4261543"/>
            <a:ext cx="2447925" cy="1655763"/>
          </a:xfrm>
          <a:prstGeom prst="rect">
            <a:avLst/>
          </a:prstGeom>
          <a:solidFill>
            <a:schemeClr val="accent5">
              <a:lumMod val="20000"/>
              <a:lumOff val="80000"/>
            </a:schemeClr>
          </a:solidFill>
          <a:ln w="9525" cap="flat" cmpd="sng" algn="ctr">
            <a:solidFill>
              <a:schemeClr val="accent5">
                <a:lumMod val="50000"/>
              </a:schemeClr>
            </a:solidFill>
            <a:prstDash val="solid"/>
            <a:round/>
            <a:headEnd type="none" w="med" len="med"/>
            <a:tailEnd type="none" w="med" len="med"/>
          </a:ln>
          <a:effectLst/>
        </p:spPr>
        <p:txBody>
          <a:bodyPr lIns="90000" tIns="46800" rIns="90000" bIns="46800" anchor="ctr"/>
          <a:lstStyle/>
          <a:p>
            <a:pPr eaLnBrk="1" hangingPunct="1">
              <a:defRPr/>
            </a:pPr>
            <a:r>
              <a:rPr lang="zh-CN" altLang="en-US" sz="2800" b="1" dirty="0">
                <a:latin typeface="微软雅黑" panose="020B0503020204020204" pitchFamily="34" charset="-122"/>
                <a:ea typeface="微软雅黑" panose="020B0503020204020204" pitchFamily="34" charset="-122"/>
              </a:rPr>
              <a:t>大数据运用的意义，价值的稀缺性、不确定性和多样性</a:t>
            </a:r>
          </a:p>
        </p:txBody>
      </p:sp>
      <p:sp>
        <p:nvSpPr>
          <p:cNvPr id="13" name="文本框 12"/>
          <p:cNvSpPr txBox="1"/>
          <p:nvPr/>
        </p:nvSpPr>
        <p:spPr>
          <a:xfrm>
            <a:off x="1649154" y="1041316"/>
            <a:ext cx="8714046" cy="769441"/>
          </a:xfrm>
          <a:prstGeom prst="rect">
            <a:avLst/>
          </a:prstGeom>
          <a:noFill/>
        </p:spPr>
        <p:txBody>
          <a:bodyPr wrap="square" rtlCol="0">
            <a:spAutoFit/>
          </a:bodyPr>
          <a:lstStyle/>
          <a:p>
            <a:r>
              <a:rPr lang="en-US" altLang="zh-CN" sz="4400" dirty="0">
                <a:latin typeface="仿宋" panose="02010609060101010101" pitchFamily="49" charset="-122"/>
                <a:ea typeface="仿宋" panose="02010609060101010101" pitchFamily="49" charset="-122"/>
              </a:rPr>
              <a:t>4V:</a:t>
            </a:r>
            <a:r>
              <a:rPr lang="zh-CN" altLang="en-US" sz="4400" dirty="0">
                <a:latin typeface="仿宋" panose="02010609060101010101" pitchFamily="49" charset="-122"/>
                <a:ea typeface="仿宋" panose="02010609060101010101" pitchFamily="49" charset="-122"/>
              </a:rPr>
              <a:t>数量</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速度</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种类</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价值</a:t>
            </a:r>
            <a:endParaRPr lang="en-US" altLang="zh-CN" sz="4400"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10" name="文本框 9"/>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629" y="2532457"/>
            <a:ext cx="666750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313995" y="5164260"/>
            <a:ext cx="8019142" cy="954107"/>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采样频率</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一秒钟内从音频中采样离散信号的个数</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量化位数</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信号数字化后的动态变化的范围</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上限</a:t>
            </a:r>
            <a:r>
              <a:rPr lang="en-US" altLang="zh-CN" sz="2800" dirty="0">
                <a:latin typeface="仿宋" panose="02010609060101010101" pitchFamily="49" charset="-122"/>
                <a:ea typeface="仿宋" panose="02010609060101010101" pitchFamily="49" charset="-122"/>
              </a:rPr>
              <a:t>)</a:t>
            </a:r>
            <a:endParaRPr lang="zh-CN" altLang="en-US" sz="2800" dirty="0">
              <a:latin typeface="仿宋" panose="02010609060101010101" pitchFamily="49" charset="-122"/>
              <a:ea typeface="仿宋" panose="02010609060101010101" pitchFamily="49" charset="-122"/>
            </a:endParaRPr>
          </a:p>
        </p:txBody>
      </p:sp>
      <p:sp>
        <p:nvSpPr>
          <p:cNvPr id="6" name="文本框 5"/>
          <p:cNvSpPr txBox="1"/>
          <p:nvPr/>
        </p:nvSpPr>
        <p:spPr>
          <a:xfrm>
            <a:off x="1456805" y="60707"/>
            <a:ext cx="4188345"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音频存储的原理</a:t>
            </a:r>
            <a:endParaRPr lang="en-US" altLang="zh-CN" sz="4400" dirty="0">
              <a:latin typeface="仿宋" panose="02010609060101010101" pitchFamily="49" charset="-122"/>
              <a:ea typeface="仿宋" panose="02010609060101010101" pitchFamily="49" charset="-122"/>
            </a:endParaRPr>
          </a:p>
        </p:txBody>
      </p:sp>
      <p:sp>
        <p:nvSpPr>
          <p:cNvPr id="9" name="文本框 8"/>
          <p:cNvSpPr txBox="1"/>
          <p:nvPr/>
        </p:nvSpPr>
        <p:spPr>
          <a:xfrm>
            <a:off x="1313995" y="962797"/>
            <a:ext cx="9354005" cy="1569660"/>
          </a:xfrm>
          <a:prstGeom prst="rect">
            <a:avLst/>
          </a:prstGeom>
          <a:noFill/>
        </p:spPr>
        <p:txBody>
          <a:bodyPr wrap="square">
            <a:spAutoFit/>
          </a:bodyPr>
          <a:lstStyle/>
          <a:p>
            <a:r>
              <a:rPr lang="zh-CN" altLang="en-US" sz="2400" dirty="0">
                <a:latin typeface="仿宋" panose="02010609060101010101" pitchFamily="49" charset="-122"/>
                <a:ea typeface="仿宋" panose="02010609060101010101" pitchFamily="49" charset="-122"/>
              </a:rPr>
              <a:t>音频在计算机中的存储方式就是存储若干个采样点的近似数字值 </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和微积分很像吧</a:t>
            </a:r>
            <a:r>
              <a:rPr lang="en-US" altLang="zh-CN" sz="2400" dirty="0">
                <a:latin typeface="仿宋" panose="02010609060101010101" pitchFamily="49" charset="-122"/>
                <a:ea typeface="仿宋" panose="02010609060101010101" pitchFamily="49" charset="-122"/>
              </a:rPr>
              <a:t>)</a:t>
            </a:r>
          </a:p>
          <a:p>
            <a:r>
              <a:rPr lang="zh-CN" altLang="en-US" sz="2400" dirty="0">
                <a:latin typeface="仿宋" panose="02010609060101010101" pitchFamily="49" charset="-122"/>
                <a:ea typeface="仿宋" panose="02010609060101010101" pitchFamily="49" charset="-122"/>
              </a:rPr>
              <a:t>采样</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划分区间</a:t>
            </a:r>
            <a:endParaRPr lang="en-US" altLang="zh-CN" sz="2400" dirty="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量化</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对一个区间内的信号量化为一个近似的数字值</a:t>
            </a:r>
            <a:endParaRPr lang="en-US" altLang="zh-CN" sz="2400" dirty="0">
              <a:latin typeface="仿宋" panose="02010609060101010101" pitchFamily="49" charset="-122"/>
              <a:ea typeface="仿宋" panose="02010609060101010101" pitchFamily="49" charset="-122"/>
            </a:endParaRPr>
          </a:p>
        </p:txBody>
      </p:sp>
      <p:pic>
        <p:nvPicPr>
          <p:cNvPr id="2"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19" y="869008"/>
            <a:ext cx="2998431" cy="471884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736653" y="911483"/>
            <a:ext cx="6901035" cy="1323439"/>
          </a:xfrm>
          <a:prstGeom prst="rect">
            <a:avLst/>
          </a:prstGeom>
          <a:noFill/>
        </p:spPr>
        <p:txBody>
          <a:bodyPr wrap="square" rtlCol="0">
            <a:spAutoFit/>
          </a:bodyPr>
          <a:lstStyle/>
          <a:p>
            <a:pPr algn="ctr"/>
            <a:r>
              <a:rPr lang="zh-CN" altLang="en-US" sz="2000" dirty="0">
                <a:latin typeface="仿宋" panose="02010609060101010101" pitchFamily="49" charset="-122"/>
                <a:ea typeface="仿宋" panose="02010609060101010101" pitchFamily="49" charset="-122"/>
              </a:rPr>
              <a:t>容量就是若干个采样点的容量</a:t>
            </a:r>
            <a:endParaRPr lang="en-US" altLang="zh-CN" sz="2000" dirty="0">
              <a:latin typeface="仿宋" panose="02010609060101010101" pitchFamily="49" charset="-122"/>
              <a:ea typeface="仿宋" panose="02010609060101010101" pitchFamily="49" charset="-122"/>
            </a:endParaRPr>
          </a:p>
          <a:p>
            <a:pPr algn="ctr"/>
            <a:r>
              <a:rPr lang="zh-CN" altLang="en-US" sz="2000" dirty="0">
                <a:latin typeface="仿宋" panose="02010609060101010101" pitchFamily="49" charset="-122"/>
                <a:ea typeface="仿宋" panose="02010609060101010101" pitchFamily="49" charset="-122"/>
              </a:rPr>
              <a:t>未压缩的音频文件</a:t>
            </a:r>
            <a:r>
              <a:rPr lang="en-US" altLang="zh-CN" sz="2000" dirty="0">
                <a:latin typeface="仿宋" panose="02010609060101010101" pitchFamily="49" charset="-122"/>
                <a:ea typeface="仿宋" panose="02010609060101010101" pitchFamily="49" charset="-122"/>
              </a:rPr>
              <a:t>(.wav)</a:t>
            </a:r>
            <a:r>
              <a:rPr lang="zh-CN" altLang="en-US" sz="2000" dirty="0">
                <a:latin typeface="仿宋" panose="02010609060101010101" pitchFamily="49" charset="-122"/>
                <a:ea typeface="仿宋" panose="02010609060101010101" pitchFamily="49" charset="-122"/>
              </a:rPr>
              <a:t>的存储容量计算方法</a:t>
            </a:r>
            <a:r>
              <a:rPr lang="en-US" altLang="zh-CN" sz="2000" dirty="0">
                <a:latin typeface="仿宋" panose="02010609060101010101" pitchFamily="49" charset="-122"/>
                <a:ea typeface="仿宋" panose="02010609060101010101" pitchFamily="49" charset="-122"/>
              </a:rPr>
              <a:t>:</a:t>
            </a:r>
          </a:p>
          <a:p>
            <a:pPr algn="ctr"/>
            <a:r>
              <a:rPr lang="zh-CN" altLang="en-US" sz="2000" dirty="0">
                <a:latin typeface="仿宋" panose="02010609060101010101" pitchFamily="49" charset="-122"/>
                <a:ea typeface="仿宋" panose="02010609060101010101" pitchFamily="49" charset="-122"/>
              </a:rPr>
              <a:t>容量</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声道数*采样频率*时间</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单位</a:t>
            </a:r>
            <a:r>
              <a:rPr lang="en-US" altLang="zh-CN" sz="2000" dirty="0">
                <a:latin typeface="仿宋" panose="02010609060101010101" pitchFamily="49" charset="-122"/>
                <a:ea typeface="仿宋" panose="02010609060101010101" pitchFamily="49" charset="-122"/>
              </a:rPr>
              <a:t>:s)*</a:t>
            </a:r>
            <a:r>
              <a:rPr lang="zh-CN" altLang="en-US" sz="2000" dirty="0">
                <a:latin typeface="仿宋" panose="02010609060101010101" pitchFamily="49" charset="-122"/>
                <a:ea typeface="仿宋" panose="02010609060101010101" pitchFamily="49" charset="-122"/>
              </a:rPr>
              <a:t>量化位数</a:t>
            </a:r>
            <a:r>
              <a:rPr lang="en-US" altLang="zh-CN" sz="2000" dirty="0">
                <a:latin typeface="仿宋" panose="02010609060101010101" pitchFamily="49" charset="-122"/>
                <a:ea typeface="仿宋" panose="02010609060101010101" pitchFamily="49" charset="-122"/>
              </a:rPr>
              <a:t>/8 (</a:t>
            </a:r>
            <a:r>
              <a:rPr lang="zh-CN" altLang="en-US" sz="2000" dirty="0">
                <a:latin typeface="仿宋" panose="02010609060101010101" pitchFamily="49" charset="-122"/>
                <a:ea typeface="仿宋" panose="02010609060101010101" pitchFamily="49" charset="-122"/>
              </a:rPr>
              <a:t>单位</a:t>
            </a:r>
            <a:r>
              <a:rPr lang="en-US" altLang="zh-CN" sz="2000" dirty="0">
                <a:latin typeface="仿宋" panose="02010609060101010101" pitchFamily="49" charset="-122"/>
                <a:ea typeface="仿宋" panose="02010609060101010101" pitchFamily="49" charset="-122"/>
              </a:rPr>
              <a:t>:B)</a:t>
            </a:r>
          </a:p>
          <a:p>
            <a:pPr algn="ctr"/>
            <a:endParaRPr lang="en-US" altLang="zh-CN" sz="2000" dirty="0">
              <a:latin typeface="仿宋" panose="02010609060101010101" pitchFamily="49" charset="-122"/>
              <a:ea typeface="仿宋" panose="02010609060101010101" pitchFamily="49" charset="-122"/>
            </a:endParaRPr>
          </a:p>
        </p:txBody>
      </p:sp>
      <p:sp>
        <p:nvSpPr>
          <p:cNvPr id="9" name="左大括号 8"/>
          <p:cNvSpPr/>
          <p:nvPr/>
        </p:nvSpPr>
        <p:spPr>
          <a:xfrm rot="16200000">
            <a:off x="5980925" y="1341016"/>
            <a:ext cx="287303" cy="154304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0" name="文本框 9"/>
          <p:cNvSpPr txBox="1"/>
          <p:nvPr/>
        </p:nvSpPr>
        <p:spPr>
          <a:xfrm>
            <a:off x="5231520" y="2447542"/>
            <a:ext cx="1881282" cy="276999"/>
          </a:xfrm>
          <a:prstGeom prst="rect">
            <a:avLst/>
          </a:prstGeom>
          <a:noFill/>
        </p:spPr>
        <p:txBody>
          <a:bodyPr wrap="square" rtlCol="0">
            <a:spAutoFit/>
          </a:bodyPr>
          <a:lstStyle/>
          <a:p>
            <a:r>
              <a:rPr lang="zh-CN" altLang="en-US" sz="1200" dirty="0"/>
              <a:t>每个声道采样点的数量</a:t>
            </a:r>
          </a:p>
        </p:txBody>
      </p:sp>
      <p:sp>
        <p:nvSpPr>
          <p:cNvPr id="11" name="左大括号 10"/>
          <p:cNvSpPr/>
          <p:nvPr/>
        </p:nvSpPr>
        <p:spPr>
          <a:xfrm rot="16200000">
            <a:off x="8519625" y="1604600"/>
            <a:ext cx="287302" cy="101587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2" name="文本框 11"/>
          <p:cNvSpPr txBox="1"/>
          <p:nvPr/>
        </p:nvSpPr>
        <p:spPr>
          <a:xfrm>
            <a:off x="7978511" y="2474547"/>
            <a:ext cx="1881282" cy="276999"/>
          </a:xfrm>
          <a:prstGeom prst="rect">
            <a:avLst/>
          </a:prstGeom>
          <a:noFill/>
        </p:spPr>
        <p:txBody>
          <a:bodyPr wrap="square" rtlCol="0">
            <a:spAutoFit/>
          </a:bodyPr>
          <a:lstStyle/>
          <a:p>
            <a:r>
              <a:rPr lang="zh-CN" altLang="en-US" sz="1200" dirty="0"/>
              <a:t>每个采样点的存储容量</a:t>
            </a:r>
          </a:p>
        </p:txBody>
      </p:sp>
      <p:sp>
        <p:nvSpPr>
          <p:cNvPr id="13" name="文本框 12"/>
          <p:cNvSpPr txBox="1"/>
          <p:nvPr/>
        </p:nvSpPr>
        <p:spPr>
          <a:xfrm>
            <a:off x="3859361" y="2905780"/>
            <a:ext cx="7907671" cy="523220"/>
          </a:xfrm>
          <a:prstGeom prst="rect">
            <a:avLst/>
          </a:prstGeom>
          <a:noFill/>
        </p:spPr>
        <p:txBody>
          <a:bodyPr wrap="square" rtlCol="0">
            <a:spAutoFit/>
          </a:bodyPr>
          <a:lstStyle/>
          <a:p>
            <a:pPr algn="ctr"/>
            <a:r>
              <a:rPr lang="zh-CN" altLang="en-US" sz="2800" dirty="0">
                <a:latin typeface="黑体" panose="02010609060101010101" charset="-122"/>
                <a:ea typeface="黑体" panose="02010609060101010101" charset="-122"/>
              </a:rPr>
              <a:t>例</a:t>
            </a:r>
            <a:r>
              <a:rPr lang="en-US" altLang="zh-CN" sz="2800" dirty="0">
                <a:latin typeface="黑体" panose="02010609060101010101" charset="-122"/>
                <a:ea typeface="黑体" panose="02010609060101010101" charset="-122"/>
              </a:rPr>
              <a:t>:</a:t>
            </a:r>
            <a:r>
              <a:rPr lang="zh-CN" altLang="en-US" sz="2800" dirty="0">
                <a:latin typeface="黑体" panose="02010609060101010101" charset="-122"/>
                <a:ea typeface="黑体" panose="02010609060101010101" charset="-122"/>
              </a:rPr>
              <a:t>某段未经压缩的</a:t>
            </a:r>
            <a:r>
              <a:rPr lang="en-US" altLang="zh-CN" sz="2800" dirty="0">
                <a:latin typeface="黑体" panose="02010609060101010101" charset="-122"/>
                <a:ea typeface="黑体" panose="02010609060101010101" charset="-122"/>
              </a:rPr>
              <a:t>WAVE</a:t>
            </a:r>
            <a:r>
              <a:rPr lang="zh-CN" altLang="en-US" sz="2800" dirty="0">
                <a:latin typeface="黑体" panose="02010609060101010101" charset="-122"/>
                <a:ea typeface="黑体" panose="02010609060101010101" charset="-122"/>
              </a:rPr>
              <a:t>格式音频属性如图所示</a:t>
            </a:r>
          </a:p>
        </p:txBody>
      </p:sp>
      <p:sp>
        <p:nvSpPr>
          <p:cNvPr id="14" name="文本框 13"/>
          <p:cNvSpPr txBox="1"/>
          <p:nvPr/>
        </p:nvSpPr>
        <p:spPr>
          <a:xfrm>
            <a:off x="4930269" y="3731934"/>
            <a:ext cx="5535490" cy="830997"/>
          </a:xfrm>
          <a:prstGeom prst="rect">
            <a:avLst/>
          </a:prstGeom>
          <a:noFill/>
          <a:ln>
            <a:solidFill>
              <a:schemeClr val="accent4">
                <a:shade val="15000"/>
              </a:schemeClr>
            </a:solidFill>
          </a:ln>
        </p:spPr>
        <p:txBody>
          <a:bodyPr wrap="none" rtlCol="0">
            <a:spAutoFit/>
          </a:bodyPr>
          <a:lstStyle/>
          <a:p>
            <a:r>
              <a:rPr lang="zh-CN" altLang="en-US" sz="2400" dirty="0">
                <a:latin typeface="宋体" panose="02010600030101010101" pitchFamily="2" charset="-122"/>
                <a:ea typeface="宋体" panose="02010600030101010101" pitchFamily="2" charset="-122"/>
              </a:rPr>
              <a:t>长度</a:t>
            </a:r>
            <a:r>
              <a:rPr lang="en-US" altLang="zh-CN" sz="2400" dirty="0">
                <a:latin typeface="宋体" panose="02010600030101010101" pitchFamily="2" charset="-122"/>
                <a:ea typeface="宋体" panose="02010600030101010101" pitchFamily="2" charset="-122"/>
              </a:rPr>
              <a:t>: 60.00</a:t>
            </a:r>
            <a:r>
              <a:rPr lang="zh-CN" altLang="en-US" sz="2400" dirty="0">
                <a:latin typeface="宋体" panose="02010600030101010101" pitchFamily="2" charset="-122"/>
                <a:ea typeface="宋体" panose="02010600030101010101" pitchFamily="2" charset="-122"/>
              </a:rPr>
              <a:t>秒</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音频格式 </a:t>
            </a:r>
            <a:r>
              <a:rPr lang="en-US" altLang="zh-CN" sz="2400" dirty="0">
                <a:latin typeface="宋体" panose="02010600030101010101" pitchFamily="2" charset="-122"/>
                <a:ea typeface="宋体" panose="02010600030101010101" pitchFamily="2" charset="-122"/>
              </a:rPr>
              <a:t>PCM 44.100kHz</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16</a:t>
            </a:r>
            <a:r>
              <a:rPr lang="zh-CN" altLang="en-US" sz="2400" dirty="0">
                <a:latin typeface="宋体" panose="02010600030101010101" pitchFamily="2" charset="-122"/>
                <a:ea typeface="宋体" panose="02010600030101010101" pitchFamily="2" charset="-122"/>
              </a:rPr>
              <a:t>位 立体声</a:t>
            </a:r>
          </a:p>
        </p:txBody>
      </p:sp>
      <p:sp>
        <p:nvSpPr>
          <p:cNvPr id="15" name="文本框 14"/>
          <p:cNvSpPr txBox="1"/>
          <p:nvPr/>
        </p:nvSpPr>
        <p:spPr>
          <a:xfrm>
            <a:off x="4724399" y="4715530"/>
            <a:ext cx="5913289" cy="523220"/>
          </a:xfrm>
          <a:prstGeom prst="rect">
            <a:avLst/>
          </a:prstGeom>
          <a:noFill/>
        </p:spPr>
        <p:txBody>
          <a:bodyPr wrap="square" rtlCol="0">
            <a:spAutoFit/>
          </a:bodyPr>
          <a:lstStyle/>
          <a:p>
            <a:pPr algn="ctr"/>
            <a:r>
              <a:rPr lang="zh-CN" altLang="en-US" sz="2800" dirty="0">
                <a:latin typeface="黑体" panose="02010609060101010101" charset="-122"/>
                <a:ea typeface="黑体" panose="02010609060101010101" charset="-122"/>
              </a:rPr>
              <a:t>存储该文件需要的磁盘空间大约是</a:t>
            </a:r>
          </a:p>
        </p:txBody>
      </p:sp>
      <p:sp>
        <p:nvSpPr>
          <p:cNvPr id="16" name="文本框 15"/>
          <p:cNvSpPr txBox="1"/>
          <p:nvPr/>
        </p:nvSpPr>
        <p:spPr>
          <a:xfrm>
            <a:off x="3859361" y="5266930"/>
            <a:ext cx="7832807" cy="523220"/>
          </a:xfrm>
          <a:prstGeom prst="rect">
            <a:avLst/>
          </a:prstGeom>
          <a:noFill/>
        </p:spPr>
        <p:txBody>
          <a:bodyPr wrap="square" rtlCol="0">
            <a:spAutoFit/>
          </a:bodyPr>
          <a:lstStyle/>
          <a:p>
            <a:pPr algn="ct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60*44.1</a:t>
            </a: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10</a:t>
            </a:r>
            <a:r>
              <a:rPr lang="en-US" altLang="zh-CN" sz="2800" baseline="30000" dirty="0">
                <a:latin typeface="仿宋" panose="02010609060101010101" pitchFamily="49" charset="-122"/>
                <a:ea typeface="仿宋" panose="02010609060101010101" pitchFamily="49" charset="-122"/>
              </a:rPr>
              <a:t>3</a:t>
            </a:r>
            <a:r>
              <a:rPr lang="en-US" altLang="zh-CN" sz="2800" dirty="0">
                <a:latin typeface="仿宋" panose="02010609060101010101" pitchFamily="49" charset="-122"/>
                <a:ea typeface="仿宋" panose="02010609060101010101" pitchFamily="49" charset="-122"/>
              </a:rPr>
              <a:t>*16/8/1024/1024=10.09 (MB)</a:t>
            </a:r>
          </a:p>
        </p:txBody>
      </p:sp>
      <p:sp>
        <p:nvSpPr>
          <p:cNvPr id="17" name="矩形 16"/>
          <p:cNvSpPr/>
          <p:nvPr/>
        </p:nvSpPr>
        <p:spPr>
          <a:xfrm>
            <a:off x="6799262" y="5807800"/>
            <a:ext cx="4559260" cy="707886"/>
          </a:xfrm>
          <a:prstGeom prst="rect">
            <a:avLst/>
          </a:prstGeom>
          <a:noFill/>
        </p:spPr>
        <p:txBody>
          <a:bodyPr wrap="none" lIns="91440" tIns="45720" rIns="91440" bIns="45720">
            <a:spAutoFit/>
          </a:bodyPr>
          <a:lstStyle/>
          <a:p>
            <a:pPr algn="ctr"/>
            <a:r>
              <a:rPr lang="zh-CN" altLang="en-US" sz="4000" b="1" cap="none" spc="0" dirty="0">
                <a:ln w="22225">
                  <a:solidFill>
                    <a:schemeClr val="accent2"/>
                  </a:solidFill>
                  <a:prstDash val="solid"/>
                </a:ln>
                <a:solidFill>
                  <a:schemeClr val="accent2">
                    <a:lumMod val="40000"/>
                    <a:lumOff val="60000"/>
                  </a:schemeClr>
                </a:solidFill>
                <a:effectLst/>
                <a:latin typeface="仿宋" panose="02010609060101010101" pitchFamily="49" charset="-122"/>
                <a:ea typeface="仿宋" panose="02010609060101010101" pitchFamily="49" charset="-122"/>
              </a:rPr>
              <a:t>立体声即为双声道</a:t>
            </a:r>
            <a:r>
              <a:rPr lang="en-US" altLang="zh-CN" sz="4000" b="1" cap="none" spc="0" dirty="0">
                <a:ln w="22225">
                  <a:solidFill>
                    <a:schemeClr val="accent2"/>
                  </a:solidFill>
                  <a:prstDash val="solid"/>
                </a:ln>
                <a:solidFill>
                  <a:schemeClr val="accent2">
                    <a:lumMod val="40000"/>
                    <a:lumOff val="60000"/>
                  </a:schemeClr>
                </a:solidFill>
                <a:effectLst/>
                <a:latin typeface="仿宋" panose="02010609060101010101" pitchFamily="49" charset="-122"/>
                <a:ea typeface="仿宋" panose="02010609060101010101" pitchFamily="49" charset="-122"/>
              </a:rPr>
              <a:t>!</a:t>
            </a:r>
            <a:endParaRPr lang="zh-CN" altLang="en-US" sz="4000" b="1" cap="none" spc="0" dirty="0">
              <a:ln w="22225">
                <a:solidFill>
                  <a:schemeClr val="accent2"/>
                </a:solidFill>
                <a:prstDash val="solid"/>
              </a:ln>
              <a:solidFill>
                <a:schemeClr val="accent2">
                  <a:lumMod val="40000"/>
                  <a:lumOff val="60000"/>
                </a:schemeClr>
              </a:solidFill>
              <a:effectLst/>
              <a:latin typeface="仿宋" panose="02010609060101010101" pitchFamily="49" charset="-122"/>
              <a:ea typeface="仿宋" panose="02010609060101010101" pitchFamily="49" charset="-122"/>
            </a:endParaRPr>
          </a:p>
        </p:txBody>
      </p:sp>
      <p:sp>
        <p:nvSpPr>
          <p:cNvPr id="18" name="文本框 17"/>
          <p:cNvSpPr txBox="1"/>
          <p:nvPr/>
        </p:nvSpPr>
        <p:spPr>
          <a:xfrm>
            <a:off x="1456806" y="60707"/>
            <a:ext cx="679819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音频容量的计算</a:t>
            </a:r>
            <a:endParaRPr lang="en-US" altLang="zh-CN" sz="4400" dirty="0">
              <a:latin typeface="仿宋" panose="02010609060101010101" pitchFamily="49" charset="-122"/>
              <a:ea typeface="仿宋" panose="02010609060101010101" pitchFamily="49" charset="-122"/>
            </a:endParaRPr>
          </a:p>
        </p:txBody>
      </p:sp>
      <p:pic>
        <p:nvPicPr>
          <p:cNvPr id="19"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p:bldP spid="14" grpId="0" animBg="1"/>
      <p:bldP spid="15" grpId="0"/>
      <p:bldP spid="16" grpId="0"/>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sp>
        <p:nvSpPr>
          <p:cNvPr id="8" name="文本框 7"/>
          <p:cNvSpPr txBox="1"/>
          <p:nvPr/>
        </p:nvSpPr>
        <p:spPr>
          <a:xfrm>
            <a:off x="1456806" y="60707"/>
            <a:ext cx="679819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图片</a:t>
            </a:r>
            <a:r>
              <a:rPr lang="en-US" altLang="zh-CN" sz="4400" dirty="0">
                <a:latin typeface="仿宋" panose="02010609060101010101" pitchFamily="49" charset="-122"/>
                <a:ea typeface="仿宋" panose="02010609060101010101" pitchFamily="49" charset="-122"/>
              </a:rPr>
              <a:t>:</a:t>
            </a:r>
            <a:r>
              <a:rPr lang="zh-CN" altLang="en-US" sz="4400" dirty="0">
                <a:latin typeface="仿宋" panose="02010609060101010101" pitchFamily="49" charset="-122"/>
                <a:ea typeface="仿宋" panose="02010609060101010101" pitchFamily="49" charset="-122"/>
              </a:rPr>
              <a:t>位图</a:t>
            </a:r>
            <a:endParaRPr lang="en-US" altLang="zh-CN" sz="4400" dirty="0">
              <a:latin typeface="仿宋" panose="02010609060101010101" pitchFamily="49" charset="-122"/>
              <a:ea typeface="仿宋" panose="02010609060101010101" pitchFamily="49" charset="-122"/>
            </a:endParaRPr>
          </a:p>
        </p:txBody>
      </p:sp>
      <p:sp>
        <p:nvSpPr>
          <p:cNvPr id="9" name="文本框 8"/>
          <p:cNvSpPr txBox="1"/>
          <p:nvPr/>
        </p:nvSpPr>
        <p:spPr>
          <a:xfrm>
            <a:off x="577201" y="1088806"/>
            <a:ext cx="11037597" cy="1384995"/>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位图</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又称图像</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生活中存储的绝大部分图片都属于位图</a:t>
            </a:r>
            <a:endParaRPr lang="en-US" altLang="zh-CN" sz="2800" dirty="0">
              <a:latin typeface="仿宋" panose="02010609060101010101" pitchFamily="49" charset="-122"/>
              <a:ea typeface="仿宋" panose="02010609060101010101" pitchFamily="49" charset="-122"/>
            </a:endParaRPr>
          </a:p>
          <a:p>
            <a:r>
              <a:rPr lang="zh-CN" altLang="en-US" sz="2800" dirty="0">
                <a:latin typeface="仿宋" panose="02010609060101010101" pitchFamily="49" charset="-122"/>
                <a:ea typeface="仿宋" panose="02010609060101010101" pitchFamily="49" charset="-122"/>
              </a:rPr>
              <a:t>由像素点组成</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每个像素点可以用一个或多个数字记录，表示若干颜色</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462" y="3094336"/>
            <a:ext cx="2779486" cy="277948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624737" y="3094336"/>
            <a:ext cx="2779486" cy="2779486"/>
          </a:xfrm>
          <a:prstGeom prst="rect">
            <a:avLst/>
          </a:prstGeom>
        </p:spPr>
      </p:pic>
      <p:sp>
        <p:nvSpPr>
          <p:cNvPr id="12" name="任意多边形: 形状 11"/>
          <p:cNvSpPr/>
          <p:nvPr/>
        </p:nvSpPr>
        <p:spPr>
          <a:xfrm>
            <a:off x="2601687" y="3875312"/>
            <a:ext cx="3991430" cy="1722311"/>
          </a:xfrm>
          <a:custGeom>
            <a:avLst/>
            <a:gdLst>
              <a:gd name="connsiteX0" fmla="*/ 3037942 w 3991430"/>
              <a:gd name="connsiteY0" fmla="*/ 0 h 1722311"/>
              <a:gd name="connsiteX1" fmla="*/ 3991430 w 3991430"/>
              <a:gd name="connsiteY1" fmla="*/ 861156 h 1722311"/>
              <a:gd name="connsiteX2" fmla="*/ 3037942 w 3991430"/>
              <a:gd name="connsiteY2" fmla="*/ 1722311 h 1722311"/>
              <a:gd name="connsiteX3" fmla="*/ 3037942 w 3991430"/>
              <a:gd name="connsiteY3" fmla="*/ 1132937 h 1722311"/>
              <a:gd name="connsiteX4" fmla="*/ 278998 w 3991430"/>
              <a:gd name="connsiteY4" fmla="*/ 1132937 h 1722311"/>
              <a:gd name="connsiteX5" fmla="*/ 264886 w 3991430"/>
              <a:gd name="connsiteY5" fmla="*/ 1134404 h 1722311"/>
              <a:gd name="connsiteX6" fmla="*/ 0 w 3991430"/>
              <a:gd name="connsiteY6" fmla="*/ 861155 h 1722311"/>
              <a:gd name="connsiteX7" fmla="*/ 264886 w 3991430"/>
              <a:gd name="connsiteY7" fmla="*/ 587906 h 1722311"/>
              <a:gd name="connsiteX8" fmla="*/ 279007 w 3991430"/>
              <a:gd name="connsiteY8" fmla="*/ 589375 h 1722311"/>
              <a:gd name="connsiteX9" fmla="*/ 3037942 w 3991430"/>
              <a:gd name="connsiteY9" fmla="*/ 589375 h 172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1430" h="1722311">
                <a:moveTo>
                  <a:pt x="3037942" y="0"/>
                </a:moveTo>
                <a:lnTo>
                  <a:pt x="3991430" y="861156"/>
                </a:lnTo>
                <a:lnTo>
                  <a:pt x="3037942" y="1722311"/>
                </a:lnTo>
                <a:lnTo>
                  <a:pt x="3037942" y="1132937"/>
                </a:lnTo>
                <a:lnTo>
                  <a:pt x="278998" y="1132937"/>
                </a:lnTo>
                <a:lnTo>
                  <a:pt x="264886" y="1134404"/>
                </a:lnTo>
                <a:cubicBezTo>
                  <a:pt x="118594" y="1134404"/>
                  <a:pt x="0" y="1012066"/>
                  <a:pt x="0" y="861155"/>
                </a:cubicBezTo>
                <a:cubicBezTo>
                  <a:pt x="0" y="710244"/>
                  <a:pt x="118594" y="587906"/>
                  <a:pt x="264886" y="587906"/>
                </a:cubicBezTo>
                <a:lnTo>
                  <a:pt x="279007" y="589375"/>
                </a:lnTo>
                <a:lnTo>
                  <a:pt x="3037942" y="589375"/>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文本框 12"/>
          <p:cNvSpPr txBox="1"/>
          <p:nvPr/>
        </p:nvSpPr>
        <p:spPr>
          <a:xfrm>
            <a:off x="4328105" y="2827636"/>
            <a:ext cx="2041852" cy="954107"/>
          </a:xfrm>
          <a:prstGeom prst="rect">
            <a:avLst/>
          </a:prstGeom>
          <a:noFill/>
        </p:spPr>
        <p:txBody>
          <a:bodyPr wrap="square" rtlCol="0">
            <a:spAutoFit/>
          </a:bodyPr>
          <a:lstStyle/>
          <a:p>
            <a:r>
              <a:rPr lang="zh-CN" altLang="en-US" sz="2800" dirty="0">
                <a:latin typeface="仿宋" panose="02010609060101010101" pitchFamily="49" charset="-122"/>
                <a:ea typeface="仿宋" panose="02010609060101010101" pitchFamily="49" charset="-122"/>
              </a:rPr>
              <a:t>放大可以看到像素点</a:t>
            </a:r>
          </a:p>
        </p:txBody>
      </p:sp>
      <p:sp>
        <p:nvSpPr>
          <p:cNvPr id="14" name="矩形 13"/>
          <p:cNvSpPr/>
          <p:nvPr/>
        </p:nvSpPr>
        <p:spPr>
          <a:xfrm>
            <a:off x="3620688" y="4874815"/>
            <a:ext cx="4012637" cy="92333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放大会失真</a:t>
            </a: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latin typeface="仿宋" panose="02010609060101010101" pitchFamily="49" charset="-122"/>
                <a:ea typeface="仿宋" panose="02010609060101010101" pitchFamily="49" charset="-122"/>
              </a:rPr>
              <a:t>!</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矩形 14"/>
          <p:cNvSpPr/>
          <p:nvPr/>
        </p:nvSpPr>
        <p:spPr>
          <a:xfrm>
            <a:off x="8014480" y="4874815"/>
            <a:ext cx="4406977"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仿宋" panose="02010609060101010101" pitchFamily="49" charset="-122"/>
                <a:ea typeface="仿宋" panose="02010609060101010101" pitchFamily="49" charset="-122"/>
              </a:rPr>
              <a:t>4K</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仿宋" panose="02010609060101010101" pitchFamily="49" charset="-122"/>
                <a:ea typeface="仿宋" panose="02010609060101010101" pitchFamily="49" charset="-122"/>
              </a:rPr>
              <a:t>高清的含义</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7" name="图片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p:bldP spid="14"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524000" y="830148"/>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24000" y="6120000"/>
            <a:ext cx="9144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图形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9154" y="6219714"/>
            <a:ext cx="2457450" cy="542925"/>
          </a:xfrm>
          <a:prstGeom prst="rect">
            <a:avLst/>
          </a:prstGeom>
        </p:spPr>
      </p:pic>
      <p:sp>
        <p:nvSpPr>
          <p:cNvPr id="6" name="文本框 5"/>
          <p:cNvSpPr txBox="1"/>
          <p:nvPr/>
        </p:nvSpPr>
        <p:spPr>
          <a:xfrm>
            <a:off x="5053330" y="6322695"/>
            <a:ext cx="3491865" cy="398780"/>
          </a:xfrm>
          <a:prstGeom prst="rect">
            <a:avLst/>
          </a:prstGeom>
          <a:noFill/>
        </p:spPr>
        <p:txBody>
          <a:bodyPr wrap="square" rtlCol="0">
            <a:spAutoFit/>
          </a:bodyPr>
          <a:lstStyle/>
          <a:p>
            <a:r>
              <a:rPr lang="zh-CN" altLang="en-US" sz="2000">
                <a:latin typeface="汉仪黑方简" panose="00020600040101010101" charset="-122"/>
                <a:ea typeface="汉仪黑方简" panose="00020600040101010101" charset="-122"/>
              </a:rPr>
              <a:t>网络开拓者协会</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59" y="1085759"/>
            <a:ext cx="2779486" cy="277948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326851" y="1074871"/>
            <a:ext cx="8812765" cy="954107"/>
          </a:xfrm>
          <a:prstGeom prst="rect">
            <a:avLst/>
          </a:prstGeom>
          <a:noFill/>
        </p:spPr>
        <p:txBody>
          <a:bodyPr wrap="square" rtlCol="0">
            <a:spAutoFit/>
          </a:bodyPr>
          <a:lstStyle/>
          <a:p>
            <a:pPr algn="ctr"/>
            <a:r>
              <a:rPr lang="zh-CN" altLang="en-US" sz="2800" dirty="0">
                <a:latin typeface="仿宋" panose="02010609060101010101" pitchFamily="49" charset="-122"/>
                <a:ea typeface="仿宋" panose="02010609060101010101" pitchFamily="49" charset="-122"/>
              </a:rPr>
              <a:t>位图的存储方式是通过存储图片中若干个像素点的属性</a:t>
            </a:r>
            <a:endParaRPr lang="en-US" altLang="zh-CN" sz="2800" dirty="0">
              <a:latin typeface="仿宋" panose="02010609060101010101" pitchFamily="49" charset="-122"/>
              <a:ea typeface="仿宋" panose="02010609060101010101" pitchFamily="49" charset="-122"/>
            </a:endParaRPr>
          </a:p>
          <a:p>
            <a:pPr algn="ctr"/>
            <a:r>
              <a:rPr lang="zh-CN" altLang="en-US" sz="2800" dirty="0">
                <a:latin typeface="仿宋" panose="02010609060101010101" pitchFamily="49" charset="-122"/>
                <a:ea typeface="仿宋" panose="02010609060101010101" pitchFamily="49" charset="-122"/>
              </a:rPr>
              <a:t>容量</a:t>
            </a:r>
            <a:r>
              <a:rPr lang="en-US" altLang="zh-CN" sz="2800" dirty="0">
                <a:latin typeface="仿宋" panose="02010609060101010101" pitchFamily="49" charset="-122"/>
                <a:ea typeface="仿宋" panose="02010609060101010101" pitchFamily="49" charset="-122"/>
              </a:rPr>
              <a:t>=</a:t>
            </a:r>
            <a:r>
              <a:rPr lang="zh-CN" altLang="en-US" sz="2800" dirty="0">
                <a:latin typeface="仿宋" panose="02010609060101010101" pitchFamily="49" charset="-122"/>
                <a:ea typeface="仿宋" panose="02010609060101010101" pitchFamily="49" charset="-122"/>
              </a:rPr>
              <a:t>长*宽*位深度</a:t>
            </a:r>
            <a:r>
              <a:rPr lang="en-US" altLang="zh-CN" sz="2800" dirty="0">
                <a:latin typeface="仿宋" panose="02010609060101010101" pitchFamily="49" charset="-122"/>
                <a:ea typeface="仿宋" panose="02010609060101010101" pitchFamily="49" charset="-122"/>
              </a:rPr>
              <a:t>/8 (</a:t>
            </a:r>
            <a:r>
              <a:rPr lang="zh-CN" altLang="en-US" sz="2800" dirty="0">
                <a:latin typeface="仿宋" panose="02010609060101010101" pitchFamily="49" charset="-122"/>
                <a:ea typeface="仿宋" panose="02010609060101010101" pitchFamily="49" charset="-122"/>
              </a:rPr>
              <a:t>单位</a:t>
            </a:r>
            <a:r>
              <a:rPr lang="en-US" altLang="zh-CN" sz="2800" dirty="0">
                <a:latin typeface="仿宋" panose="02010609060101010101" pitchFamily="49" charset="-122"/>
                <a:ea typeface="仿宋" panose="02010609060101010101" pitchFamily="49" charset="-122"/>
              </a:rPr>
              <a:t>:B)</a:t>
            </a:r>
          </a:p>
        </p:txBody>
      </p:sp>
      <p:sp>
        <p:nvSpPr>
          <p:cNvPr id="9" name="箭头: 下 8"/>
          <p:cNvSpPr/>
          <p:nvPr/>
        </p:nvSpPr>
        <p:spPr>
          <a:xfrm rot="10800000">
            <a:off x="7520428" y="2117757"/>
            <a:ext cx="355600" cy="649723"/>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8066524" y="1980953"/>
            <a:ext cx="682693" cy="923330"/>
          </a:xfrm>
          <a:prstGeom prst="rect">
            <a:avLst/>
          </a:prstGeom>
          <a:noFill/>
        </p:spPr>
        <p:txBody>
          <a:bodyPr wrap="squar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矩形 10"/>
          <p:cNvSpPr/>
          <p:nvPr/>
        </p:nvSpPr>
        <p:spPr>
          <a:xfrm>
            <a:off x="4439864" y="2475502"/>
            <a:ext cx="2031325"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256</a:t>
            </a:r>
            <a:r>
              <a:rPr lang="zh-CN" altLang="en-US" sz="5400" b="1" dirty="0">
                <a:ln w="22225">
                  <a:solidFill>
                    <a:schemeClr val="accent2"/>
                  </a:solidFill>
                  <a:prstDash val="solid"/>
                </a:ln>
                <a:solidFill>
                  <a:schemeClr val="accent2">
                    <a:lumMod val="40000"/>
                    <a:lumOff val="60000"/>
                  </a:schemeClr>
                </a:solidFill>
              </a:rPr>
              <a:t>色</a:t>
            </a:r>
          </a:p>
        </p:txBody>
      </p:sp>
      <p:sp>
        <p:nvSpPr>
          <p:cNvPr id="12" name="矩形 11"/>
          <p:cNvSpPr/>
          <p:nvPr/>
        </p:nvSpPr>
        <p:spPr>
          <a:xfrm>
            <a:off x="7269040" y="3042111"/>
            <a:ext cx="3724096"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24</a:t>
            </a:r>
            <a:r>
              <a:rPr lang="zh-CN" altLang="en-US" sz="5400" b="1" dirty="0">
                <a:ln w="22225">
                  <a:solidFill>
                    <a:schemeClr val="accent2"/>
                  </a:solidFill>
                  <a:prstDash val="solid"/>
                </a:ln>
                <a:solidFill>
                  <a:schemeClr val="accent2">
                    <a:lumMod val="40000"/>
                    <a:lumOff val="60000"/>
                  </a:schemeClr>
                </a:solidFill>
              </a:rPr>
              <a:t>位真彩色</a:t>
            </a:r>
          </a:p>
        </p:txBody>
      </p:sp>
      <p:sp>
        <p:nvSpPr>
          <p:cNvPr id="13" name="矩形 12"/>
          <p:cNvSpPr/>
          <p:nvPr/>
        </p:nvSpPr>
        <p:spPr>
          <a:xfrm>
            <a:off x="3232508" y="3398832"/>
            <a:ext cx="3416320"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256</a:t>
            </a:r>
            <a:r>
              <a:rPr lang="zh-CN" altLang="en-US" sz="5400" b="1" dirty="0">
                <a:ln w="22225">
                  <a:solidFill>
                    <a:schemeClr val="accent2"/>
                  </a:solidFill>
                  <a:prstDash val="solid"/>
                </a:ln>
                <a:solidFill>
                  <a:schemeClr val="accent2">
                    <a:lumMod val="40000"/>
                    <a:lumOff val="60000"/>
                  </a:schemeClr>
                </a:solidFill>
              </a:rPr>
              <a:t>级灰度</a:t>
            </a:r>
          </a:p>
        </p:txBody>
      </p:sp>
      <p:sp>
        <p:nvSpPr>
          <p:cNvPr id="14" name="文本框 13"/>
          <p:cNvSpPr txBox="1"/>
          <p:nvPr/>
        </p:nvSpPr>
        <p:spPr>
          <a:xfrm>
            <a:off x="733276" y="4963199"/>
            <a:ext cx="10963836" cy="954107"/>
          </a:xfrm>
          <a:prstGeom prst="rect">
            <a:avLst/>
          </a:prstGeom>
          <a:noFill/>
        </p:spPr>
        <p:txBody>
          <a:bodyPr wrap="square" rtlCol="0">
            <a:spAutoFit/>
          </a:bodyPr>
          <a:lstStyle/>
          <a:p>
            <a:pPr algn="ctr"/>
            <a:r>
              <a:rPr lang="zh-CN" altLang="en-US" sz="2800" dirty="0">
                <a:latin typeface="黑体" panose="02010609060101010101" charset="-122"/>
                <a:ea typeface="黑体" panose="02010609060101010101" charset="-122"/>
              </a:rPr>
              <a:t>例</a:t>
            </a:r>
            <a:r>
              <a:rPr lang="en-US" altLang="zh-CN" sz="2800" dirty="0">
                <a:latin typeface="黑体" panose="02010609060101010101" charset="-122"/>
                <a:ea typeface="黑体" panose="02010609060101010101" charset="-122"/>
              </a:rPr>
              <a:t>:</a:t>
            </a:r>
            <a:r>
              <a:rPr lang="zh-CN" altLang="en-US" sz="2800" dirty="0">
                <a:latin typeface="黑体" panose="02010609060101010101" charset="-122"/>
                <a:ea typeface="黑体" panose="02010609060101010101" charset="-122"/>
              </a:rPr>
              <a:t>一幅文件格式为</a:t>
            </a:r>
            <a:r>
              <a:rPr lang="en-US" altLang="zh-CN" sz="2800" dirty="0">
                <a:latin typeface="黑体" panose="02010609060101010101" charset="-122"/>
                <a:ea typeface="黑体" panose="02010609060101010101" charset="-122"/>
              </a:rPr>
              <a:t>bmp</a:t>
            </a:r>
            <a:r>
              <a:rPr lang="zh-CN" altLang="en-US" sz="2800" dirty="0">
                <a:latin typeface="黑体" panose="02010609060101010101" charset="-122"/>
                <a:ea typeface="黑体" panose="02010609060101010101" charset="-122"/>
              </a:rPr>
              <a:t>的</a:t>
            </a:r>
            <a:r>
              <a:rPr lang="en-US" altLang="zh-CN" sz="2800" dirty="0">
                <a:latin typeface="黑体" panose="02010609060101010101" charset="-122"/>
                <a:ea typeface="黑体" panose="02010609060101010101" charset="-122"/>
              </a:rPr>
              <a:t>1920</a:t>
            </a:r>
            <a:r>
              <a:rPr lang="zh-CN" altLang="en-US" sz="2800" dirty="0">
                <a:latin typeface="黑体" panose="02010609060101010101" charset="-122"/>
                <a:ea typeface="黑体" panose="02010609060101010101" charset="-122"/>
              </a:rPr>
              <a:t>*</a:t>
            </a:r>
            <a:r>
              <a:rPr lang="en-US" altLang="zh-CN" sz="2800" dirty="0">
                <a:latin typeface="黑体" panose="02010609060101010101" charset="-122"/>
                <a:ea typeface="黑体" panose="02010609060101010101" charset="-122"/>
              </a:rPr>
              <a:t>1080</a:t>
            </a:r>
            <a:r>
              <a:rPr lang="zh-CN" altLang="en-US" sz="2800" dirty="0">
                <a:latin typeface="黑体" panose="02010609060101010101" charset="-122"/>
                <a:ea typeface="黑体" panose="02010609060101010101" charset="-122"/>
              </a:rPr>
              <a:t>的</a:t>
            </a:r>
            <a:r>
              <a:rPr lang="en-US" altLang="zh-CN" sz="2800" dirty="0">
                <a:latin typeface="黑体" panose="02010609060101010101" charset="-122"/>
                <a:ea typeface="黑体" panose="02010609060101010101" charset="-122"/>
              </a:rPr>
              <a:t>256</a:t>
            </a:r>
            <a:r>
              <a:rPr lang="zh-CN" altLang="en-US" sz="2800" dirty="0">
                <a:latin typeface="黑体" panose="02010609060101010101" charset="-122"/>
                <a:ea typeface="黑体" panose="02010609060101010101" charset="-122"/>
              </a:rPr>
              <a:t>级灰度图</a:t>
            </a:r>
            <a:r>
              <a:rPr lang="en-US" altLang="zh-CN" sz="2800" dirty="0">
                <a:latin typeface="黑体" panose="02010609060101010101" charset="-122"/>
                <a:ea typeface="黑体" panose="02010609060101010101" charset="-122"/>
              </a:rPr>
              <a:t>,</a:t>
            </a:r>
            <a:r>
              <a:rPr lang="zh-CN" altLang="en-US" sz="2800" dirty="0">
                <a:latin typeface="黑体" panose="02010609060101010101" charset="-122"/>
                <a:ea typeface="黑体" panose="02010609060101010101" charset="-122"/>
              </a:rPr>
              <a:t>计算其存储容量</a:t>
            </a:r>
            <a:endParaRPr lang="en-US" altLang="zh-CN" sz="2800" dirty="0">
              <a:latin typeface="黑体" panose="02010609060101010101" charset="-122"/>
              <a:ea typeface="黑体" panose="02010609060101010101" charset="-122"/>
            </a:endParaRPr>
          </a:p>
          <a:p>
            <a:pPr algn="ctr"/>
            <a:r>
              <a:rPr lang="en-US" altLang="zh-CN" sz="2800" dirty="0">
                <a:latin typeface="仿宋" panose="02010609060101010101" pitchFamily="49" charset="-122"/>
                <a:ea typeface="仿宋" panose="02010609060101010101" pitchFamily="49" charset="-122"/>
              </a:rPr>
              <a:t>1920</a:t>
            </a: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1080</a:t>
            </a:r>
            <a:r>
              <a:rPr lang="zh-CN" altLang="en-US"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8/8/1024/1024=1.97 (MB)</a:t>
            </a:r>
          </a:p>
        </p:txBody>
      </p:sp>
      <p:sp>
        <p:nvSpPr>
          <p:cNvPr id="15" name="文本框 14"/>
          <p:cNvSpPr txBox="1"/>
          <p:nvPr/>
        </p:nvSpPr>
        <p:spPr>
          <a:xfrm>
            <a:off x="1456806" y="60707"/>
            <a:ext cx="6798194" cy="769441"/>
          </a:xfrm>
          <a:prstGeom prst="rect">
            <a:avLst/>
          </a:prstGeom>
          <a:noFill/>
        </p:spPr>
        <p:txBody>
          <a:bodyPr wrap="square" rtlCol="0">
            <a:spAutoFit/>
          </a:bodyPr>
          <a:lstStyle/>
          <a:p>
            <a:r>
              <a:rPr lang="zh-CN" altLang="en-US" sz="4400" dirty="0">
                <a:latin typeface="仿宋" panose="02010609060101010101" pitchFamily="49" charset="-122"/>
                <a:ea typeface="仿宋" panose="02010609060101010101" pitchFamily="49" charset="-122"/>
              </a:rPr>
              <a:t>位图容量的计算方式</a:t>
            </a:r>
            <a:endParaRPr lang="en-US" altLang="zh-CN" sz="4400" dirty="0">
              <a:latin typeface="仿宋" panose="02010609060101010101" pitchFamily="49" charset="-122"/>
              <a:ea typeface="仿宋" panose="02010609060101010101" pitchFamily="49" charset="-122"/>
            </a:endParaRPr>
          </a:p>
        </p:txBody>
      </p:sp>
      <p:pic>
        <p:nvPicPr>
          <p:cNvPr id="16" name="图片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16425" y="6219825"/>
            <a:ext cx="542925" cy="542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ExZDIxOWMwOGZjNmUxNjlkZjVkYTU5NDU4NmNhM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12862</Words>
  <Application>Microsoft Office PowerPoint</Application>
  <PresentationFormat>宽屏</PresentationFormat>
  <Paragraphs>1504</Paragraphs>
  <Slides>138</Slides>
  <Notes>1</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3</vt:i4>
      </vt:variant>
      <vt:variant>
        <vt:lpstr>幻灯片标题</vt:lpstr>
      </vt:variant>
      <vt:variant>
        <vt:i4>138</vt:i4>
      </vt:variant>
    </vt:vector>
  </HeadingPairs>
  <TitlesOfParts>
    <vt:vector size="168" baseType="lpstr">
      <vt:lpstr>Monotype Sorts</vt:lpstr>
      <vt:lpstr>等线</vt:lpstr>
      <vt:lpstr>等线 Light</vt:lpstr>
      <vt:lpstr>方正公文黑体</vt:lpstr>
      <vt:lpstr>方正姚体</vt:lpstr>
      <vt:lpstr>仿宋</vt:lpstr>
      <vt:lpstr>汉仪黑方简</vt:lpstr>
      <vt:lpstr>汉仪力量黑简</vt:lpstr>
      <vt:lpstr>黑体</vt:lpstr>
      <vt:lpstr>华光粗黑_CNKI</vt:lpstr>
      <vt:lpstr>华文仿宋</vt:lpstr>
      <vt:lpstr>华文楷体</vt:lpstr>
      <vt:lpstr>楷体_GB2312</vt:lpstr>
      <vt:lpstr>隶书</vt:lpstr>
      <vt:lpstr>宋体</vt:lpstr>
      <vt:lpstr>微软雅黑</vt:lpstr>
      <vt:lpstr>Arial</vt:lpstr>
      <vt:lpstr>Cascadia Code</vt:lpstr>
      <vt:lpstr>Consolas</vt:lpstr>
      <vt:lpstr>Courier New</vt:lpstr>
      <vt:lpstr>Symbol</vt:lpstr>
      <vt:lpstr>Tahoma</vt:lpstr>
      <vt:lpstr>Times New Roman</vt:lpstr>
      <vt:lpstr>Verdana</vt:lpstr>
      <vt:lpstr>Wingdings</vt:lpstr>
      <vt:lpstr>Office 主题​​</vt:lpstr>
      <vt:lpstr>1_Office 主题​​</vt:lpstr>
      <vt:lpstr>Image</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春柳白</dc:creator>
  <cp:lastModifiedBy>春柳白</cp:lastModifiedBy>
  <cp:revision>46</cp:revision>
  <dcterms:created xsi:type="dcterms:W3CDTF">2023-12-14T04:12:00Z</dcterms:created>
  <dcterms:modified xsi:type="dcterms:W3CDTF">2023-12-16T05:20:26Z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33C52FA263574012801E29E8D732C81D_12</vt:lpwstr>
  </property>
  <property fmtid="{D5CDD505-2E9C-101B-9397-08002B2CF9AE}" pid="3" name="KSOProductBuildVer">
    <vt:lpwstr>2052-12.1.0.16120</vt:lpwstr>
  </property>
</Properties>
</file>